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9"/>
  </p:notesMasterIdLst>
  <p:sldIdLst>
    <p:sldId id="257" r:id="rId2"/>
    <p:sldId id="1055" r:id="rId3"/>
    <p:sldId id="829" r:id="rId4"/>
    <p:sldId id="1056" r:id="rId5"/>
    <p:sldId id="389" r:id="rId6"/>
    <p:sldId id="1052" r:id="rId7"/>
    <p:sldId id="1054" r:id="rId8"/>
    <p:sldId id="397" r:id="rId9"/>
    <p:sldId id="885" r:id="rId10"/>
    <p:sldId id="835" r:id="rId11"/>
    <p:sldId id="371" r:id="rId12"/>
    <p:sldId id="374" r:id="rId13"/>
    <p:sldId id="350" r:id="rId14"/>
    <p:sldId id="351" r:id="rId15"/>
    <p:sldId id="354" r:id="rId16"/>
    <p:sldId id="355" r:id="rId17"/>
    <p:sldId id="357" r:id="rId18"/>
    <p:sldId id="376" r:id="rId19"/>
    <p:sldId id="379" r:id="rId20"/>
    <p:sldId id="677" r:id="rId21"/>
    <p:sldId id="671" r:id="rId22"/>
    <p:sldId id="676" r:id="rId23"/>
    <p:sldId id="675" r:id="rId24"/>
    <p:sldId id="678" r:id="rId25"/>
    <p:sldId id="679" r:id="rId26"/>
    <p:sldId id="258" r:id="rId27"/>
    <p:sldId id="912" r:id="rId28"/>
    <p:sldId id="265" r:id="rId29"/>
    <p:sldId id="266" r:id="rId30"/>
    <p:sldId id="267" r:id="rId31"/>
    <p:sldId id="680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911" r:id="rId46"/>
    <p:sldId id="262" r:id="rId47"/>
    <p:sldId id="910" r:id="rId48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CC99"/>
    <a:srgbClr val="9999FF"/>
    <a:srgbClr val="CC0066"/>
    <a:srgbClr val="CCCCFF"/>
    <a:srgbClr val="52C3CB"/>
    <a:srgbClr val="FF33CC"/>
    <a:srgbClr val="FFCCFF"/>
    <a:srgbClr val="00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1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69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F2E2E1-678B-4E9B-8813-C124122B5651}" type="doc">
      <dgm:prSet loTypeId="urn:microsoft.com/office/officeart/2008/layout/SquareAccentList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D851F1DC-D4B9-4202-8C8F-880F7DD1366C}">
      <dgm:prSet phldrT="[Texto]"/>
      <dgm:spPr/>
      <dgm:t>
        <a:bodyPr/>
        <a:lstStyle/>
        <a:p>
          <a:r>
            <a:rPr lang="es-MX" dirty="0"/>
            <a:t>Internos</a:t>
          </a:r>
          <a:endParaRPr lang="es-CO" dirty="0"/>
        </a:p>
      </dgm:t>
    </dgm:pt>
    <dgm:pt modelId="{BC4080C9-436B-403E-8C91-0244DF383905}" type="parTrans" cxnId="{90529644-25A8-4CBE-BEC6-41296B1503E4}">
      <dgm:prSet/>
      <dgm:spPr/>
      <dgm:t>
        <a:bodyPr/>
        <a:lstStyle/>
        <a:p>
          <a:endParaRPr lang="es-CO"/>
        </a:p>
      </dgm:t>
    </dgm:pt>
    <dgm:pt modelId="{2D36141C-C125-46D7-91FF-34E6703BEB5A}" type="sibTrans" cxnId="{90529644-25A8-4CBE-BEC6-41296B1503E4}">
      <dgm:prSet/>
      <dgm:spPr/>
      <dgm:t>
        <a:bodyPr/>
        <a:lstStyle/>
        <a:p>
          <a:endParaRPr lang="es-CO"/>
        </a:p>
      </dgm:t>
    </dgm:pt>
    <dgm:pt modelId="{7B9B352F-192D-414D-BD1A-5E9C7342EFD6}">
      <dgm:prSet phldrT="[Texto]"/>
      <dgm:spPr/>
      <dgm:t>
        <a:bodyPr/>
        <a:lstStyle/>
        <a:p>
          <a:r>
            <a:rPr lang="es-MX" dirty="0"/>
            <a:t>Parametrización y verificación de calidad del Sistema de Información Estratégico</a:t>
          </a:r>
          <a:endParaRPr lang="es-CO" dirty="0"/>
        </a:p>
      </dgm:t>
    </dgm:pt>
    <dgm:pt modelId="{A0F70932-0D10-4FBE-84F5-A2E02E910BC6}" type="parTrans" cxnId="{71C8B337-8C33-43ED-9B53-60E1C9E09D9A}">
      <dgm:prSet/>
      <dgm:spPr/>
      <dgm:t>
        <a:bodyPr/>
        <a:lstStyle/>
        <a:p>
          <a:endParaRPr lang="es-CO"/>
        </a:p>
      </dgm:t>
    </dgm:pt>
    <dgm:pt modelId="{210F4B36-E489-43F4-9B7D-55AAC65D27B4}" type="sibTrans" cxnId="{71C8B337-8C33-43ED-9B53-60E1C9E09D9A}">
      <dgm:prSet/>
      <dgm:spPr/>
      <dgm:t>
        <a:bodyPr/>
        <a:lstStyle/>
        <a:p>
          <a:endParaRPr lang="es-CO"/>
        </a:p>
      </dgm:t>
    </dgm:pt>
    <dgm:pt modelId="{C428CEBF-6BBA-4BC2-8632-653964394EB6}">
      <dgm:prSet phldrT="[Texto]"/>
      <dgm:spPr/>
      <dgm:t>
        <a:bodyPr/>
        <a:lstStyle/>
        <a:p>
          <a:r>
            <a:rPr lang="es-MX" dirty="0"/>
            <a:t>Estudios para la toma de decisiones</a:t>
          </a:r>
          <a:endParaRPr lang="es-CO" dirty="0"/>
        </a:p>
      </dgm:t>
    </dgm:pt>
    <dgm:pt modelId="{2BBD020C-5741-4E4F-A27C-718747E1300F}" type="parTrans" cxnId="{AF465DF2-584D-4DEA-80FA-39A559A1C408}">
      <dgm:prSet/>
      <dgm:spPr/>
      <dgm:t>
        <a:bodyPr/>
        <a:lstStyle/>
        <a:p>
          <a:endParaRPr lang="es-CO"/>
        </a:p>
      </dgm:t>
    </dgm:pt>
    <dgm:pt modelId="{053EA97F-4625-491C-8EF2-87CCEA9E2C33}" type="sibTrans" cxnId="{AF465DF2-584D-4DEA-80FA-39A559A1C408}">
      <dgm:prSet/>
      <dgm:spPr/>
      <dgm:t>
        <a:bodyPr/>
        <a:lstStyle/>
        <a:p>
          <a:endParaRPr lang="es-CO"/>
        </a:p>
      </dgm:t>
    </dgm:pt>
    <dgm:pt modelId="{0EF2D14A-0DFD-4720-B3A0-EE8A193C87DD}">
      <dgm:prSet phldrT="[Texto]"/>
      <dgm:spPr/>
      <dgm:t>
        <a:bodyPr/>
        <a:lstStyle/>
        <a:p>
          <a:r>
            <a:rPr lang="es-MX" dirty="0"/>
            <a:t>Externos</a:t>
          </a:r>
          <a:endParaRPr lang="es-CO" dirty="0"/>
        </a:p>
      </dgm:t>
    </dgm:pt>
    <dgm:pt modelId="{EA5CBE3D-3483-4AA7-A027-10CF64F2FF8A}" type="parTrans" cxnId="{E13AD99F-1AE0-452B-9D03-47EEDC83255E}">
      <dgm:prSet/>
      <dgm:spPr/>
      <dgm:t>
        <a:bodyPr/>
        <a:lstStyle/>
        <a:p>
          <a:endParaRPr lang="es-CO"/>
        </a:p>
      </dgm:t>
    </dgm:pt>
    <dgm:pt modelId="{B9A1BDD0-FDE3-486F-B1EB-457480DDE5A8}" type="sibTrans" cxnId="{E13AD99F-1AE0-452B-9D03-47EEDC83255E}">
      <dgm:prSet/>
      <dgm:spPr/>
      <dgm:t>
        <a:bodyPr/>
        <a:lstStyle/>
        <a:p>
          <a:endParaRPr lang="es-CO"/>
        </a:p>
      </dgm:t>
    </dgm:pt>
    <dgm:pt modelId="{281025F2-B29F-4A0D-ADC5-15A6E17B996E}">
      <dgm:prSet phldrT="[Texto]"/>
      <dgm:spPr/>
      <dgm:t>
        <a:bodyPr/>
        <a:lstStyle/>
        <a:p>
          <a:r>
            <a:rPr lang="es-CO" dirty="0"/>
            <a:t>Gestión del reporte al SNIES – SPADIES - SUE</a:t>
          </a:r>
        </a:p>
      </dgm:t>
    </dgm:pt>
    <dgm:pt modelId="{39E566EC-CC37-4D67-BF64-AC14E09DEDC9}" type="parTrans" cxnId="{CFE9C673-B34D-488C-9C84-2BB898C6B7A6}">
      <dgm:prSet/>
      <dgm:spPr/>
      <dgm:t>
        <a:bodyPr/>
        <a:lstStyle/>
        <a:p>
          <a:endParaRPr lang="es-CO"/>
        </a:p>
      </dgm:t>
    </dgm:pt>
    <dgm:pt modelId="{33F8E4CC-8B2E-4FA9-8351-17629B3515FC}" type="sibTrans" cxnId="{CFE9C673-B34D-488C-9C84-2BB898C6B7A6}">
      <dgm:prSet/>
      <dgm:spPr/>
      <dgm:t>
        <a:bodyPr/>
        <a:lstStyle/>
        <a:p>
          <a:endParaRPr lang="es-CO"/>
        </a:p>
      </dgm:t>
    </dgm:pt>
    <dgm:pt modelId="{C276F145-A3FF-4C9D-918C-2FB432FCA0CC}">
      <dgm:prSet/>
      <dgm:spPr/>
      <dgm:t>
        <a:bodyPr/>
        <a:lstStyle/>
        <a:p>
          <a:r>
            <a:rPr lang="es-CO" dirty="0"/>
            <a:t>Reporte a entes de control</a:t>
          </a:r>
        </a:p>
      </dgm:t>
    </dgm:pt>
    <dgm:pt modelId="{9F714F90-4F43-4023-9C71-B4381F225F52}" type="parTrans" cxnId="{AE0430A9-9D9A-46FC-B4B5-18E712BE2DBD}">
      <dgm:prSet/>
      <dgm:spPr/>
      <dgm:t>
        <a:bodyPr/>
        <a:lstStyle/>
        <a:p>
          <a:endParaRPr lang="es-CO"/>
        </a:p>
      </dgm:t>
    </dgm:pt>
    <dgm:pt modelId="{478FF5FE-3E64-437B-86D8-F77F7EE41182}" type="sibTrans" cxnId="{AE0430A9-9D9A-46FC-B4B5-18E712BE2DBD}">
      <dgm:prSet/>
      <dgm:spPr/>
      <dgm:t>
        <a:bodyPr/>
        <a:lstStyle/>
        <a:p>
          <a:endParaRPr lang="es-CO"/>
        </a:p>
      </dgm:t>
    </dgm:pt>
    <dgm:pt modelId="{F1591B61-ACF9-4738-AAB5-F33DF1C7ED82}">
      <dgm:prSet/>
      <dgm:spPr/>
      <dgm:t>
        <a:bodyPr/>
        <a:lstStyle/>
        <a:p>
          <a:r>
            <a:rPr lang="es-MX" dirty="0"/>
            <a:t>Solicitudes de información</a:t>
          </a:r>
          <a:endParaRPr lang="es-CO" dirty="0"/>
        </a:p>
      </dgm:t>
    </dgm:pt>
    <dgm:pt modelId="{459186A0-9677-4E15-9E8E-27BD7D571EA1}" type="parTrans" cxnId="{2A689F5E-E6A3-4980-9F8D-C80DD938C2DF}">
      <dgm:prSet/>
      <dgm:spPr/>
      <dgm:t>
        <a:bodyPr/>
        <a:lstStyle/>
        <a:p>
          <a:endParaRPr lang="es-CO"/>
        </a:p>
      </dgm:t>
    </dgm:pt>
    <dgm:pt modelId="{292565CC-95E8-4D57-99A4-F8A623AFEB84}" type="sibTrans" cxnId="{2A689F5E-E6A3-4980-9F8D-C80DD938C2DF}">
      <dgm:prSet/>
      <dgm:spPr/>
      <dgm:t>
        <a:bodyPr/>
        <a:lstStyle/>
        <a:p>
          <a:endParaRPr lang="es-CO"/>
        </a:p>
      </dgm:t>
    </dgm:pt>
    <dgm:pt modelId="{F092D785-3FC8-4408-9D74-6F7773CD2C88}">
      <dgm:prSet/>
      <dgm:spPr/>
      <dgm:t>
        <a:bodyPr/>
        <a:lstStyle/>
        <a:p>
          <a:r>
            <a:rPr lang="es-MX" dirty="0"/>
            <a:t>Dinamización de la cultura de uso de la información </a:t>
          </a:r>
          <a:endParaRPr lang="es-CO" dirty="0"/>
        </a:p>
      </dgm:t>
    </dgm:pt>
    <dgm:pt modelId="{E8BB67B2-C0D9-4052-98C0-BDAF5F8E1CB1}" type="parTrans" cxnId="{A0470B24-59BE-42EE-8793-C3E31DF355BF}">
      <dgm:prSet/>
      <dgm:spPr/>
      <dgm:t>
        <a:bodyPr/>
        <a:lstStyle/>
        <a:p>
          <a:endParaRPr lang="es-CO"/>
        </a:p>
      </dgm:t>
    </dgm:pt>
    <dgm:pt modelId="{4BAF92F8-DD4D-4361-9CE4-5332E7782AD9}" type="sibTrans" cxnId="{A0470B24-59BE-42EE-8793-C3E31DF355BF}">
      <dgm:prSet/>
      <dgm:spPr/>
      <dgm:t>
        <a:bodyPr/>
        <a:lstStyle/>
        <a:p>
          <a:endParaRPr lang="es-CO"/>
        </a:p>
      </dgm:t>
    </dgm:pt>
    <dgm:pt modelId="{F1B54333-A695-47BA-9197-6E297CACF874}">
      <dgm:prSet/>
      <dgm:spPr/>
      <dgm:t>
        <a:bodyPr/>
        <a:lstStyle/>
        <a:p>
          <a:r>
            <a:rPr lang="es-CO" dirty="0"/>
            <a:t>Soporte al Sistema de Gerencia del PDI</a:t>
          </a:r>
        </a:p>
      </dgm:t>
    </dgm:pt>
    <dgm:pt modelId="{890F6FEA-A5CE-47CD-80C0-4B18271CF13D}" type="parTrans" cxnId="{AE5868EA-D3C3-449B-8401-3BF82C8B04FF}">
      <dgm:prSet/>
      <dgm:spPr/>
      <dgm:t>
        <a:bodyPr/>
        <a:lstStyle/>
        <a:p>
          <a:endParaRPr lang="es-CO"/>
        </a:p>
      </dgm:t>
    </dgm:pt>
    <dgm:pt modelId="{819575A0-26A3-48C3-8ED2-7AA136CAF805}" type="sibTrans" cxnId="{AE5868EA-D3C3-449B-8401-3BF82C8B04FF}">
      <dgm:prSet/>
      <dgm:spPr/>
      <dgm:t>
        <a:bodyPr/>
        <a:lstStyle/>
        <a:p>
          <a:endParaRPr lang="es-CO"/>
        </a:p>
      </dgm:t>
    </dgm:pt>
    <dgm:pt modelId="{7E57CF45-6393-4DF8-A48E-9DB9744DB4C2}">
      <dgm:prSet/>
      <dgm:spPr/>
      <dgm:t>
        <a:bodyPr/>
        <a:lstStyle/>
        <a:p>
          <a:r>
            <a:rPr lang="es-MX" dirty="0"/>
            <a:t>Coordinación del Observatorio Institucional</a:t>
          </a:r>
          <a:endParaRPr lang="es-CO" dirty="0"/>
        </a:p>
      </dgm:t>
    </dgm:pt>
    <dgm:pt modelId="{41FF0CA0-80DC-4CA9-8D0E-91A98D7FE426}" type="parTrans" cxnId="{F4D4B31E-7E24-46C7-83BD-ADD2DE118329}">
      <dgm:prSet/>
      <dgm:spPr/>
      <dgm:t>
        <a:bodyPr/>
        <a:lstStyle/>
        <a:p>
          <a:endParaRPr lang="es-CO"/>
        </a:p>
      </dgm:t>
    </dgm:pt>
    <dgm:pt modelId="{AD922DE7-10A5-4CC1-984D-DEB7A7276F3B}" type="sibTrans" cxnId="{F4D4B31E-7E24-46C7-83BD-ADD2DE118329}">
      <dgm:prSet/>
      <dgm:spPr/>
      <dgm:t>
        <a:bodyPr/>
        <a:lstStyle/>
        <a:p>
          <a:endParaRPr lang="es-CO"/>
        </a:p>
      </dgm:t>
    </dgm:pt>
    <dgm:pt modelId="{A26746BC-78DE-4199-851D-614757184000}">
      <dgm:prSet/>
      <dgm:spPr/>
      <dgm:t>
        <a:bodyPr/>
        <a:lstStyle/>
        <a:p>
          <a:r>
            <a:rPr lang="es-MX" dirty="0"/>
            <a:t>Apoyo en la secretaría técnica de la comisión de Jefes de Planeación del SUE</a:t>
          </a:r>
          <a:endParaRPr lang="es-CO" dirty="0"/>
        </a:p>
      </dgm:t>
    </dgm:pt>
    <dgm:pt modelId="{C45F53D2-F614-4F1D-B329-FEB0D7814772}" type="parTrans" cxnId="{F1592D0D-1A68-4B72-8F21-752CB4947532}">
      <dgm:prSet/>
      <dgm:spPr/>
      <dgm:t>
        <a:bodyPr/>
        <a:lstStyle/>
        <a:p>
          <a:endParaRPr lang="es-CO"/>
        </a:p>
      </dgm:t>
    </dgm:pt>
    <dgm:pt modelId="{E81D056C-9953-4E92-BA19-010716F0BA04}" type="sibTrans" cxnId="{F1592D0D-1A68-4B72-8F21-752CB4947532}">
      <dgm:prSet/>
      <dgm:spPr/>
      <dgm:t>
        <a:bodyPr/>
        <a:lstStyle/>
        <a:p>
          <a:endParaRPr lang="es-CO"/>
        </a:p>
      </dgm:t>
    </dgm:pt>
    <dgm:pt modelId="{A7EFEFF7-2958-4A01-A6CD-D12894215DEA}">
      <dgm:prSet phldrT="[Texto]"/>
      <dgm:spPr/>
      <dgm:t>
        <a:bodyPr/>
        <a:lstStyle/>
        <a:p>
          <a:r>
            <a:rPr lang="es-MX" b="1" dirty="0"/>
            <a:t>Gestión de la estrategia de Inteligencia Institucional</a:t>
          </a:r>
          <a:endParaRPr lang="es-CO" b="1" dirty="0"/>
        </a:p>
      </dgm:t>
    </dgm:pt>
    <dgm:pt modelId="{224A272B-DE5F-4B75-AEB6-EFBC988669E6}" type="parTrans" cxnId="{71A1CDE5-4DF6-4CD4-947C-FAFA01870F21}">
      <dgm:prSet/>
      <dgm:spPr/>
      <dgm:t>
        <a:bodyPr/>
        <a:lstStyle/>
        <a:p>
          <a:endParaRPr lang="es-CO"/>
        </a:p>
      </dgm:t>
    </dgm:pt>
    <dgm:pt modelId="{0B731CE8-8866-4245-901B-AF4D691D5400}" type="sibTrans" cxnId="{71A1CDE5-4DF6-4CD4-947C-FAFA01870F21}">
      <dgm:prSet/>
      <dgm:spPr/>
      <dgm:t>
        <a:bodyPr/>
        <a:lstStyle/>
        <a:p>
          <a:endParaRPr lang="es-CO"/>
        </a:p>
      </dgm:t>
    </dgm:pt>
    <dgm:pt modelId="{B0DA434B-ED4B-4840-9776-CD77F1393A47}" type="pres">
      <dgm:prSet presAssocID="{12F2E2E1-678B-4E9B-8813-C124122B5651}" presName="layout" presStyleCnt="0">
        <dgm:presLayoutVars>
          <dgm:chMax/>
          <dgm:chPref/>
          <dgm:dir/>
          <dgm:resizeHandles/>
        </dgm:presLayoutVars>
      </dgm:prSet>
      <dgm:spPr/>
    </dgm:pt>
    <dgm:pt modelId="{4B18B96D-31CC-4EB4-8F24-567168AEEBB4}" type="pres">
      <dgm:prSet presAssocID="{D851F1DC-D4B9-4202-8C8F-880F7DD1366C}" presName="root" presStyleCnt="0">
        <dgm:presLayoutVars>
          <dgm:chMax/>
          <dgm:chPref/>
        </dgm:presLayoutVars>
      </dgm:prSet>
      <dgm:spPr/>
    </dgm:pt>
    <dgm:pt modelId="{A801AF9A-F6B0-4EBC-A92E-3513AA3DBA2E}" type="pres">
      <dgm:prSet presAssocID="{D851F1DC-D4B9-4202-8C8F-880F7DD1366C}" presName="rootComposite" presStyleCnt="0">
        <dgm:presLayoutVars/>
      </dgm:prSet>
      <dgm:spPr/>
    </dgm:pt>
    <dgm:pt modelId="{01FCFF6F-28EF-43ED-A754-0F1CB0EF81EA}" type="pres">
      <dgm:prSet presAssocID="{D851F1DC-D4B9-4202-8C8F-880F7DD1366C}" presName="ParentAccent" presStyleLbl="alignNode1" presStyleIdx="0" presStyleCnt="2"/>
      <dgm:spPr/>
    </dgm:pt>
    <dgm:pt modelId="{5CB31D64-C1C8-4895-A4FC-0A3AF46F8D99}" type="pres">
      <dgm:prSet presAssocID="{D851F1DC-D4B9-4202-8C8F-880F7DD1366C}" presName="ParentSmallAccent" presStyleLbl="fgAcc1" presStyleIdx="0" presStyleCnt="2"/>
      <dgm:spPr/>
    </dgm:pt>
    <dgm:pt modelId="{8B9260C7-C7AC-4E13-BAD9-782BB1497159}" type="pres">
      <dgm:prSet presAssocID="{D851F1DC-D4B9-4202-8C8F-880F7DD1366C}" presName="Parent" presStyleLbl="revTx" presStyleIdx="0" presStyleCnt="12">
        <dgm:presLayoutVars>
          <dgm:chMax/>
          <dgm:chPref val="4"/>
          <dgm:bulletEnabled val="1"/>
        </dgm:presLayoutVars>
      </dgm:prSet>
      <dgm:spPr/>
    </dgm:pt>
    <dgm:pt modelId="{8CAD1389-8B25-49E2-95AA-703D4F9E023A}" type="pres">
      <dgm:prSet presAssocID="{D851F1DC-D4B9-4202-8C8F-880F7DD1366C}" presName="childShape" presStyleCnt="0">
        <dgm:presLayoutVars>
          <dgm:chMax val="0"/>
          <dgm:chPref val="0"/>
        </dgm:presLayoutVars>
      </dgm:prSet>
      <dgm:spPr/>
    </dgm:pt>
    <dgm:pt modelId="{44BF2134-6FB5-4A43-8073-8B5765002945}" type="pres">
      <dgm:prSet presAssocID="{7B9B352F-192D-414D-BD1A-5E9C7342EFD6}" presName="childComposite" presStyleCnt="0">
        <dgm:presLayoutVars>
          <dgm:chMax val="0"/>
          <dgm:chPref val="0"/>
        </dgm:presLayoutVars>
      </dgm:prSet>
      <dgm:spPr/>
    </dgm:pt>
    <dgm:pt modelId="{29FFED88-16B2-4845-BBEB-C523B5DF67A0}" type="pres">
      <dgm:prSet presAssocID="{7B9B352F-192D-414D-BD1A-5E9C7342EFD6}" presName="ChildAccent" presStyleLbl="solidFgAcc1" presStyleIdx="0" presStyleCnt="10"/>
      <dgm:spPr/>
    </dgm:pt>
    <dgm:pt modelId="{659B827C-780B-4B8F-808E-40A42A5476CC}" type="pres">
      <dgm:prSet presAssocID="{7B9B352F-192D-414D-BD1A-5E9C7342EFD6}" presName="Child" presStyleLbl="revTx" presStyleIdx="1" presStyleCnt="12">
        <dgm:presLayoutVars>
          <dgm:chMax val="0"/>
          <dgm:chPref val="0"/>
          <dgm:bulletEnabled val="1"/>
        </dgm:presLayoutVars>
      </dgm:prSet>
      <dgm:spPr/>
    </dgm:pt>
    <dgm:pt modelId="{10130C72-8964-4CCD-92D6-FA0870E9E894}" type="pres">
      <dgm:prSet presAssocID="{F092D785-3FC8-4408-9D74-6F7773CD2C88}" presName="childComposite" presStyleCnt="0">
        <dgm:presLayoutVars>
          <dgm:chMax val="0"/>
          <dgm:chPref val="0"/>
        </dgm:presLayoutVars>
      </dgm:prSet>
      <dgm:spPr/>
    </dgm:pt>
    <dgm:pt modelId="{E9DCD2B8-199A-48B2-BCDE-AD655307AEAB}" type="pres">
      <dgm:prSet presAssocID="{F092D785-3FC8-4408-9D74-6F7773CD2C88}" presName="ChildAccent" presStyleLbl="solidFgAcc1" presStyleIdx="1" presStyleCnt="10"/>
      <dgm:spPr/>
    </dgm:pt>
    <dgm:pt modelId="{DF203F29-DA8C-4B90-9478-F14CDE571EDF}" type="pres">
      <dgm:prSet presAssocID="{F092D785-3FC8-4408-9D74-6F7773CD2C88}" presName="Child" presStyleLbl="revTx" presStyleIdx="2" presStyleCnt="12">
        <dgm:presLayoutVars>
          <dgm:chMax val="0"/>
          <dgm:chPref val="0"/>
          <dgm:bulletEnabled val="1"/>
        </dgm:presLayoutVars>
      </dgm:prSet>
      <dgm:spPr/>
    </dgm:pt>
    <dgm:pt modelId="{23EF1BE8-DA0B-4405-B034-80C3DC8821FC}" type="pres">
      <dgm:prSet presAssocID="{F1B54333-A695-47BA-9197-6E297CACF874}" presName="childComposite" presStyleCnt="0">
        <dgm:presLayoutVars>
          <dgm:chMax val="0"/>
          <dgm:chPref val="0"/>
        </dgm:presLayoutVars>
      </dgm:prSet>
      <dgm:spPr/>
    </dgm:pt>
    <dgm:pt modelId="{C2BC9B2D-9AFA-4DC8-9841-EFFB271A1D66}" type="pres">
      <dgm:prSet presAssocID="{F1B54333-A695-47BA-9197-6E297CACF874}" presName="ChildAccent" presStyleLbl="solidFgAcc1" presStyleIdx="2" presStyleCnt="10"/>
      <dgm:spPr/>
    </dgm:pt>
    <dgm:pt modelId="{3EC740BF-1478-4A3D-88D5-07312848AE36}" type="pres">
      <dgm:prSet presAssocID="{F1B54333-A695-47BA-9197-6E297CACF874}" presName="Child" presStyleLbl="revTx" presStyleIdx="3" presStyleCnt="12">
        <dgm:presLayoutVars>
          <dgm:chMax val="0"/>
          <dgm:chPref val="0"/>
          <dgm:bulletEnabled val="1"/>
        </dgm:presLayoutVars>
      </dgm:prSet>
      <dgm:spPr/>
    </dgm:pt>
    <dgm:pt modelId="{BEE94964-9B3C-49EB-A0F6-64DD87CA32B9}" type="pres">
      <dgm:prSet presAssocID="{7E57CF45-6393-4DF8-A48E-9DB9744DB4C2}" presName="childComposite" presStyleCnt="0">
        <dgm:presLayoutVars>
          <dgm:chMax val="0"/>
          <dgm:chPref val="0"/>
        </dgm:presLayoutVars>
      </dgm:prSet>
      <dgm:spPr/>
    </dgm:pt>
    <dgm:pt modelId="{FF24ECCF-295E-48A8-999E-9A5EBBD5125C}" type="pres">
      <dgm:prSet presAssocID="{7E57CF45-6393-4DF8-A48E-9DB9744DB4C2}" presName="ChildAccent" presStyleLbl="solidFgAcc1" presStyleIdx="3" presStyleCnt="10"/>
      <dgm:spPr/>
    </dgm:pt>
    <dgm:pt modelId="{B1785DF2-ED54-409D-A4FA-29E8EB21B63A}" type="pres">
      <dgm:prSet presAssocID="{7E57CF45-6393-4DF8-A48E-9DB9744DB4C2}" presName="Child" presStyleLbl="revTx" presStyleIdx="4" presStyleCnt="12">
        <dgm:presLayoutVars>
          <dgm:chMax val="0"/>
          <dgm:chPref val="0"/>
          <dgm:bulletEnabled val="1"/>
        </dgm:presLayoutVars>
      </dgm:prSet>
      <dgm:spPr/>
    </dgm:pt>
    <dgm:pt modelId="{3AB1140D-09AB-4AC5-832C-143AE2E0008B}" type="pres">
      <dgm:prSet presAssocID="{C428CEBF-6BBA-4BC2-8632-653964394EB6}" presName="childComposite" presStyleCnt="0">
        <dgm:presLayoutVars>
          <dgm:chMax val="0"/>
          <dgm:chPref val="0"/>
        </dgm:presLayoutVars>
      </dgm:prSet>
      <dgm:spPr/>
    </dgm:pt>
    <dgm:pt modelId="{6BB15C1B-9DE6-44CE-978F-255B60FC38B4}" type="pres">
      <dgm:prSet presAssocID="{C428CEBF-6BBA-4BC2-8632-653964394EB6}" presName="ChildAccent" presStyleLbl="solidFgAcc1" presStyleIdx="4" presStyleCnt="10"/>
      <dgm:spPr/>
    </dgm:pt>
    <dgm:pt modelId="{DBA4C290-D7D6-4F5D-88A8-5AF470900E47}" type="pres">
      <dgm:prSet presAssocID="{C428CEBF-6BBA-4BC2-8632-653964394EB6}" presName="Child" presStyleLbl="revTx" presStyleIdx="5" presStyleCnt="12">
        <dgm:presLayoutVars>
          <dgm:chMax val="0"/>
          <dgm:chPref val="0"/>
          <dgm:bulletEnabled val="1"/>
        </dgm:presLayoutVars>
      </dgm:prSet>
      <dgm:spPr/>
    </dgm:pt>
    <dgm:pt modelId="{F255D4D0-F7BA-45C3-B36D-B7DB8DB8FF2C}" type="pres">
      <dgm:prSet presAssocID="{A7EFEFF7-2958-4A01-A6CD-D12894215DEA}" presName="childComposite" presStyleCnt="0">
        <dgm:presLayoutVars>
          <dgm:chMax val="0"/>
          <dgm:chPref val="0"/>
        </dgm:presLayoutVars>
      </dgm:prSet>
      <dgm:spPr/>
    </dgm:pt>
    <dgm:pt modelId="{2BBE44D1-B70F-4D58-ABED-3883F2CB78C0}" type="pres">
      <dgm:prSet presAssocID="{A7EFEFF7-2958-4A01-A6CD-D12894215DEA}" presName="ChildAccent" presStyleLbl="solidFgAcc1" presStyleIdx="5" presStyleCnt="10"/>
      <dgm:spPr/>
    </dgm:pt>
    <dgm:pt modelId="{2C8C52C6-9227-4665-A48A-82F67434B725}" type="pres">
      <dgm:prSet presAssocID="{A7EFEFF7-2958-4A01-A6CD-D12894215DEA}" presName="Child" presStyleLbl="revTx" presStyleIdx="6" presStyleCnt="12">
        <dgm:presLayoutVars>
          <dgm:chMax val="0"/>
          <dgm:chPref val="0"/>
          <dgm:bulletEnabled val="1"/>
        </dgm:presLayoutVars>
      </dgm:prSet>
      <dgm:spPr/>
    </dgm:pt>
    <dgm:pt modelId="{FD7B6050-4E7F-466C-9796-1B3E0C7D69D6}" type="pres">
      <dgm:prSet presAssocID="{0EF2D14A-0DFD-4720-B3A0-EE8A193C87DD}" presName="root" presStyleCnt="0">
        <dgm:presLayoutVars>
          <dgm:chMax/>
          <dgm:chPref/>
        </dgm:presLayoutVars>
      </dgm:prSet>
      <dgm:spPr/>
    </dgm:pt>
    <dgm:pt modelId="{5F9FB9E8-D767-46A7-927E-A24EBDE3D82C}" type="pres">
      <dgm:prSet presAssocID="{0EF2D14A-0DFD-4720-B3A0-EE8A193C87DD}" presName="rootComposite" presStyleCnt="0">
        <dgm:presLayoutVars/>
      </dgm:prSet>
      <dgm:spPr/>
    </dgm:pt>
    <dgm:pt modelId="{2B4DADD2-AF7B-4219-B826-FCC93265EAE3}" type="pres">
      <dgm:prSet presAssocID="{0EF2D14A-0DFD-4720-B3A0-EE8A193C87DD}" presName="ParentAccent" presStyleLbl="alignNode1" presStyleIdx="1" presStyleCnt="2"/>
      <dgm:spPr/>
    </dgm:pt>
    <dgm:pt modelId="{56F7C26B-B936-430C-A2C5-39685101B237}" type="pres">
      <dgm:prSet presAssocID="{0EF2D14A-0DFD-4720-B3A0-EE8A193C87DD}" presName="ParentSmallAccent" presStyleLbl="fgAcc1" presStyleIdx="1" presStyleCnt="2"/>
      <dgm:spPr/>
    </dgm:pt>
    <dgm:pt modelId="{9F65E4C8-6345-4C52-946B-047A4A31E955}" type="pres">
      <dgm:prSet presAssocID="{0EF2D14A-0DFD-4720-B3A0-EE8A193C87DD}" presName="Parent" presStyleLbl="revTx" presStyleIdx="7" presStyleCnt="12">
        <dgm:presLayoutVars>
          <dgm:chMax/>
          <dgm:chPref val="4"/>
          <dgm:bulletEnabled val="1"/>
        </dgm:presLayoutVars>
      </dgm:prSet>
      <dgm:spPr/>
    </dgm:pt>
    <dgm:pt modelId="{A084F8AD-82D3-403A-B806-51579FDB80BA}" type="pres">
      <dgm:prSet presAssocID="{0EF2D14A-0DFD-4720-B3A0-EE8A193C87DD}" presName="childShape" presStyleCnt="0">
        <dgm:presLayoutVars>
          <dgm:chMax val="0"/>
          <dgm:chPref val="0"/>
        </dgm:presLayoutVars>
      </dgm:prSet>
      <dgm:spPr/>
    </dgm:pt>
    <dgm:pt modelId="{577E433F-AD43-4738-B7E3-5BA3CBCA9EF5}" type="pres">
      <dgm:prSet presAssocID="{281025F2-B29F-4A0D-ADC5-15A6E17B996E}" presName="childComposite" presStyleCnt="0">
        <dgm:presLayoutVars>
          <dgm:chMax val="0"/>
          <dgm:chPref val="0"/>
        </dgm:presLayoutVars>
      </dgm:prSet>
      <dgm:spPr/>
    </dgm:pt>
    <dgm:pt modelId="{BE214984-0327-4C37-8A83-8E3ECE40197B}" type="pres">
      <dgm:prSet presAssocID="{281025F2-B29F-4A0D-ADC5-15A6E17B996E}" presName="ChildAccent" presStyleLbl="solidFgAcc1" presStyleIdx="6" presStyleCnt="10"/>
      <dgm:spPr/>
    </dgm:pt>
    <dgm:pt modelId="{12C9F102-D069-48B7-9374-F640D662BFE8}" type="pres">
      <dgm:prSet presAssocID="{281025F2-B29F-4A0D-ADC5-15A6E17B996E}" presName="Child" presStyleLbl="revTx" presStyleIdx="8" presStyleCnt="12">
        <dgm:presLayoutVars>
          <dgm:chMax val="0"/>
          <dgm:chPref val="0"/>
          <dgm:bulletEnabled val="1"/>
        </dgm:presLayoutVars>
      </dgm:prSet>
      <dgm:spPr/>
    </dgm:pt>
    <dgm:pt modelId="{BDC7D727-629B-47B2-814B-1F266B9B328E}" type="pres">
      <dgm:prSet presAssocID="{C276F145-A3FF-4C9D-918C-2FB432FCA0CC}" presName="childComposite" presStyleCnt="0">
        <dgm:presLayoutVars>
          <dgm:chMax val="0"/>
          <dgm:chPref val="0"/>
        </dgm:presLayoutVars>
      </dgm:prSet>
      <dgm:spPr/>
    </dgm:pt>
    <dgm:pt modelId="{9D382570-090D-438F-81C4-9B4EEF00E185}" type="pres">
      <dgm:prSet presAssocID="{C276F145-A3FF-4C9D-918C-2FB432FCA0CC}" presName="ChildAccent" presStyleLbl="solidFgAcc1" presStyleIdx="7" presStyleCnt="10"/>
      <dgm:spPr/>
    </dgm:pt>
    <dgm:pt modelId="{DEF022E2-FCC8-430D-8353-D93EE9CDD16A}" type="pres">
      <dgm:prSet presAssocID="{C276F145-A3FF-4C9D-918C-2FB432FCA0CC}" presName="Child" presStyleLbl="revTx" presStyleIdx="9" presStyleCnt="12">
        <dgm:presLayoutVars>
          <dgm:chMax val="0"/>
          <dgm:chPref val="0"/>
          <dgm:bulletEnabled val="1"/>
        </dgm:presLayoutVars>
      </dgm:prSet>
      <dgm:spPr/>
    </dgm:pt>
    <dgm:pt modelId="{41B433E9-1050-47A9-B38B-20EEAE16E215}" type="pres">
      <dgm:prSet presAssocID="{F1591B61-ACF9-4738-AAB5-F33DF1C7ED82}" presName="childComposite" presStyleCnt="0">
        <dgm:presLayoutVars>
          <dgm:chMax val="0"/>
          <dgm:chPref val="0"/>
        </dgm:presLayoutVars>
      </dgm:prSet>
      <dgm:spPr/>
    </dgm:pt>
    <dgm:pt modelId="{7906355D-01CC-42D0-BFC4-AB5AD863AAB3}" type="pres">
      <dgm:prSet presAssocID="{F1591B61-ACF9-4738-AAB5-F33DF1C7ED82}" presName="ChildAccent" presStyleLbl="solidFgAcc1" presStyleIdx="8" presStyleCnt="10"/>
      <dgm:spPr/>
    </dgm:pt>
    <dgm:pt modelId="{71A23C48-3D5B-4829-835A-BC3809705235}" type="pres">
      <dgm:prSet presAssocID="{F1591B61-ACF9-4738-AAB5-F33DF1C7ED82}" presName="Child" presStyleLbl="revTx" presStyleIdx="10" presStyleCnt="12">
        <dgm:presLayoutVars>
          <dgm:chMax val="0"/>
          <dgm:chPref val="0"/>
          <dgm:bulletEnabled val="1"/>
        </dgm:presLayoutVars>
      </dgm:prSet>
      <dgm:spPr/>
    </dgm:pt>
    <dgm:pt modelId="{1C1437D7-DEB2-4917-910E-5C0C8F634CBD}" type="pres">
      <dgm:prSet presAssocID="{A26746BC-78DE-4199-851D-614757184000}" presName="childComposite" presStyleCnt="0">
        <dgm:presLayoutVars>
          <dgm:chMax val="0"/>
          <dgm:chPref val="0"/>
        </dgm:presLayoutVars>
      </dgm:prSet>
      <dgm:spPr/>
    </dgm:pt>
    <dgm:pt modelId="{1283899F-5940-4742-AEDA-A8DC23C16DFC}" type="pres">
      <dgm:prSet presAssocID="{A26746BC-78DE-4199-851D-614757184000}" presName="ChildAccent" presStyleLbl="solidFgAcc1" presStyleIdx="9" presStyleCnt="10"/>
      <dgm:spPr/>
    </dgm:pt>
    <dgm:pt modelId="{1F8A557B-C326-4175-8992-B36D1DC84B93}" type="pres">
      <dgm:prSet presAssocID="{A26746BC-78DE-4199-851D-614757184000}" presName="Child" presStyleLbl="revTx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EBB78B03-A9DB-456A-B5B1-A7B010CA6B05}" type="presOf" srcId="{F1591B61-ACF9-4738-AAB5-F33DF1C7ED82}" destId="{71A23C48-3D5B-4829-835A-BC3809705235}" srcOrd="0" destOrd="0" presId="urn:microsoft.com/office/officeart/2008/layout/SquareAccentList"/>
    <dgm:cxn modelId="{F1592D0D-1A68-4B72-8F21-752CB4947532}" srcId="{0EF2D14A-0DFD-4720-B3A0-EE8A193C87DD}" destId="{A26746BC-78DE-4199-851D-614757184000}" srcOrd="3" destOrd="0" parTransId="{C45F53D2-F614-4F1D-B329-FEB0D7814772}" sibTransId="{E81D056C-9953-4E92-BA19-010716F0BA04}"/>
    <dgm:cxn modelId="{80235515-CE2D-4938-91DC-AC3D3625FB6D}" type="presOf" srcId="{A7EFEFF7-2958-4A01-A6CD-D12894215DEA}" destId="{2C8C52C6-9227-4665-A48A-82F67434B725}" srcOrd="0" destOrd="0" presId="urn:microsoft.com/office/officeart/2008/layout/SquareAccentList"/>
    <dgm:cxn modelId="{F4D4B31E-7E24-46C7-83BD-ADD2DE118329}" srcId="{D851F1DC-D4B9-4202-8C8F-880F7DD1366C}" destId="{7E57CF45-6393-4DF8-A48E-9DB9744DB4C2}" srcOrd="3" destOrd="0" parTransId="{41FF0CA0-80DC-4CA9-8D0E-91A98D7FE426}" sibTransId="{AD922DE7-10A5-4CC1-984D-DEB7A7276F3B}"/>
    <dgm:cxn modelId="{A0470B24-59BE-42EE-8793-C3E31DF355BF}" srcId="{D851F1DC-D4B9-4202-8C8F-880F7DD1366C}" destId="{F092D785-3FC8-4408-9D74-6F7773CD2C88}" srcOrd="1" destOrd="0" parTransId="{E8BB67B2-C0D9-4052-98C0-BDAF5F8E1CB1}" sibTransId="{4BAF92F8-DD4D-4361-9CE4-5332E7782AD9}"/>
    <dgm:cxn modelId="{35139534-EF24-4302-B578-30DD816A440C}" type="presOf" srcId="{A26746BC-78DE-4199-851D-614757184000}" destId="{1F8A557B-C326-4175-8992-B36D1DC84B93}" srcOrd="0" destOrd="0" presId="urn:microsoft.com/office/officeart/2008/layout/SquareAccentList"/>
    <dgm:cxn modelId="{71C8B337-8C33-43ED-9B53-60E1C9E09D9A}" srcId="{D851F1DC-D4B9-4202-8C8F-880F7DD1366C}" destId="{7B9B352F-192D-414D-BD1A-5E9C7342EFD6}" srcOrd="0" destOrd="0" parTransId="{A0F70932-0D10-4FBE-84F5-A2E02E910BC6}" sibTransId="{210F4B36-E489-43F4-9B7D-55AAC65D27B4}"/>
    <dgm:cxn modelId="{806EA13E-B069-460F-9CF4-7AE75436B346}" type="presOf" srcId="{7E57CF45-6393-4DF8-A48E-9DB9744DB4C2}" destId="{B1785DF2-ED54-409D-A4FA-29E8EB21B63A}" srcOrd="0" destOrd="0" presId="urn:microsoft.com/office/officeart/2008/layout/SquareAccentList"/>
    <dgm:cxn modelId="{2A689F5E-E6A3-4980-9F8D-C80DD938C2DF}" srcId="{0EF2D14A-0DFD-4720-B3A0-EE8A193C87DD}" destId="{F1591B61-ACF9-4738-AAB5-F33DF1C7ED82}" srcOrd="2" destOrd="0" parTransId="{459186A0-9677-4E15-9E8E-27BD7D571EA1}" sibTransId="{292565CC-95E8-4D57-99A4-F8A623AFEB84}"/>
    <dgm:cxn modelId="{90529644-25A8-4CBE-BEC6-41296B1503E4}" srcId="{12F2E2E1-678B-4E9B-8813-C124122B5651}" destId="{D851F1DC-D4B9-4202-8C8F-880F7DD1366C}" srcOrd="0" destOrd="0" parTransId="{BC4080C9-436B-403E-8C91-0244DF383905}" sibTransId="{2D36141C-C125-46D7-91FF-34E6703BEB5A}"/>
    <dgm:cxn modelId="{CFE9C673-B34D-488C-9C84-2BB898C6B7A6}" srcId="{0EF2D14A-0DFD-4720-B3A0-EE8A193C87DD}" destId="{281025F2-B29F-4A0D-ADC5-15A6E17B996E}" srcOrd="0" destOrd="0" parTransId="{39E566EC-CC37-4D67-BF64-AC14E09DEDC9}" sibTransId="{33F8E4CC-8B2E-4FA9-8351-17629B3515FC}"/>
    <dgm:cxn modelId="{F5E07985-51C3-4A72-B0E5-1F2DD15ECAC6}" type="presOf" srcId="{12F2E2E1-678B-4E9B-8813-C124122B5651}" destId="{B0DA434B-ED4B-4840-9776-CD77F1393A47}" srcOrd="0" destOrd="0" presId="urn:microsoft.com/office/officeart/2008/layout/SquareAccentList"/>
    <dgm:cxn modelId="{0970D085-2F55-45E8-B84A-9AE82715C3B5}" type="presOf" srcId="{F092D785-3FC8-4408-9D74-6F7773CD2C88}" destId="{DF203F29-DA8C-4B90-9478-F14CDE571EDF}" srcOrd="0" destOrd="0" presId="urn:microsoft.com/office/officeart/2008/layout/SquareAccentList"/>
    <dgm:cxn modelId="{E13AD99F-1AE0-452B-9D03-47EEDC83255E}" srcId="{12F2E2E1-678B-4E9B-8813-C124122B5651}" destId="{0EF2D14A-0DFD-4720-B3A0-EE8A193C87DD}" srcOrd="1" destOrd="0" parTransId="{EA5CBE3D-3483-4AA7-A027-10CF64F2FF8A}" sibTransId="{B9A1BDD0-FDE3-486F-B1EB-457480DDE5A8}"/>
    <dgm:cxn modelId="{5BA891A1-397A-4092-82F1-232D413FAF68}" type="presOf" srcId="{281025F2-B29F-4A0D-ADC5-15A6E17B996E}" destId="{12C9F102-D069-48B7-9374-F640D662BFE8}" srcOrd="0" destOrd="0" presId="urn:microsoft.com/office/officeart/2008/layout/SquareAccentList"/>
    <dgm:cxn modelId="{8A6E91A4-D6EF-4F46-AFE0-20C4D3C349E4}" type="presOf" srcId="{C276F145-A3FF-4C9D-918C-2FB432FCA0CC}" destId="{DEF022E2-FCC8-430D-8353-D93EE9CDD16A}" srcOrd="0" destOrd="0" presId="urn:microsoft.com/office/officeart/2008/layout/SquareAccentList"/>
    <dgm:cxn modelId="{36A2A6A4-AFAD-47C5-9687-D74633370872}" type="presOf" srcId="{F1B54333-A695-47BA-9197-6E297CACF874}" destId="{3EC740BF-1478-4A3D-88D5-07312848AE36}" srcOrd="0" destOrd="0" presId="urn:microsoft.com/office/officeart/2008/layout/SquareAccentList"/>
    <dgm:cxn modelId="{AE0430A9-9D9A-46FC-B4B5-18E712BE2DBD}" srcId="{0EF2D14A-0DFD-4720-B3A0-EE8A193C87DD}" destId="{C276F145-A3FF-4C9D-918C-2FB432FCA0CC}" srcOrd="1" destOrd="0" parTransId="{9F714F90-4F43-4023-9C71-B4381F225F52}" sibTransId="{478FF5FE-3E64-437B-86D8-F77F7EE41182}"/>
    <dgm:cxn modelId="{745A88DC-67EC-4177-B52C-8671B58AA9C0}" type="presOf" srcId="{0EF2D14A-0DFD-4720-B3A0-EE8A193C87DD}" destId="{9F65E4C8-6345-4C52-946B-047A4A31E955}" srcOrd="0" destOrd="0" presId="urn:microsoft.com/office/officeart/2008/layout/SquareAccentList"/>
    <dgm:cxn modelId="{94D512DE-7656-4452-85BB-A82281C2334D}" type="presOf" srcId="{7B9B352F-192D-414D-BD1A-5E9C7342EFD6}" destId="{659B827C-780B-4B8F-808E-40A42A5476CC}" srcOrd="0" destOrd="0" presId="urn:microsoft.com/office/officeart/2008/layout/SquareAccentList"/>
    <dgm:cxn modelId="{71A1CDE5-4DF6-4CD4-947C-FAFA01870F21}" srcId="{D851F1DC-D4B9-4202-8C8F-880F7DD1366C}" destId="{A7EFEFF7-2958-4A01-A6CD-D12894215DEA}" srcOrd="5" destOrd="0" parTransId="{224A272B-DE5F-4B75-AEB6-EFBC988669E6}" sibTransId="{0B731CE8-8866-4245-901B-AF4D691D5400}"/>
    <dgm:cxn modelId="{16E8E0E9-B665-40E2-A6B2-97F6092BF15B}" type="presOf" srcId="{D851F1DC-D4B9-4202-8C8F-880F7DD1366C}" destId="{8B9260C7-C7AC-4E13-BAD9-782BB1497159}" srcOrd="0" destOrd="0" presId="urn:microsoft.com/office/officeart/2008/layout/SquareAccentList"/>
    <dgm:cxn modelId="{AE5868EA-D3C3-449B-8401-3BF82C8B04FF}" srcId="{D851F1DC-D4B9-4202-8C8F-880F7DD1366C}" destId="{F1B54333-A695-47BA-9197-6E297CACF874}" srcOrd="2" destOrd="0" parTransId="{890F6FEA-A5CE-47CD-80C0-4B18271CF13D}" sibTransId="{819575A0-26A3-48C3-8ED2-7AA136CAF805}"/>
    <dgm:cxn modelId="{AF465DF2-584D-4DEA-80FA-39A559A1C408}" srcId="{D851F1DC-D4B9-4202-8C8F-880F7DD1366C}" destId="{C428CEBF-6BBA-4BC2-8632-653964394EB6}" srcOrd="4" destOrd="0" parTransId="{2BBD020C-5741-4E4F-A27C-718747E1300F}" sibTransId="{053EA97F-4625-491C-8EF2-87CCEA9E2C33}"/>
    <dgm:cxn modelId="{4FCD6BF8-2912-4477-A915-C54BECA9A0FD}" type="presOf" srcId="{C428CEBF-6BBA-4BC2-8632-653964394EB6}" destId="{DBA4C290-D7D6-4F5D-88A8-5AF470900E47}" srcOrd="0" destOrd="0" presId="urn:microsoft.com/office/officeart/2008/layout/SquareAccentList"/>
    <dgm:cxn modelId="{5499BBA4-3243-473C-8CAE-F9819584B4CC}" type="presParOf" srcId="{B0DA434B-ED4B-4840-9776-CD77F1393A47}" destId="{4B18B96D-31CC-4EB4-8F24-567168AEEBB4}" srcOrd="0" destOrd="0" presId="urn:microsoft.com/office/officeart/2008/layout/SquareAccentList"/>
    <dgm:cxn modelId="{CB736EDB-BECC-4D1E-A34E-34BA5BD08CB4}" type="presParOf" srcId="{4B18B96D-31CC-4EB4-8F24-567168AEEBB4}" destId="{A801AF9A-F6B0-4EBC-A92E-3513AA3DBA2E}" srcOrd="0" destOrd="0" presId="urn:microsoft.com/office/officeart/2008/layout/SquareAccentList"/>
    <dgm:cxn modelId="{C33BE0C3-1759-48C1-9356-ECE56F1B2BDA}" type="presParOf" srcId="{A801AF9A-F6B0-4EBC-A92E-3513AA3DBA2E}" destId="{01FCFF6F-28EF-43ED-A754-0F1CB0EF81EA}" srcOrd="0" destOrd="0" presId="urn:microsoft.com/office/officeart/2008/layout/SquareAccentList"/>
    <dgm:cxn modelId="{8CE36D0C-B90E-41F8-8877-5385D45CBB9A}" type="presParOf" srcId="{A801AF9A-F6B0-4EBC-A92E-3513AA3DBA2E}" destId="{5CB31D64-C1C8-4895-A4FC-0A3AF46F8D99}" srcOrd="1" destOrd="0" presId="urn:microsoft.com/office/officeart/2008/layout/SquareAccentList"/>
    <dgm:cxn modelId="{4427877C-F6E0-42A1-BA19-7D8D878D189B}" type="presParOf" srcId="{A801AF9A-F6B0-4EBC-A92E-3513AA3DBA2E}" destId="{8B9260C7-C7AC-4E13-BAD9-782BB1497159}" srcOrd="2" destOrd="0" presId="urn:microsoft.com/office/officeart/2008/layout/SquareAccentList"/>
    <dgm:cxn modelId="{0F647B04-6F9F-4744-8E2F-C755411B3A27}" type="presParOf" srcId="{4B18B96D-31CC-4EB4-8F24-567168AEEBB4}" destId="{8CAD1389-8B25-49E2-95AA-703D4F9E023A}" srcOrd="1" destOrd="0" presId="urn:microsoft.com/office/officeart/2008/layout/SquareAccentList"/>
    <dgm:cxn modelId="{7B360CB3-FA14-4058-A2F9-360C479E73C1}" type="presParOf" srcId="{8CAD1389-8B25-49E2-95AA-703D4F9E023A}" destId="{44BF2134-6FB5-4A43-8073-8B5765002945}" srcOrd="0" destOrd="0" presId="urn:microsoft.com/office/officeart/2008/layout/SquareAccentList"/>
    <dgm:cxn modelId="{12E905C0-C79F-48C9-893F-D25F38A9942A}" type="presParOf" srcId="{44BF2134-6FB5-4A43-8073-8B5765002945}" destId="{29FFED88-16B2-4845-BBEB-C523B5DF67A0}" srcOrd="0" destOrd="0" presId="urn:microsoft.com/office/officeart/2008/layout/SquareAccentList"/>
    <dgm:cxn modelId="{19207ABF-48C0-4A01-AA46-3CD3EA3DF703}" type="presParOf" srcId="{44BF2134-6FB5-4A43-8073-8B5765002945}" destId="{659B827C-780B-4B8F-808E-40A42A5476CC}" srcOrd="1" destOrd="0" presId="urn:microsoft.com/office/officeart/2008/layout/SquareAccentList"/>
    <dgm:cxn modelId="{8917E087-BE4B-4B9D-8DB8-510A892D8AC9}" type="presParOf" srcId="{8CAD1389-8B25-49E2-95AA-703D4F9E023A}" destId="{10130C72-8964-4CCD-92D6-FA0870E9E894}" srcOrd="1" destOrd="0" presId="urn:microsoft.com/office/officeart/2008/layout/SquareAccentList"/>
    <dgm:cxn modelId="{A25842A8-F447-49B2-B736-81B75143FB16}" type="presParOf" srcId="{10130C72-8964-4CCD-92D6-FA0870E9E894}" destId="{E9DCD2B8-199A-48B2-BCDE-AD655307AEAB}" srcOrd="0" destOrd="0" presId="urn:microsoft.com/office/officeart/2008/layout/SquareAccentList"/>
    <dgm:cxn modelId="{85D90FA3-6894-45E9-B487-BEA6AA28E2C7}" type="presParOf" srcId="{10130C72-8964-4CCD-92D6-FA0870E9E894}" destId="{DF203F29-DA8C-4B90-9478-F14CDE571EDF}" srcOrd="1" destOrd="0" presId="urn:microsoft.com/office/officeart/2008/layout/SquareAccentList"/>
    <dgm:cxn modelId="{8B4A6691-0E76-406D-A6C9-490432F100C1}" type="presParOf" srcId="{8CAD1389-8B25-49E2-95AA-703D4F9E023A}" destId="{23EF1BE8-DA0B-4405-B034-80C3DC8821FC}" srcOrd="2" destOrd="0" presId="urn:microsoft.com/office/officeart/2008/layout/SquareAccentList"/>
    <dgm:cxn modelId="{F74F2325-F0FB-42AA-8E9A-0FF8F8EF08DF}" type="presParOf" srcId="{23EF1BE8-DA0B-4405-B034-80C3DC8821FC}" destId="{C2BC9B2D-9AFA-4DC8-9841-EFFB271A1D66}" srcOrd="0" destOrd="0" presId="urn:microsoft.com/office/officeart/2008/layout/SquareAccentList"/>
    <dgm:cxn modelId="{F0F221FC-B42A-4034-A091-7C68A82B40BC}" type="presParOf" srcId="{23EF1BE8-DA0B-4405-B034-80C3DC8821FC}" destId="{3EC740BF-1478-4A3D-88D5-07312848AE36}" srcOrd="1" destOrd="0" presId="urn:microsoft.com/office/officeart/2008/layout/SquareAccentList"/>
    <dgm:cxn modelId="{59FDD5A4-5CF5-4847-AB39-1C6107FBBD80}" type="presParOf" srcId="{8CAD1389-8B25-49E2-95AA-703D4F9E023A}" destId="{BEE94964-9B3C-49EB-A0F6-64DD87CA32B9}" srcOrd="3" destOrd="0" presId="urn:microsoft.com/office/officeart/2008/layout/SquareAccentList"/>
    <dgm:cxn modelId="{3C8B1D77-3D63-458E-AC71-CED06E2A62F7}" type="presParOf" srcId="{BEE94964-9B3C-49EB-A0F6-64DD87CA32B9}" destId="{FF24ECCF-295E-48A8-999E-9A5EBBD5125C}" srcOrd="0" destOrd="0" presId="urn:microsoft.com/office/officeart/2008/layout/SquareAccentList"/>
    <dgm:cxn modelId="{2DAA7B1E-7B88-4632-BE85-3CCCF3A1182F}" type="presParOf" srcId="{BEE94964-9B3C-49EB-A0F6-64DD87CA32B9}" destId="{B1785DF2-ED54-409D-A4FA-29E8EB21B63A}" srcOrd="1" destOrd="0" presId="urn:microsoft.com/office/officeart/2008/layout/SquareAccentList"/>
    <dgm:cxn modelId="{ADFD2D51-5F29-4FFF-8D6B-8079A074BE56}" type="presParOf" srcId="{8CAD1389-8B25-49E2-95AA-703D4F9E023A}" destId="{3AB1140D-09AB-4AC5-832C-143AE2E0008B}" srcOrd="4" destOrd="0" presId="urn:microsoft.com/office/officeart/2008/layout/SquareAccentList"/>
    <dgm:cxn modelId="{F85B0092-E073-44A0-9D98-81DE8EAE633B}" type="presParOf" srcId="{3AB1140D-09AB-4AC5-832C-143AE2E0008B}" destId="{6BB15C1B-9DE6-44CE-978F-255B60FC38B4}" srcOrd="0" destOrd="0" presId="urn:microsoft.com/office/officeart/2008/layout/SquareAccentList"/>
    <dgm:cxn modelId="{EDA6F013-85DB-4471-BEF2-2DFAACE04D95}" type="presParOf" srcId="{3AB1140D-09AB-4AC5-832C-143AE2E0008B}" destId="{DBA4C290-D7D6-4F5D-88A8-5AF470900E47}" srcOrd="1" destOrd="0" presId="urn:microsoft.com/office/officeart/2008/layout/SquareAccentList"/>
    <dgm:cxn modelId="{FFB0110A-E7D1-4E65-8AE8-C296B88980D1}" type="presParOf" srcId="{8CAD1389-8B25-49E2-95AA-703D4F9E023A}" destId="{F255D4D0-F7BA-45C3-B36D-B7DB8DB8FF2C}" srcOrd="5" destOrd="0" presId="urn:microsoft.com/office/officeart/2008/layout/SquareAccentList"/>
    <dgm:cxn modelId="{FDA0B8C5-A468-4D6A-BE83-19206FF83E88}" type="presParOf" srcId="{F255D4D0-F7BA-45C3-B36D-B7DB8DB8FF2C}" destId="{2BBE44D1-B70F-4D58-ABED-3883F2CB78C0}" srcOrd="0" destOrd="0" presId="urn:microsoft.com/office/officeart/2008/layout/SquareAccentList"/>
    <dgm:cxn modelId="{D2C70E86-FD6A-4BC9-BA25-05211210B2F7}" type="presParOf" srcId="{F255D4D0-F7BA-45C3-B36D-B7DB8DB8FF2C}" destId="{2C8C52C6-9227-4665-A48A-82F67434B725}" srcOrd="1" destOrd="0" presId="urn:microsoft.com/office/officeart/2008/layout/SquareAccentList"/>
    <dgm:cxn modelId="{49C41958-7453-4AFC-BC2D-B3C884B0F142}" type="presParOf" srcId="{B0DA434B-ED4B-4840-9776-CD77F1393A47}" destId="{FD7B6050-4E7F-466C-9796-1B3E0C7D69D6}" srcOrd="1" destOrd="0" presId="urn:microsoft.com/office/officeart/2008/layout/SquareAccentList"/>
    <dgm:cxn modelId="{FD4C1D5F-10A9-4D86-AD99-F7933080B2B2}" type="presParOf" srcId="{FD7B6050-4E7F-466C-9796-1B3E0C7D69D6}" destId="{5F9FB9E8-D767-46A7-927E-A24EBDE3D82C}" srcOrd="0" destOrd="0" presId="urn:microsoft.com/office/officeart/2008/layout/SquareAccentList"/>
    <dgm:cxn modelId="{5E661D9E-01D5-4BCA-B038-59130B6743AF}" type="presParOf" srcId="{5F9FB9E8-D767-46A7-927E-A24EBDE3D82C}" destId="{2B4DADD2-AF7B-4219-B826-FCC93265EAE3}" srcOrd="0" destOrd="0" presId="urn:microsoft.com/office/officeart/2008/layout/SquareAccentList"/>
    <dgm:cxn modelId="{07257A4A-8D59-4D28-B190-7559B4A4721D}" type="presParOf" srcId="{5F9FB9E8-D767-46A7-927E-A24EBDE3D82C}" destId="{56F7C26B-B936-430C-A2C5-39685101B237}" srcOrd="1" destOrd="0" presId="urn:microsoft.com/office/officeart/2008/layout/SquareAccentList"/>
    <dgm:cxn modelId="{03BC229C-5A11-4814-B640-F057C91AD131}" type="presParOf" srcId="{5F9FB9E8-D767-46A7-927E-A24EBDE3D82C}" destId="{9F65E4C8-6345-4C52-946B-047A4A31E955}" srcOrd="2" destOrd="0" presId="urn:microsoft.com/office/officeart/2008/layout/SquareAccentList"/>
    <dgm:cxn modelId="{5AB63082-2692-465B-A44E-3668F3A9A6F8}" type="presParOf" srcId="{FD7B6050-4E7F-466C-9796-1B3E0C7D69D6}" destId="{A084F8AD-82D3-403A-B806-51579FDB80BA}" srcOrd="1" destOrd="0" presId="urn:microsoft.com/office/officeart/2008/layout/SquareAccentList"/>
    <dgm:cxn modelId="{6DFAFC4F-2162-4C5B-98FE-66F9B8A4E161}" type="presParOf" srcId="{A084F8AD-82D3-403A-B806-51579FDB80BA}" destId="{577E433F-AD43-4738-B7E3-5BA3CBCA9EF5}" srcOrd="0" destOrd="0" presId="urn:microsoft.com/office/officeart/2008/layout/SquareAccentList"/>
    <dgm:cxn modelId="{BEC21188-7035-4A54-87BA-84943228A901}" type="presParOf" srcId="{577E433F-AD43-4738-B7E3-5BA3CBCA9EF5}" destId="{BE214984-0327-4C37-8A83-8E3ECE40197B}" srcOrd="0" destOrd="0" presId="urn:microsoft.com/office/officeart/2008/layout/SquareAccentList"/>
    <dgm:cxn modelId="{3D317AE5-A13A-48AC-AA8A-F39A4EB3633A}" type="presParOf" srcId="{577E433F-AD43-4738-B7E3-5BA3CBCA9EF5}" destId="{12C9F102-D069-48B7-9374-F640D662BFE8}" srcOrd="1" destOrd="0" presId="urn:microsoft.com/office/officeart/2008/layout/SquareAccentList"/>
    <dgm:cxn modelId="{A5E35696-9428-452F-B607-BE1DF7C70AEE}" type="presParOf" srcId="{A084F8AD-82D3-403A-B806-51579FDB80BA}" destId="{BDC7D727-629B-47B2-814B-1F266B9B328E}" srcOrd="1" destOrd="0" presId="urn:microsoft.com/office/officeart/2008/layout/SquareAccentList"/>
    <dgm:cxn modelId="{16BD58F7-2A40-4781-A1B3-60DF2486B249}" type="presParOf" srcId="{BDC7D727-629B-47B2-814B-1F266B9B328E}" destId="{9D382570-090D-438F-81C4-9B4EEF00E185}" srcOrd="0" destOrd="0" presId="urn:microsoft.com/office/officeart/2008/layout/SquareAccentList"/>
    <dgm:cxn modelId="{4D1DE9B1-3BF5-40D5-9436-920A78B3080B}" type="presParOf" srcId="{BDC7D727-629B-47B2-814B-1F266B9B328E}" destId="{DEF022E2-FCC8-430D-8353-D93EE9CDD16A}" srcOrd="1" destOrd="0" presId="urn:microsoft.com/office/officeart/2008/layout/SquareAccentList"/>
    <dgm:cxn modelId="{37E13A8F-C960-485E-82D2-CEF83C09687C}" type="presParOf" srcId="{A084F8AD-82D3-403A-B806-51579FDB80BA}" destId="{41B433E9-1050-47A9-B38B-20EEAE16E215}" srcOrd="2" destOrd="0" presId="urn:microsoft.com/office/officeart/2008/layout/SquareAccentList"/>
    <dgm:cxn modelId="{736F5C9F-3DE6-4931-BF37-B764AC262CCF}" type="presParOf" srcId="{41B433E9-1050-47A9-B38B-20EEAE16E215}" destId="{7906355D-01CC-42D0-BFC4-AB5AD863AAB3}" srcOrd="0" destOrd="0" presId="urn:microsoft.com/office/officeart/2008/layout/SquareAccentList"/>
    <dgm:cxn modelId="{2B944BDC-FAEE-4860-BFED-C75E943AE316}" type="presParOf" srcId="{41B433E9-1050-47A9-B38B-20EEAE16E215}" destId="{71A23C48-3D5B-4829-835A-BC3809705235}" srcOrd="1" destOrd="0" presId="urn:microsoft.com/office/officeart/2008/layout/SquareAccentList"/>
    <dgm:cxn modelId="{24826EF5-A327-42C6-BA6E-CC1DE9C3A5F6}" type="presParOf" srcId="{A084F8AD-82D3-403A-B806-51579FDB80BA}" destId="{1C1437D7-DEB2-4917-910E-5C0C8F634CBD}" srcOrd="3" destOrd="0" presId="urn:microsoft.com/office/officeart/2008/layout/SquareAccentList"/>
    <dgm:cxn modelId="{B12CAB2D-92FD-41FD-9D70-4F63A8206FB9}" type="presParOf" srcId="{1C1437D7-DEB2-4917-910E-5C0C8F634CBD}" destId="{1283899F-5940-4742-AEDA-A8DC23C16DFC}" srcOrd="0" destOrd="0" presId="urn:microsoft.com/office/officeart/2008/layout/SquareAccentList"/>
    <dgm:cxn modelId="{9F4409FF-F67C-4EF6-8055-F21E8A7A6B52}" type="presParOf" srcId="{1C1437D7-DEB2-4917-910E-5C0C8F634CBD}" destId="{1F8A557B-C326-4175-8992-B36D1DC84B9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86E2B1-8B65-42F0-97F7-A6051053255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25FB49D-D47D-4483-AD28-75CEA8FB7F71}">
      <dgm:prSet phldrT="[Texto]"/>
      <dgm:spPr/>
      <dgm:t>
        <a:bodyPr/>
        <a:lstStyle/>
        <a:p>
          <a:r>
            <a:rPr lang="es-MX" dirty="0"/>
            <a:t>Fuentes de Información</a:t>
          </a:r>
          <a:endParaRPr lang="es-CO" dirty="0"/>
        </a:p>
      </dgm:t>
    </dgm:pt>
    <dgm:pt modelId="{245F549F-EF12-457F-8E52-9A004E9B102C}" type="parTrans" cxnId="{302B6053-C9D6-44E5-A2C1-E413F640A70E}">
      <dgm:prSet/>
      <dgm:spPr/>
      <dgm:t>
        <a:bodyPr/>
        <a:lstStyle/>
        <a:p>
          <a:endParaRPr lang="es-CO"/>
        </a:p>
      </dgm:t>
    </dgm:pt>
    <dgm:pt modelId="{F1C92ED8-7A4E-4F65-AF7D-3801A59FBA57}" type="sibTrans" cxnId="{302B6053-C9D6-44E5-A2C1-E413F640A70E}">
      <dgm:prSet/>
      <dgm:spPr/>
      <dgm:t>
        <a:bodyPr/>
        <a:lstStyle/>
        <a:p>
          <a:endParaRPr lang="es-CO"/>
        </a:p>
      </dgm:t>
    </dgm:pt>
    <dgm:pt modelId="{91465753-801F-42F1-89D4-C8D1AC3FA616}">
      <dgm:prSet phldrT="[Texto]"/>
      <dgm:spPr/>
      <dgm:t>
        <a:bodyPr/>
        <a:lstStyle/>
        <a:p>
          <a:r>
            <a:rPr lang="es-CO" dirty="0"/>
            <a:t>Base de datos de Admisiones, Registro y Control Académico.</a:t>
          </a:r>
        </a:p>
      </dgm:t>
    </dgm:pt>
    <dgm:pt modelId="{F88C18FE-DE0A-4C8C-AE00-13217CB7A335}" type="parTrans" cxnId="{F0A249ED-28BD-40CB-81DB-8C858189CA27}">
      <dgm:prSet/>
      <dgm:spPr/>
      <dgm:t>
        <a:bodyPr/>
        <a:lstStyle/>
        <a:p>
          <a:endParaRPr lang="es-CO"/>
        </a:p>
      </dgm:t>
    </dgm:pt>
    <dgm:pt modelId="{80D1DE3F-401F-40D5-A00F-16234556FAB7}" type="sibTrans" cxnId="{F0A249ED-28BD-40CB-81DB-8C858189CA27}">
      <dgm:prSet/>
      <dgm:spPr/>
      <dgm:t>
        <a:bodyPr/>
        <a:lstStyle/>
        <a:p>
          <a:endParaRPr lang="es-CO"/>
        </a:p>
      </dgm:t>
    </dgm:pt>
    <dgm:pt modelId="{A9DDCC86-48E8-418A-AAD2-206D90F77D16}">
      <dgm:prSet/>
      <dgm:spPr/>
      <dgm:t>
        <a:bodyPr/>
        <a:lstStyle/>
        <a:p>
          <a:r>
            <a:rPr lang="es-CO"/>
            <a:t>Centro de Biblioteca Jorge Roa Martínez.</a:t>
          </a:r>
          <a:endParaRPr lang="es-CO" dirty="0"/>
        </a:p>
      </dgm:t>
    </dgm:pt>
    <dgm:pt modelId="{4AE64DEB-71B1-4653-9B5C-7025A46A24E1}" type="parTrans" cxnId="{25FF1CB7-0E4D-41FD-B32C-109C982F0601}">
      <dgm:prSet/>
      <dgm:spPr/>
      <dgm:t>
        <a:bodyPr/>
        <a:lstStyle/>
        <a:p>
          <a:endParaRPr lang="es-CO"/>
        </a:p>
      </dgm:t>
    </dgm:pt>
    <dgm:pt modelId="{4E39494F-D303-4F92-A004-12646F227512}" type="sibTrans" cxnId="{25FF1CB7-0E4D-41FD-B32C-109C982F0601}">
      <dgm:prSet/>
      <dgm:spPr/>
      <dgm:t>
        <a:bodyPr/>
        <a:lstStyle/>
        <a:p>
          <a:endParaRPr lang="es-CO"/>
        </a:p>
      </dgm:t>
    </dgm:pt>
    <dgm:pt modelId="{2202D013-B13D-464F-97B6-4F25E83FCFC0}">
      <dgm:prSet/>
      <dgm:spPr/>
      <dgm:t>
        <a:bodyPr/>
        <a:lstStyle/>
        <a:p>
          <a:r>
            <a:rPr lang="es-CO"/>
            <a:t>Comité Interno de Asignación y Reconocimiento de Puntaje - CIARP.</a:t>
          </a:r>
          <a:endParaRPr lang="es-CO" dirty="0"/>
        </a:p>
      </dgm:t>
    </dgm:pt>
    <dgm:pt modelId="{A2CE835D-7E76-4423-AD6C-F68637D230F0}" type="parTrans" cxnId="{E0C3529A-6599-43FD-BD6D-7CBB72383E11}">
      <dgm:prSet/>
      <dgm:spPr/>
      <dgm:t>
        <a:bodyPr/>
        <a:lstStyle/>
        <a:p>
          <a:endParaRPr lang="es-CO"/>
        </a:p>
      </dgm:t>
    </dgm:pt>
    <dgm:pt modelId="{86DCCF49-93C3-4353-ACD0-BE196716759F}" type="sibTrans" cxnId="{E0C3529A-6599-43FD-BD6D-7CBB72383E11}">
      <dgm:prSet/>
      <dgm:spPr/>
      <dgm:t>
        <a:bodyPr/>
        <a:lstStyle/>
        <a:p>
          <a:endParaRPr lang="es-CO"/>
        </a:p>
      </dgm:t>
    </dgm:pt>
    <dgm:pt modelId="{00F236DB-2720-4001-BF97-B612A964CFE7}">
      <dgm:prSet/>
      <dgm:spPr/>
      <dgm:t>
        <a:bodyPr/>
        <a:lstStyle/>
        <a:p>
          <a:r>
            <a:rPr lang="es-CO" dirty="0"/>
            <a:t>Oficina de Relaciones Internacionales.</a:t>
          </a:r>
        </a:p>
      </dgm:t>
    </dgm:pt>
    <dgm:pt modelId="{FF224CBD-DEEB-4E10-A354-50CFE833FFFC}" type="parTrans" cxnId="{FD4EB36A-C6CB-4219-8A0D-8199A93820B2}">
      <dgm:prSet/>
      <dgm:spPr/>
      <dgm:t>
        <a:bodyPr/>
        <a:lstStyle/>
        <a:p>
          <a:endParaRPr lang="es-CO"/>
        </a:p>
      </dgm:t>
    </dgm:pt>
    <dgm:pt modelId="{501A823E-5C54-4099-84E1-F066D6F2704E}" type="sibTrans" cxnId="{FD4EB36A-C6CB-4219-8A0D-8199A93820B2}">
      <dgm:prSet/>
      <dgm:spPr/>
      <dgm:t>
        <a:bodyPr/>
        <a:lstStyle/>
        <a:p>
          <a:endParaRPr lang="es-CO"/>
        </a:p>
      </dgm:t>
    </dgm:pt>
    <dgm:pt modelId="{86900646-924A-4A00-A2AA-C83D7D8BB87C}">
      <dgm:prSet/>
      <dgm:spPr/>
      <dgm:t>
        <a:bodyPr/>
        <a:lstStyle/>
        <a:p>
          <a:r>
            <a:rPr lang="es-CO"/>
            <a:t>Recursos Informáticos y Educativos - CRIE.</a:t>
          </a:r>
          <a:endParaRPr lang="es-CO" dirty="0"/>
        </a:p>
      </dgm:t>
    </dgm:pt>
    <dgm:pt modelId="{49344E20-A613-468F-AFC9-A576EE41DD4D}" type="parTrans" cxnId="{C83F0D5A-134E-48A4-AE8D-C1976515D62F}">
      <dgm:prSet/>
      <dgm:spPr/>
      <dgm:t>
        <a:bodyPr/>
        <a:lstStyle/>
        <a:p>
          <a:endParaRPr lang="es-CO"/>
        </a:p>
      </dgm:t>
    </dgm:pt>
    <dgm:pt modelId="{9E5724D6-1968-4779-93F1-ED789081DF05}" type="sibTrans" cxnId="{C83F0D5A-134E-48A4-AE8D-C1976515D62F}">
      <dgm:prSet/>
      <dgm:spPr/>
      <dgm:t>
        <a:bodyPr/>
        <a:lstStyle/>
        <a:p>
          <a:endParaRPr lang="es-CO"/>
        </a:p>
      </dgm:t>
    </dgm:pt>
    <dgm:pt modelId="{FBEF11A3-A67C-4E2B-97AF-432A049DA857}">
      <dgm:prSet/>
      <dgm:spPr/>
      <dgm:t>
        <a:bodyPr/>
        <a:lstStyle/>
        <a:p>
          <a:r>
            <a:rPr lang="es-CO" dirty="0"/>
            <a:t>Secretaría General.</a:t>
          </a:r>
        </a:p>
      </dgm:t>
    </dgm:pt>
    <dgm:pt modelId="{9395A7BB-889F-4AB5-934E-CEFC9379AFFD}" type="parTrans" cxnId="{E317E601-7BF0-495B-8826-BC286496396D}">
      <dgm:prSet/>
      <dgm:spPr/>
      <dgm:t>
        <a:bodyPr/>
        <a:lstStyle/>
        <a:p>
          <a:endParaRPr lang="es-CO"/>
        </a:p>
      </dgm:t>
    </dgm:pt>
    <dgm:pt modelId="{AE701134-9562-43F1-ABD8-A0B789FC5FDF}" type="sibTrans" cxnId="{E317E601-7BF0-495B-8826-BC286496396D}">
      <dgm:prSet/>
      <dgm:spPr/>
      <dgm:t>
        <a:bodyPr/>
        <a:lstStyle/>
        <a:p>
          <a:endParaRPr lang="es-CO"/>
        </a:p>
      </dgm:t>
    </dgm:pt>
    <dgm:pt modelId="{B06B7A21-1A59-4E70-BF17-32CE7A11CCD9}">
      <dgm:prSet/>
      <dgm:spPr/>
      <dgm:t>
        <a:bodyPr/>
        <a:lstStyle/>
        <a:p>
          <a:r>
            <a:rPr lang="es-CO"/>
            <a:t>Gestión del Talento Humano.</a:t>
          </a:r>
          <a:endParaRPr lang="es-CO" dirty="0"/>
        </a:p>
      </dgm:t>
    </dgm:pt>
    <dgm:pt modelId="{02597EC2-D8E7-4A25-BABB-692694979C83}" type="parTrans" cxnId="{E07EEDB0-38CE-415A-9F04-CD91F67258AE}">
      <dgm:prSet/>
      <dgm:spPr/>
      <dgm:t>
        <a:bodyPr/>
        <a:lstStyle/>
        <a:p>
          <a:endParaRPr lang="es-CO"/>
        </a:p>
      </dgm:t>
    </dgm:pt>
    <dgm:pt modelId="{C54FC300-9BDC-4CF0-A3CA-F23F6D257432}" type="sibTrans" cxnId="{E07EEDB0-38CE-415A-9F04-CD91F67258AE}">
      <dgm:prSet/>
      <dgm:spPr/>
      <dgm:t>
        <a:bodyPr/>
        <a:lstStyle/>
        <a:p>
          <a:endParaRPr lang="es-CO"/>
        </a:p>
      </dgm:t>
    </dgm:pt>
    <dgm:pt modelId="{8C831D39-03F6-42D0-816C-304EA74856B3}">
      <dgm:prSet/>
      <dgm:spPr/>
      <dgm:t>
        <a:bodyPr/>
        <a:lstStyle/>
        <a:p>
          <a:r>
            <a:rPr lang="es-CO"/>
            <a:t>Vicerrectoría Académica.</a:t>
          </a:r>
          <a:endParaRPr lang="es-CO" dirty="0"/>
        </a:p>
      </dgm:t>
    </dgm:pt>
    <dgm:pt modelId="{BBAAE23A-1983-485A-A567-16B003E2D49A}" type="parTrans" cxnId="{55264F66-CD30-4ADA-B917-6D70BD6D7C92}">
      <dgm:prSet/>
      <dgm:spPr/>
      <dgm:t>
        <a:bodyPr/>
        <a:lstStyle/>
        <a:p>
          <a:endParaRPr lang="es-CO"/>
        </a:p>
      </dgm:t>
    </dgm:pt>
    <dgm:pt modelId="{7124E2EA-EDC8-4BB0-A68B-DDE5A0795C51}" type="sibTrans" cxnId="{55264F66-CD30-4ADA-B917-6D70BD6D7C92}">
      <dgm:prSet/>
      <dgm:spPr/>
      <dgm:t>
        <a:bodyPr/>
        <a:lstStyle/>
        <a:p>
          <a:endParaRPr lang="es-CO"/>
        </a:p>
      </dgm:t>
    </dgm:pt>
    <dgm:pt modelId="{BC6807FE-15C8-44F9-8BFF-5D98000508AF}">
      <dgm:prSet/>
      <dgm:spPr/>
      <dgm:t>
        <a:bodyPr/>
        <a:lstStyle/>
        <a:p>
          <a:r>
            <a:rPr lang="es-CO"/>
            <a:t>Vicerrectoría Administrativa.</a:t>
          </a:r>
          <a:endParaRPr lang="es-CO" dirty="0"/>
        </a:p>
      </dgm:t>
    </dgm:pt>
    <dgm:pt modelId="{CAC24F9B-7EF4-4405-BC1A-7BB5B340A9AA}" type="parTrans" cxnId="{B0A2BCF3-2335-4B1E-9E36-2BFB3D69FD46}">
      <dgm:prSet/>
      <dgm:spPr/>
      <dgm:t>
        <a:bodyPr/>
        <a:lstStyle/>
        <a:p>
          <a:endParaRPr lang="es-CO"/>
        </a:p>
      </dgm:t>
    </dgm:pt>
    <dgm:pt modelId="{950A19A7-DBF4-4ACB-810A-D81D74979F12}" type="sibTrans" cxnId="{B0A2BCF3-2335-4B1E-9E36-2BFB3D69FD46}">
      <dgm:prSet/>
      <dgm:spPr/>
      <dgm:t>
        <a:bodyPr/>
        <a:lstStyle/>
        <a:p>
          <a:endParaRPr lang="es-CO"/>
        </a:p>
      </dgm:t>
    </dgm:pt>
    <dgm:pt modelId="{238DCACF-63E6-4F73-A60E-06D202526919}">
      <dgm:prSet/>
      <dgm:spPr/>
      <dgm:t>
        <a:bodyPr/>
        <a:lstStyle/>
        <a:p>
          <a:r>
            <a:rPr lang="es-CO"/>
            <a:t>Vicerrectoría de Investigaciones, Innovación y Extensión.</a:t>
          </a:r>
          <a:endParaRPr lang="es-CO" dirty="0"/>
        </a:p>
      </dgm:t>
    </dgm:pt>
    <dgm:pt modelId="{AF3A7114-CC41-4566-BA1B-E0E3B68E1CCF}" type="parTrans" cxnId="{7DDF577F-3125-4156-B1CE-DB9AA88FB2DE}">
      <dgm:prSet/>
      <dgm:spPr/>
      <dgm:t>
        <a:bodyPr/>
        <a:lstStyle/>
        <a:p>
          <a:endParaRPr lang="es-CO"/>
        </a:p>
      </dgm:t>
    </dgm:pt>
    <dgm:pt modelId="{05AECA3A-6A8F-4566-98D3-BF7F989B5F55}" type="sibTrans" cxnId="{7DDF577F-3125-4156-B1CE-DB9AA88FB2DE}">
      <dgm:prSet/>
      <dgm:spPr/>
      <dgm:t>
        <a:bodyPr/>
        <a:lstStyle/>
        <a:p>
          <a:endParaRPr lang="es-CO"/>
        </a:p>
      </dgm:t>
    </dgm:pt>
    <dgm:pt modelId="{9027593B-8948-4B75-A7CD-3D500E398439}">
      <dgm:prSet/>
      <dgm:spPr/>
      <dgm:t>
        <a:bodyPr/>
        <a:lstStyle/>
        <a:p>
          <a:r>
            <a:rPr lang="es-CO" dirty="0"/>
            <a:t>Vicerrectoría de Responsabilidad Social y Bienestar Universitario.</a:t>
          </a:r>
        </a:p>
      </dgm:t>
    </dgm:pt>
    <dgm:pt modelId="{F5F24EBF-0FA1-496C-A959-9D3CCAA7326F}" type="parTrans" cxnId="{B2492446-7C2D-40A5-A6DA-AFEF195FCB21}">
      <dgm:prSet/>
      <dgm:spPr/>
      <dgm:t>
        <a:bodyPr/>
        <a:lstStyle/>
        <a:p>
          <a:endParaRPr lang="es-CO"/>
        </a:p>
      </dgm:t>
    </dgm:pt>
    <dgm:pt modelId="{C67EE3D2-61E9-4543-9BDD-6B6A5F3744FC}" type="sibTrans" cxnId="{B2492446-7C2D-40A5-A6DA-AFEF195FCB21}">
      <dgm:prSet/>
      <dgm:spPr/>
      <dgm:t>
        <a:bodyPr/>
        <a:lstStyle/>
        <a:p>
          <a:endParaRPr lang="es-CO"/>
        </a:p>
      </dgm:t>
    </dgm:pt>
    <dgm:pt modelId="{4B1EB464-7B42-4607-83AE-41D10552DB96}">
      <dgm:prSet/>
      <dgm:spPr/>
      <dgm:t>
        <a:bodyPr/>
        <a:lstStyle/>
        <a:p>
          <a:r>
            <a:rPr lang="es-CO"/>
            <a:t>Gestión de Tecnologías Informáticas y Sistemas de Información </a:t>
          </a:r>
          <a:r>
            <a:rPr lang="es-CO" b="1"/>
            <a:t>(Soporte)</a:t>
          </a:r>
          <a:endParaRPr lang="es-CO" dirty="0"/>
        </a:p>
      </dgm:t>
    </dgm:pt>
    <dgm:pt modelId="{216DD299-D87A-408A-9CD5-BD7A3E64CC55}" type="parTrans" cxnId="{022B8F8E-335E-4EBE-B47D-DFE8DB08B74B}">
      <dgm:prSet/>
      <dgm:spPr/>
      <dgm:t>
        <a:bodyPr/>
        <a:lstStyle/>
        <a:p>
          <a:endParaRPr lang="es-CO"/>
        </a:p>
      </dgm:t>
    </dgm:pt>
    <dgm:pt modelId="{863EC378-88E9-43CB-9808-892DD6E69FA5}" type="sibTrans" cxnId="{022B8F8E-335E-4EBE-B47D-DFE8DB08B74B}">
      <dgm:prSet/>
      <dgm:spPr/>
      <dgm:t>
        <a:bodyPr/>
        <a:lstStyle/>
        <a:p>
          <a:endParaRPr lang="es-CO"/>
        </a:p>
      </dgm:t>
    </dgm:pt>
    <dgm:pt modelId="{9853A79C-12F3-4A55-8C46-51DCCC4C801D}" type="pres">
      <dgm:prSet presAssocID="{7886E2B1-8B65-42F0-97F7-A6051053255E}" presName="vert0" presStyleCnt="0">
        <dgm:presLayoutVars>
          <dgm:dir/>
          <dgm:animOne val="branch"/>
          <dgm:animLvl val="lvl"/>
        </dgm:presLayoutVars>
      </dgm:prSet>
      <dgm:spPr/>
    </dgm:pt>
    <dgm:pt modelId="{ECC7F090-0B58-4737-83A4-B275FF6F4098}" type="pres">
      <dgm:prSet presAssocID="{825FB49D-D47D-4483-AD28-75CEA8FB7F71}" presName="thickLine" presStyleLbl="alignNode1" presStyleIdx="0" presStyleCnt="1"/>
      <dgm:spPr/>
    </dgm:pt>
    <dgm:pt modelId="{0AEAC59D-1C4D-4CE2-8C8B-17FA963870AD}" type="pres">
      <dgm:prSet presAssocID="{825FB49D-D47D-4483-AD28-75CEA8FB7F71}" presName="horz1" presStyleCnt="0"/>
      <dgm:spPr/>
    </dgm:pt>
    <dgm:pt modelId="{33246FAE-B9E5-4FF5-AA0D-4D88E226DC48}" type="pres">
      <dgm:prSet presAssocID="{825FB49D-D47D-4483-AD28-75CEA8FB7F71}" presName="tx1" presStyleLbl="revTx" presStyleIdx="0" presStyleCnt="13"/>
      <dgm:spPr/>
    </dgm:pt>
    <dgm:pt modelId="{CAF6975E-C00D-415A-8940-78992313F985}" type="pres">
      <dgm:prSet presAssocID="{825FB49D-D47D-4483-AD28-75CEA8FB7F71}" presName="vert1" presStyleCnt="0"/>
      <dgm:spPr/>
    </dgm:pt>
    <dgm:pt modelId="{EF0FA8BD-6482-4A94-9348-4B1AB8FB969D}" type="pres">
      <dgm:prSet presAssocID="{91465753-801F-42F1-89D4-C8D1AC3FA616}" presName="vertSpace2a" presStyleCnt="0"/>
      <dgm:spPr/>
    </dgm:pt>
    <dgm:pt modelId="{08D03464-F9DA-4950-AC27-7A750235CE81}" type="pres">
      <dgm:prSet presAssocID="{91465753-801F-42F1-89D4-C8D1AC3FA616}" presName="horz2" presStyleCnt="0"/>
      <dgm:spPr/>
    </dgm:pt>
    <dgm:pt modelId="{CA1AC5BE-6615-4159-A5DC-C75E93541C20}" type="pres">
      <dgm:prSet presAssocID="{91465753-801F-42F1-89D4-C8D1AC3FA616}" presName="horzSpace2" presStyleCnt="0"/>
      <dgm:spPr/>
    </dgm:pt>
    <dgm:pt modelId="{DDD5A28F-8521-42DD-BA99-1C8D885C34D8}" type="pres">
      <dgm:prSet presAssocID="{91465753-801F-42F1-89D4-C8D1AC3FA616}" presName="tx2" presStyleLbl="revTx" presStyleIdx="1" presStyleCnt="13"/>
      <dgm:spPr/>
    </dgm:pt>
    <dgm:pt modelId="{3CA838B2-8433-487E-BFE6-95BFDEAB50D0}" type="pres">
      <dgm:prSet presAssocID="{91465753-801F-42F1-89D4-C8D1AC3FA616}" presName="vert2" presStyleCnt="0"/>
      <dgm:spPr/>
    </dgm:pt>
    <dgm:pt modelId="{22AFDA61-E8C6-4181-8168-14B7DAAC0A43}" type="pres">
      <dgm:prSet presAssocID="{91465753-801F-42F1-89D4-C8D1AC3FA616}" presName="thinLine2b" presStyleLbl="callout" presStyleIdx="0" presStyleCnt="12"/>
      <dgm:spPr/>
    </dgm:pt>
    <dgm:pt modelId="{4523A6E6-F457-4B78-8A50-6506E7A09807}" type="pres">
      <dgm:prSet presAssocID="{91465753-801F-42F1-89D4-C8D1AC3FA616}" presName="vertSpace2b" presStyleCnt="0"/>
      <dgm:spPr/>
    </dgm:pt>
    <dgm:pt modelId="{206A4166-E0FE-4B72-B640-64536AA3038A}" type="pres">
      <dgm:prSet presAssocID="{A9DDCC86-48E8-418A-AAD2-206D90F77D16}" presName="horz2" presStyleCnt="0"/>
      <dgm:spPr/>
    </dgm:pt>
    <dgm:pt modelId="{F82A36EA-8D4D-4314-9F24-B891CC0CF0C3}" type="pres">
      <dgm:prSet presAssocID="{A9DDCC86-48E8-418A-AAD2-206D90F77D16}" presName="horzSpace2" presStyleCnt="0"/>
      <dgm:spPr/>
    </dgm:pt>
    <dgm:pt modelId="{9DE20052-3BA1-483B-BF3F-958678300D2A}" type="pres">
      <dgm:prSet presAssocID="{A9DDCC86-48E8-418A-AAD2-206D90F77D16}" presName="tx2" presStyleLbl="revTx" presStyleIdx="2" presStyleCnt="13"/>
      <dgm:spPr/>
    </dgm:pt>
    <dgm:pt modelId="{2C8D1CA7-6A98-4D47-B337-A9D4FBDF37F0}" type="pres">
      <dgm:prSet presAssocID="{A9DDCC86-48E8-418A-AAD2-206D90F77D16}" presName="vert2" presStyleCnt="0"/>
      <dgm:spPr/>
    </dgm:pt>
    <dgm:pt modelId="{FA9AC8A6-2F1D-4C6B-BBA8-8ED5B2B2D0AD}" type="pres">
      <dgm:prSet presAssocID="{A9DDCC86-48E8-418A-AAD2-206D90F77D16}" presName="thinLine2b" presStyleLbl="callout" presStyleIdx="1" presStyleCnt="12"/>
      <dgm:spPr/>
    </dgm:pt>
    <dgm:pt modelId="{B9EF307B-AA84-4358-845C-581DA3B42494}" type="pres">
      <dgm:prSet presAssocID="{A9DDCC86-48E8-418A-AAD2-206D90F77D16}" presName="vertSpace2b" presStyleCnt="0"/>
      <dgm:spPr/>
    </dgm:pt>
    <dgm:pt modelId="{140ADAE1-9F0F-4B0B-AECB-3EBF2706EFBD}" type="pres">
      <dgm:prSet presAssocID="{2202D013-B13D-464F-97B6-4F25E83FCFC0}" presName="horz2" presStyleCnt="0"/>
      <dgm:spPr/>
    </dgm:pt>
    <dgm:pt modelId="{20508768-5BE1-4FD7-B9AF-63579BC6BFF2}" type="pres">
      <dgm:prSet presAssocID="{2202D013-B13D-464F-97B6-4F25E83FCFC0}" presName="horzSpace2" presStyleCnt="0"/>
      <dgm:spPr/>
    </dgm:pt>
    <dgm:pt modelId="{A3AB2C64-04E5-4B58-A9DF-A3AF99AB751D}" type="pres">
      <dgm:prSet presAssocID="{2202D013-B13D-464F-97B6-4F25E83FCFC0}" presName="tx2" presStyleLbl="revTx" presStyleIdx="3" presStyleCnt="13"/>
      <dgm:spPr/>
    </dgm:pt>
    <dgm:pt modelId="{DCE98AFC-4D2D-418A-B76F-805AD5E9FF27}" type="pres">
      <dgm:prSet presAssocID="{2202D013-B13D-464F-97B6-4F25E83FCFC0}" presName="vert2" presStyleCnt="0"/>
      <dgm:spPr/>
    </dgm:pt>
    <dgm:pt modelId="{CFCBE54A-A899-4629-8447-BB45F729ACD5}" type="pres">
      <dgm:prSet presAssocID="{2202D013-B13D-464F-97B6-4F25E83FCFC0}" presName="thinLine2b" presStyleLbl="callout" presStyleIdx="2" presStyleCnt="12"/>
      <dgm:spPr/>
    </dgm:pt>
    <dgm:pt modelId="{62D40032-41CF-4C86-B1E1-3C6386F7056E}" type="pres">
      <dgm:prSet presAssocID="{2202D013-B13D-464F-97B6-4F25E83FCFC0}" presName="vertSpace2b" presStyleCnt="0"/>
      <dgm:spPr/>
    </dgm:pt>
    <dgm:pt modelId="{6A69DDE4-4D4A-468D-8D26-EE0DBA5C16A3}" type="pres">
      <dgm:prSet presAssocID="{00F236DB-2720-4001-BF97-B612A964CFE7}" presName="horz2" presStyleCnt="0"/>
      <dgm:spPr/>
    </dgm:pt>
    <dgm:pt modelId="{C3942878-A59C-4640-971C-086A307D02E8}" type="pres">
      <dgm:prSet presAssocID="{00F236DB-2720-4001-BF97-B612A964CFE7}" presName="horzSpace2" presStyleCnt="0"/>
      <dgm:spPr/>
    </dgm:pt>
    <dgm:pt modelId="{81810DC5-4366-456E-BC3E-21472D4B7320}" type="pres">
      <dgm:prSet presAssocID="{00F236DB-2720-4001-BF97-B612A964CFE7}" presName="tx2" presStyleLbl="revTx" presStyleIdx="4" presStyleCnt="13"/>
      <dgm:spPr/>
    </dgm:pt>
    <dgm:pt modelId="{94844FAB-A702-4FCB-9893-F8592D9159EC}" type="pres">
      <dgm:prSet presAssocID="{00F236DB-2720-4001-BF97-B612A964CFE7}" presName="vert2" presStyleCnt="0"/>
      <dgm:spPr/>
    </dgm:pt>
    <dgm:pt modelId="{50A24443-EE1C-4D18-BEAD-5CBE27FC5719}" type="pres">
      <dgm:prSet presAssocID="{00F236DB-2720-4001-BF97-B612A964CFE7}" presName="thinLine2b" presStyleLbl="callout" presStyleIdx="3" presStyleCnt="12"/>
      <dgm:spPr/>
    </dgm:pt>
    <dgm:pt modelId="{58F68D5C-D6C6-495E-ABCF-E62D78054E3D}" type="pres">
      <dgm:prSet presAssocID="{00F236DB-2720-4001-BF97-B612A964CFE7}" presName="vertSpace2b" presStyleCnt="0"/>
      <dgm:spPr/>
    </dgm:pt>
    <dgm:pt modelId="{14670983-E376-48A5-8DFF-94E82A828CA2}" type="pres">
      <dgm:prSet presAssocID="{86900646-924A-4A00-A2AA-C83D7D8BB87C}" presName="horz2" presStyleCnt="0"/>
      <dgm:spPr/>
    </dgm:pt>
    <dgm:pt modelId="{9A42AF14-BF99-47DE-B5E9-FC02D63ACC6B}" type="pres">
      <dgm:prSet presAssocID="{86900646-924A-4A00-A2AA-C83D7D8BB87C}" presName="horzSpace2" presStyleCnt="0"/>
      <dgm:spPr/>
    </dgm:pt>
    <dgm:pt modelId="{CBCE641E-BEDA-4395-9644-B4546DD9AF58}" type="pres">
      <dgm:prSet presAssocID="{86900646-924A-4A00-A2AA-C83D7D8BB87C}" presName="tx2" presStyleLbl="revTx" presStyleIdx="5" presStyleCnt="13"/>
      <dgm:spPr/>
    </dgm:pt>
    <dgm:pt modelId="{726FB89F-464C-4BF4-AE95-7CCEB77ED772}" type="pres">
      <dgm:prSet presAssocID="{86900646-924A-4A00-A2AA-C83D7D8BB87C}" presName="vert2" presStyleCnt="0"/>
      <dgm:spPr/>
    </dgm:pt>
    <dgm:pt modelId="{58C41C7E-EA72-4BE6-83E8-5EC8353D833F}" type="pres">
      <dgm:prSet presAssocID="{86900646-924A-4A00-A2AA-C83D7D8BB87C}" presName="thinLine2b" presStyleLbl="callout" presStyleIdx="4" presStyleCnt="12"/>
      <dgm:spPr/>
    </dgm:pt>
    <dgm:pt modelId="{BB73D315-7235-450B-80F3-5FE77652680E}" type="pres">
      <dgm:prSet presAssocID="{86900646-924A-4A00-A2AA-C83D7D8BB87C}" presName="vertSpace2b" presStyleCnt="0"/>
      <dgm:spPr/>
    </dgm:pt>
    <dgm:pt modelId="{76C7E421-519D-433D-B3BC-7BABEB0D774A}" type="pres">
      <dgm:prSet presAssocID="{FBEF11A3-A67C-4E2B-97AF-432A049DA857}" presName="horz2" presStyleCnt="0"/>
      <dgm:spPr/>
    </dgm:pt>
    <dgm:pt modelId="{C44F04B3-C5F7-483F-ABD4-3203216235F3}" type="pres">
      <dgm:prSet presAssocID="{FBEF11A3-A67C-4E2B-97AF-432A049DA857}" presName="horzSpace2" presStyleCnt="0"/>
      <dgm:spPr/>
    </dgm:pt>
    <dgm:pt modelId="{5EA79073-529A-4CFD-92F9-6BBB616B7D7F}" type="pres">
      <dgm:prSet presAssocID="{FBEF11A3-A67C-4E2B-97AF-432A049DA857}" presName="tx2" presStyleLbl="revTx" presStyleIdx="6" presStyleCnt="13"/>
      <dgm:spPr/>
    </dgm:pt>
    <dgm:pt modelId="{EC0EE30F-794A-41B4-9721-A932365AD877}" type="pres">
      <dgm:prSet presAssocID="{FBEF11A3-A67C-4E2B-97AF-432A049DA857}" presName="vert2" presStyleCnt="0"/>
      <dgm:spPr/>
    </dgm:pt>
    <dgm:pt modelId="{88064308-6F72-4DAB-B94F-6986AC052729}" type="pres">
      <dgm:prSet presAssocID="{FBEF11A3-A67C-4E2B-97AF-432A049DA857}" presName="thinLine2b" presStyleLbl="callout" presStyleIdx="5" presStyleCnt="12"/>
      <dgm:spPr/>
    </dgm:pt>
    <dgm:pt modelId="{E5461C10-63DA-4B3C-894A-06DDABBC13CF}" type="pres">
      <dgm:prSet presAssocID="{FBEF11A3-A67C-4E2B-97AF-432A049DA857}" presName="vertSpace2b" presStyleCnt="0"/>
      <dgm:spPr/>
    </dgm:pt>
    <dgm:pt modelId="{C59B3883-BDAF-43B4-9AE4-B1D70829D8BD}" type="pres">
      <dgm:prSet presAssocID="{B06B7A21-1A59-4E70-BF17-32CE7A11CCD9}" presName="horz2" presStyleCnt="0"/>
      <dgm:spPr/>
    </dgm:pt>
    <dgm:pt modelId="{3A300E8F-FFCC-4F32-A66D-5CDA771EFAA4}" type="pres">
      <dgm:prSet presAssocID="{B06B7A21-1A59-4E70-BF17-32CE7A11CCD9}" presName="horzSpace2" presStyleCnt="0"/>
      <dgm:spPr/>
    </dgm:pt>
    <dgm:pt modelId="{5A6A1187-FBF2-48EA-B891-6879A55922F1}" type="pres">
      <dgm:prSet presAssocID="{B06B7A21-1A59-4E70-BF17-32CE7A11CCD9}" presName="tx2" presStyleLbl="revTx" presStyleIdx="7" presStyleCnt="13"/>
      <dgm:spPr/>
    </dgm:pt>
    <dgm:pt modelId="{403A04D7-E433-44D7-9D9D-B811D5016619}" type="pres">
      <dgm:prSet presAssocID="{B06B7A21-1A59-4E70-BF17-32CE7A11CCD9}" presName="vert2" presStyleCnt="0"/>
      <dgm:spPr/>
    </dgm:pt>
    <dgm:pt modelId="{1B065E40-D470-4DC3-8B7C-80855286E0D0}" type="pres">
      <dgm:prSet presAssocID="{B06B7A21-1A59-4E70-BF17-32CE7A11CCD9}" presName="thinLine2b" presStyleLbl="callout" presStyleIdx="6" presStyleCnt="12"/>
      <dgm:spPr/>
    </dgm:pt>
    <dgm:pt modelId="{C44619D8-FDA5-4210-8042-6BF782CDE733}" type="pres">
      <dgm:prSet presAssocID="{B06B7A21-1A59-4E70-BF17-32CE7A11CCD9}" presName="vertSpace2b" presStyleCnt="0"/>
      <dgm:spPr/>
    </dgm:pt>
    <dgm:pt modelId="{91BAC114-85E1-4C0A-A563-9B5C710620E6}" type="pres">
      <dgm:prSet presAssocID="{8C831D39-03F6-42D0-816C-304EA74856B3}" presName="horz2" presStyleCnt="0"/>
      <dgm:spPr/>
    </dgm:pt>
    <dgm:pt modelId="{FF5F2DA5-423A-4D5A-8E4B-93E8FF5C8229}" type="pres">
      <dgm:prSet presAssocID="{8C831D39-03F6-42D0-816C-304EA74856B3}" presName="horzSpace2" presStyleCnt="0"/>
      <dgm:spPr/>
    </dgm:pt>
    <dgm:pt modelId="{6278217E-1703-40B4-B505-DCE29EAF6680}" type="pres">
      <dgm:prSet presAssocID="{8C831D39-03F6-42D0-816C-304EA74856B3}" presName="tx2" presStyleLbl="revTx" presStyleIdx="8" presStyleCnt="13"/>
      <dgm:spPr/>
    </dgm:pt>
    <dgm:pt modelId="{8966DF3D-C4A1-4D74-925A-5BFB5295FC5F}" type="pres">
      <dgm:prSet presAssocID="{8C831D39-03F6-42D0-816C-304EA74856B3}" presName="vert2" presStyleCnt="0"/>
      <dgm:spPr/>
    </dgm:pt>
    <dgm:pt modelId="{87438FDF-2B8E-4705-BA3D-B049B7DCCC14}" type="pres">
      <dgm:prSet presAssocID="{8C831D39-03F6-42D0-816C-304EA74856B3}" presName="thinLine2b" presStyleLbl="callout" presStyleIdx="7" presStyleCnt="12"/>
      <dgm:spPr/>
    </dgm:pt>
    <dgm:pt modelId="{9748BC76-A038-4507-AB75-8BC68BB9BDBE}" type="pres">
      <dgm:prSet presAssocID="{8C831D39-03F6-42D0-816C-304EA74856B3}" presName="vertSpace2b" presStyleCnt="0"/>
      <dgm:spPr/>
    </dgm:pt>
    <dgm:pt modelId="{D297C017-B35B-4529-81CA-07884F8B62C5}" type="pres">
      <dgm:prSet presAssocID="{BC6807FE-15C8-44F9-8BFF-5D98000508AF}" presName="horz2" presStyleCnt="0"/>
      <dgm:spPr/>
    </dgm:pt>
    <dgm:pt modelId="{F6F2A6ED-31E5-44BD-97E4-C41E04B4238C}" type="pres">
      <dgm:prSet presAssocID="{BC6807FE-15C8-44F9-8BFF-5D98000508AF}" presName="horzSpace2" presStyleCnt="0"/>
      <dgm:spPr/>
    </dgm:pt>
    <dgm:pt modelId="{55402431-B796-4B00-BBC8-0DEEC45995B1}" type="pres">
      <dgm:prSet presAssocID="{BC6807FE-15C8-44F9-8BFF-5D98000508AF}" presName="tx2" presStyleLbl="revTx" presStyleIdx="9" presStyleCnt="13"/>
      <dgm:spPr/>
    </dgm:pt>
    <dgm:pt modelId="{20C0A48B-EB8D-49CA-A1CC-30722D34C1C2}" type="pres">
      <dgm:prSet presAssocID="{BC6807FE-15C8-44F9-8BFF-5D98000508AF}" presName="vert2" presStyleCnt="0"/>
      <dgm:spPr/>
    </dgm:pt>
    <dgm:pt modelId="{C73EE2D3-8A21-40A1-BB36-4F3E815A3570}" type="pres">
      <dgm:prSet presAssocID="{BC6807FE-15C8-44F9-8BFF-5D98000508AF}" presName="thinLine2b" presStyleLbl="callout" presStyleIdx="8" presStyleCnt="12"/>
      <dgm:spPr/>
    </dgm:pt>
    <dgm:pt modelId="{7E469ED0-E901-4158-A60B-D21455140ED0}" type="pres">
      <dgm:prSet presAssocID="{BC6807FE-15C8-44F9-8BFF-5D98000508AF}" presName="vertSpace2b" presStyleCnt="0"/>
      <dgm:spPr/>
    </dgm:pt>
    <dgm:pt modelId="{994DEBF7-5277-4F88-9CBA-9BA99F9A53D8}" type="pres">
      <dgm:prSet presAssocID="{238DCACF-63E6-4F73-A60E-06D202526919}" presName="horz2" presStyleCnt="0"/>
      <dgm:spPr/>
    </dgm:pt>
    <dgm:pt modelId="{EE02ABBD-979C-4181-BB54-2C7CCB4EC87B}" type="pres">
      <dgm:prSet presAssocID="{238DCACF-63E6-4F73-A60E-06D202526919}" presName="horzSpace2" presStyleCnt="0"/>
      <dgm:spPr/>
    </dgm:pt>
    <dgm:pt modelId="{719895A3-1B64-4C5C-A4FB-AFED5EECD85F}" type="pres">
      <dgm:prSet presAssocID="{238DCACF-63E6-4F73-A60E-06D202526919}" presName="tx2" presStyleLbl="revTx" presStyleIdx="10" presStyleCnt="13"/>
      <dgm:spPr/>
    </dgm:pt>
    <dgm:pt modelId="{FBCFDF36-4730-43F7-8AB9-DEECA766040B}" type="pres">
      <dgm:prSet presAssocID="{238DCACF-63E6-4F73-A60E-06D202526919}" presName="vert2" presStyleCnt="0"/>
      <dgm:spPr/>
    </dgm:pt>
    <dgm:pt modelId="{D3A075BD-73BF-4927-B62C-A17D2F25C653}" type="pres">
      <dgm:prSet presAssocID="{238DCACF-63E6-4F73-A60E-06D202526919}" presName="thinLine2b" presStyleLbl="callout" presStyleIdx="9" presStyleCnt="12"/>
      <dgm:spPr/>
    </dgm:pt>
    <dgm:pt modelId="{8D4CE229-D176-467B-920F-A3E68BD1B9F5}" type="pres">
      <dgm:prSet presAssocID="{238DCACF-63E6-4F73-A60E-06D202526919}" presName="vertSpace2b" presStyleCnt="0"/>
      <dgm:spPr/>
    </dgm:pt>
    <dgm:pt modelId="{9D435DDA-ACA9-4444-9C44-3FCBB5408C1B}" type="pres">
      <dgm:prSet presAssocID="{9027593B-8948-4B75-A7CD-3D500E398439}" presName="horz2" presStyleCnt="0"/>
      <dgm:spPr/>
    </dgm:pt>
    <dgm:pt modelId="{60691837-7769-42D7-A32C-295976CE312D}" type="pres">
      <dgm:prSet presAssocID="{9027593B-8948-4B75-A7CD-3D500E398439}" presName="horzSpace2" presStyleCnt="0"/>
      <dgm:spPr/>
    </dgm:pt>
    <dgm:pt modelId="{08E3D67D-8F60-48DF-8A2A-C520706E7180}" type="pres">
      <dgm:prSet presAssocID="{9027593B-8948-4B75-A7CD-3D500E398439}" presName="tx2" presStyleLbl="revTx" presStyleIdx="11" presStyleCnt="13"/>
      <dgm:spPr/>
    </dgm:pt>
    <dgm:pt modelId="{6940B013-A5FA-483B-9B67-3613B934D9F1}" type="pres">
      <dgm:prSet presAssocID="{9027593B-8948-4B75-A7CD-3D500E398439}" presName="vert2" presStyleCnt="0"/>
      <dgm:spPr/>
    </dgm:pt>
    <dgm:pt modelId="{A3E3A6A0-AB67-4D4A-A3A2-46466E43E9B5}" type="pres">
      <dgm:prSet presAssocID="{9027593B-8948-4B75-A7CD-3D500E398439}" presName="thinLine2b" presStyleLbl="callout" presStyleIdx="10" presStyleCnt="12"/>
      <dgm:spPr/>
    </dgm:pt>
    <dgm:pt modelId="{D1D9E5E7-EF4E-4E31-9B0F-588E48DE6E8A}" type="pres">
      <dgm:prSet presAssocID="{9027593B-8948-4B75-A7CD-3D500E398439}" presName="vertSpace2b" presStyleCnt="0"/>
      <dgm:spPr/>
    </dgm:pt>
    <dgm:pt modelId="{1E7595AA-FDAF-47F1-8D68-3A8CCCF6C28E}" type="pres">
      <dgm:prSet presAssocID="{4B1EB464-7B42-4607-83AE-41D10552DB96}" presName="horz2" presStyleCnt="0"/>
      <dgm:spPr/>
    </dgm:pt>
    <dgm:pt modelId="{D9209438-F78A-4FED-A9B7-AF427EFB5B58}" type="pres">
      <dgm:prSet presAssocID="{4B1EB464-7B42-4607-83AE-41D10552DB96}" presName="horzSpace2" presStyleCnt="0"/>
      <dgm:spPr/>
    </dgm:pt>
    <dgm:pt modelId="{FA63E655-2313-48CD-9DBD-EE869FAD5EEE}" type="pres">
      <dgm:prSet presAssocID="{4B1EB464-7B42-4607-83AE-41D10552DB96}" presName="tx2" presStyleLbl="revTx" presStyleIdx="12" presStyleCnt="13"/>
      <dgm:spPr/>
    </dgm:pt>
    <dgm:pt modelId="{9DF155B8-9EE9-494E-9F7A-0CC1F7A2A44A}" type="pres">
      <dgm:prSet presAssocID="{4B1EB464-7B42-4607-83AE-41D10552DB96}" presName="vert2" presStyleCnt="0"/>
      <dgm:spPr/>
    </dgm:pt>
    <dgm:pt modelId="{3FE32AC2-BCF7-466B-9CA1-9C49B4B0A8FB}" type="pres">
      <dgm:prSet presAssocID="{4B1EB464-7B42-4607-83AE-41D10552DB96}" presName="thinLine2b" presStyleLbl="callout" presStyleIdx="11" presStyleCnt="12"/>
      <dgm:spPr/>
    </dgm:pt>
    <dgm:pt modelId="{C90DE966-B672-40F0-BEC0-2FB677AF03CD}" type="pres">
      <dgm:prSet presAssocID="{4B1EB464-7B42-4607-83AE-41D10552DB96}" presName="vertSpace2b" presStyleCnt="0"/>
      <dgm:spPr/>
    </dgm:pt>
  </dgm:ptLst>
  <dgm:cxnLst>
    <dgm:cxn modelId="{E317E601-7BF0-495B-8826-BC286496396D}" srcId="{825FB49D-D47D-4483-AD28-75CEA8FB7F71}" destId="{FBEF11A3-A67C-4E2B-97AF-432A049DA857}" srcOrd="5" destOrd="0" parTransId="{9395A7BB-889F-4AB5-934E-CEFC9379AFFD}" sibTransId="{AE701134-9562-43F1-ABD8-A0B789FC5FDF}"/>
    <dgm:cxn modelId="{11C92309-D5C2-419A-A64F-1682C299DD83}" type="presOf" srcId="{2202D013-B13D-464F-97B6-4F25E83FCFC0}" destId="{A3AB2C64-04E5-4B58-A9DF-A3AF99AB751D}" srcOrd="0" destOrd="0" presId="urn:microsoft.com/office/officeart/2008/layout/LinedList"/>
    <dgm:cxn modelId="{62FE0C2C-8F08-4450-B916-490DE680F4B6}" type="presOf" srcId="{4B1EB464-7B42-4607-83AE-41D10552DB96}" destId="{FA63E655-2313-48CD-9DBD-EE869FAD5EEE}" srcOrd="0" destOrd="0" presId="urn:microsoft.com/office/officeart/2008/layout/LinedList"/>
    <dgm:cxn modelId="{00699031-5E6D-4ABB-A3EC-4F3DD1C7C7C3}" type="presOf" srcId="{238DCACF-63E6-4F73-A60E-06D202526919}" destId="{719895A3-1B64-4C5C-A4FB-AFED5EECD85F}" srcOrd="0" destOrd="0" presId="urn:microsoft.com/office/officeart/2008/layout/LinedList"/>
    <dgm:cxn modelId="{6007FE34-6C3C-4705-9AB2-9C4EC074EC85}" type="presOf" srcId="{9027593B-8948-4B75-A7CD-3D500E398439}" destId="{08E3D67D-8F60-48DF-8A2A-C520706E7180}" srcOrd="0" destOrd="0" presId="urn:microsoft.com/office/officeart/2008/layout/LinedList"/>
    <dgm:cxn modelId="{09B70046-84A0-44C5-BBCE-9551C619796C}" type="presOf" srcId="{B06B7A21-1A59-4E70-BF17-32CE7A11CCD9}" destId="{5A6A1187-FBF2-48EA-B891-6879A55922F1}" srcOrd="0" destOrd="0" presId="urn:microsoft.com/office/officeart/2008/layout/LinedList"/>
    <dgm:cxn modelId="{B2492446-7C2D-40A5-A6DA-AFEF195FCB21}" srcId="{825FB49D-D47D-4483-AD28-75CEA8FB7F71}" destId="{9027593B-8948-4B75-A7CD-3D500E398439}" srcOrd="10" destOrd="0" parTransId="{F5F24EBF-0FA1-496C-A959-9D3CCAA7326F}" sibTransId="{C67EE3D2-61E9-4543-9BDD-6B6A5F3744FC}"/>
    <dgm:cxn modelId="{55264F66-CD30-4ADA-B917-6D70BD6D7C92}" srcId="{825FB49D-D47D-4483-AD28-75CEA8FB7F71}" destId="{8C831D39-03F6-42D0-816C-304EA74856B3}" srcOrd="7" destOrd="0" parTransId="{BBAAE23A-1983-485A-A567-16B003E2D49A}" sibTransId="{7124E2EA-EDC8-4BB0-A68B-DDE5A0795C51}"/>
    <dgm:cxn modelId="{FD4EB36A-C6CB-4219-8A0D-8199A93820B2}" srcId="{825FB49D-D47D-4483-AD28-75CEA8FB7F71}" destId="{00F236DB-2720-4001-BF97-B612A964CFE7}" srcOrd="3" destOrd="0" parTransId="{FF224CBD-DEEB-4E10-A354-50CFE833FFFC}" sibTransId="{501A823E-5C54-4099-84E1-F066D6F2704E}"/>
    <dgm:cxn modelId="{446BB26E-D134-4A0B-871B-81D68C22158F}" type="presOf" srcId="{00F236DB-2720-4001-BF97-B612A964CFE7}" destId="{81810DC5-4366-456E-BC3E-21472D4B7320}" srcOrd="0" destOrd="0" presId="urn:microsoft.com/office/officeart/2008/layout/LinedList"/>
    <dgm:cxn modelId="{302B6053-C9D6-44E5-A2C1-E413F640A70E}" srcId="{7886E2B1-8B65-42F0-97F7-A6051053255E}" destId="{825FB49D-D47D-4483-AD28-75CEA8FB7F71}" srcOrd="0" destOrd="0" parTransId="{245F549F-EF12-457F-8E52-9A004E9B102C}" sibTransId="{F1C92ED8-7A4E-4F65-AF7D-3801A59FBA57}"/>
    <dgm:cxn modelId="{73168778-6008-4B7A-AE46-09273B701298}" type="presOf" srcId="{BC6807FE-15C8-44F9-8BFF-5D98000508AF}" destId="{55402431-B796-4B00-BBC8-0DEEC45995B1}" srcOrd="0" destOrd="0" presId="urn:microsoft.com/office/officeart/2008/layout/LinedList"/>
    <dgm:cxn modelId="{C83F0D5A-134E-48A4-AE8D-C1976515D62F}" srcId="{825FB49D-D47D-4483-AD28-75CEA8FB7F71}" destId="{86900646-924A-4A00-A2AA-C83D7D8BB87C}" srcOrd="4" destOrd="0" parTransId="{49344E20-A613-468F-AFC9-A576EE41DD4D}" sibTransId="{9E5724D6-1968-4779-93F1-ED789081DF05}"/>
    <dgm:cxn modelId="{7DDF577F-3125-4156-B1CE-DB9AA88FB2DE}" srcId="{825FB49D-D47D-4483-AD28-75CEA8FB7F71}" destId="{238DCACF-63E6-4F73-A60E-06D202526919}" srcOrd="9" destOrd="0" parTransId="{AF3A7114-CC41-4566-BA1B-E0E3B68E1CCF}" sibTransId="{05AECA3A-6A8F-4566-98D3-BF7F989B5F55}"/>
    <dgm:cxn modelId="{022B8F8E-335E-4EBE-B47D-DFE8DB08B74B}" srcId="{825FB49D-D47D-4483-AD28-75CEA8FB7F71}" destId="{4B1EB464-7B42-4607-83AE-41D10552DB96}" srcOrd="11" destOrd="0" parTransId="{216DD299-D87A-408A-9CD5-BD7A3E64CC55}" sibTransId="{863EC378-88E9-43CB-9808-892DD6E69FA5}"/>
    <dgm:cxn modelId="{E0C3529A-6599-43FD-BD6D-7CBB72383E11}" srcId="{825FB49D-D47D-4483-AD28-75CEA8FB7F71}" destId="{2202D013-B13D-464F-97B6-4F25E83FCFC0}" srcOrd="2" destOrd="0" parTransId="{A2CE835D-7E76-4423-AD6C-F68637D230F0}" sibTransId="{86DCCF49-93C3-4353-ACD0-BE196716759F}"/>
    <dgm:cxn modelId="{51AB74A7-FEEF-4CE8-893F-4A1A5FBCB9C4}" type="presOf" srcId="{7886E2B1-8B65-42F0-97F7-A6051053255E}" destId="{9853A79C-12F3-4A55-8C46-51DCCC4C801D}" srcOrd="0" destOrd="0" presId="urn:microsoft.com/office/officeart/2008/layout/LinedList"/>
    <dgm:cxn modelId="{636F0DA9-828E-4137-B68C-3A1A434161FC}" type="presOf" srcId="{FBEF11A3-A67C-4E2B-97AF-432A049DA857}" destId="{5EA79073-529A-4CFD-92F9-6BBB616B7D7F}" srcOrd="0" destOrd="0" presId="urn:microsoft.com/office/officeart/2008/layout/LinedList"/>
    <dgm:cxn modelId="{E07EEDB0-38CE-415A-9F04-CD91F67258AE}" srcId="{825FB49D-D47D-4483-AD28-75CEA8FB7F71}" destId="{B06B7A21-1A59-4E70-BF17-32CE7A11CCD9}" srcOrd="6" destOrd="0" parTransId="{02597EC2-D8E7-4A25-BABB-692694979C83}" sibTransId="{C54FC300-9BDC-4CF0-A3CA-F23F6D257432}"/>
    <dgm:cxn modelId="{25FF1CB7-0E4D-41FD-B32C-109C982F0601}" srcId="{825FB49D-D47D-4483-AD28-75CEA8FB7F71}" destId="{A9DDCC86-48E8-418A-AAD2-206D90F77D16}" srcOrd="1" destOrd="0" parTransId="{4AE64DEB-71B1-4653-9B5C-7025A46A24E1}" sibTransId="{4E39494F-D303-4F92-A004-12646F227512}"/>
    <dgm:cxn modelId="{EA7378C3-4E23-4951-B9BF-C970F0D424CE}" type="presOf" srcId="{825FB49D-D47D-4483-AD28-75CEA8FB7F71}" destId="{33246FAE-B9E5-4FF5-AA0D-4D88E226DC48}" srcOrd="0" destOrd="0" presId="urn:microsoft.com/office/officeart/2008/layout/LinedList"/>
    <dgm:cxn modelId="{A49017C6-EAE7-41BD-A588-290E40563507}" type="presOf" srcId="{86900646-924A-4A00-A2AA-C83D7D8BB87C}" destId="{CBCE641E-BEDA-4395-9644-B4546DD9AF58}" srcOrd="0" destOrd="0" presId="urn:microsoft.com/office/officeart/2008/layout/LinedList"/>
    <dgm:cxn modelId="{E5AD19CF-32BC-4C46-9584-0D2185307F28}" type="presOf" srcId="{A9DDCC86-48E8-418A-AAD2-206D90F77D16}" destId="{9DE20052-3BA1-483B-BF3F-958678300D2A}" srcOrd="0" destOrd="0" presId="urn:microsoft.com/office/officeart/2008/layout/LinedList"/>
    <dgm:cxn modelId="{F0A249ED-28BD-40CB-81DB-8C858189CA27}" srcId="{825FB49D-D47D-4483-AD28-75CEA8FB7F71}" destId="{91465753-801F-42F1-89D4-C8D1AC3FA616}" srcOrd="0" destOrd="0" parTransId="{F88C18FE-DE0A-4C8C-AE00-13217CB7A335}" sibTransId="{80D1DE3F-401F-40D5-A00F-16234556FAB7}"/>
    <dgm:cxn modelId="{F0112DF0-AE39-42ED-86D3-D68F7AE69F83}" type="presOf" srcId="{8C831D39-03F6-42D0-816C-304EA74856B3}" destId="{6278217E-1703-40B4-B505-DCE29EAF6680}" srcOrd="0" destOrd="0" presId="urn:microsoft.com/office/officeart/2008/layout/LinedList"/>
    <dgm:cxn modelId="{B0A2BCF3-2335-4B1E-9E36-2BFB3D69FD46}" srcId="{825FB49D-D47D-4483-AD28-75CEA8FB7F71}" destId="{BC6807FE-15C8-44F9-8BFF-5D98000508AF}" srcOrd="8" destOrd="0" parTransId="{CAC24F9B-7EF4-4405-BC1A-7BB5B340A9AA}" sibTransId="{950A19A7-DBF4-4ACB-810A-D81D74979F12}"/>
    <dgm:cxn modelId="{34B4BCFA-438B-4153-83D7-27307D710A80}" type="presOf" srcId="{91465753-801F-42F1-89D4-C8D1AC3FA616}" destId="{DDD5A28F-8521-42DD-BA99-1C8D885C34D8}" srcOrd="0" destOrd="0" presId="urn:microsoft.com/office/officeart/2008/layout/LinedList"/>
    <dgm:cxn modelId="{4AE55546-D5CC-4E85-BCA9-B637F2B2DBD2}" type="presParOf" srcId="{9853A79C-12F3-4A55-8C46-51DCCC4C801D}" destId="{ECC7F090-0B58-4737-83A4-B275FF6F4098}" srcOrd="0" destOrd="0" presId="urn:microsoft.com/office/officeart/2008/layout/LinedList"/>
    <dgm:cxn modelId="{EC535BD0-F98E-4909-9594-FD2F46A04CDD}" type="presParOf" srcId="{9853A79C-12F3-4A55-8C46-51DCCC4C801D}" destId="{0AEAC59D-1C4D-4CE2-8C8B-17FA963870AD}" srcOrd="1" destOrd="0" presId="urn:microsoft.com/office/officeart/2008/layout/LinedList"/>
    <dgm:cxn modelId="{336D5AB4-8442-49EB-894D-644DE119CBA7}" type="presParOf" srcId="{0AEAC59D-1C4D-4CE2-8C8B-17FA963870AD}" destId="{33246FAE-B9E5-4FF5-AA0D-4D88E226DC48}" srcOrd="0" destOrd="0" presId="urn:microsoft.com/office/officeart/2008/layout/LinedList"/>
    <dgm:cxn modelId="{C734BFC2-1C11-4A4F-B9AC-90397E46C963}" type="presParOf" srcId="{0AEAC59D-1C4D-4CE2-8C8B-17FA963870AD}" destId="{CAF6975E-C00D-415A-8940-78992313F985}" srcOrd="1" destOrd="0" presId="urn:microsoft.com/office/officeart/2008/layout/LinedList"/>
    <dgm:cxn modelId="{ED3482FA-35AC-4FE8-8914-BDEAD91627E9}" type="presParOf" srcId="{CAF6975E-C00D-415A-8940-78992313F985}" destId="{EF0FA8BD-6482-4A94-9348-4B1AB8FB969D}" srcOrd="0" destOrd="0" presId="urn:microsoft.com/office/officeart/2008/layout/LinedList"/>
    <dgm:cxn modelId="{5E2CC9B4-CD5B-45E3-AACD-7A5CF53B5267}" type="presParOf" srcId="{CAF6975E-C00D-415A-8940-78992313F985}" destId="{08D03464-F9DA-4950-AC27-7A750235CE81}" srcOrd="1" destOrd="0" presId="urn:microsoft.com/office/officeart/2008/layout/LinedList"/>
    <dgm:cxn modelId="{07A2E46F-99E7-4751-A870-32E7E4B059C3}" type="presParOf" srcId="{08D03464-F9DA-4950-AC27-7A750235CE81}" destId="{CA1AC5BE-6615-4159-A5DC-C75E93541C20}" srcOrd="0" destOrd="0" presId="urn:microsoft.com/office/officeart/2008/layout/LinedList"/>
    <dgm:cxn modelId="{91EB4EC1-47F3-4CB0-9F57-A292D590901E}" type="presParOf" srcId="{08D03464-F9DA-4950-AC27-7A750235CE81}" destId="{DDD5A28F-8521-42DD-BA99-1C8D885C34D8}" srcOrd="1" destOrd="0" presId="urn:microsoft.com/office/officeart/2008/layout/LinedList"/>
    <dgm:cxn modelId="{07791F66-CCCF-404E-BE50-59B7E234CBA8}" type="presParOf" srcId="{08D03464-F9DA-4950-AC27-7A750235CE81}" destId="{3CA838B2-8433-487E-BFE6-95BFDEAB50D0}" srcOrd="2" destOrd="0" presId="urn:microsoft.com/office/officeart/2008/layout/LinedList"/>
    <dgm:cxn modelId="{C10C6471-9E77-4ED6-9422-248F68E1759F}" type="presParOf" srcId="{CAF6975E-C00D-415A-8940-78992313F985}" destId="{22AFDA61-E8C6-4181-8168-14B7DAAC0A43}" srcOrd="2" destOrd="0" presId="urn:microsoft.com/office/officeart/2008/layout/LinedList"/>
    <dgm:cxn modelId="{499B78A9-8509-410F-AF51-A31A1CC56125}" type="presParOf" srcId="{CAF6975E-C00D-415A-8940-78992313F985}" destId="{4523A6E6-F457-4B78-8A50-6506E7A09807}" srcOrd="3" destOrd="0" presId="urn:microsoft.com/office/officeart/2008/layout/LinedList"/>
    <dgm:cxn modelId="{2167CDCE-248F-403B-B655-15EB89737AB2}" type="presParOf" srcId="{CAF6975E-C00D-415A-8940-78992313F985}" destId="{206A4166-E0FE-4B72-B640-64536AA3038A}" srcOrd="4" destOrd="0" presId="urn:microsoft.com/office/officeart/2008/layout/LinedList"/>
    <dgm:cxn modelId="{180934F4-E947-4C95-9B7E-06408CE778BE}" type="presParOf" srcId="{206A4166-E0FE-4B72-B640-64536AA3038A}" destId="{F82A36EA-8D4D-4314-9F24-B891CC0CF0C3}" srcOrd="0" destOrd="0" presId="urn:microsoft.com/office/officeart/2008/layout/LinedList"/>
    <dgm:cxn modelId="{E620B2BF-4B4F-40CE-8A0E-D671A061987B}" type="presParOf" srcId="{206A4166-E0FE-4B72-B640-64536AA3038A}" destId="{9DE20052-3BA1-483B-BF3F-958678300D2A}" srcOrd="1" destOrd="0" presId="urn:microsoft.com/office/officeart/2008/layout/LinedList"/>
    <dgm:cxn modelId="{1066875C-F7ED-4258-BE0C-C301B169E315}" type="presParOf" srcId="{206A4166-E0FE-4B72-B640-64536AA3038A}" destId="{2C8D1CA7-6A98-4D47-B337-A9D4FBDF37F0}" srcOrd="2" destOrd="0" presId="urn:microsoft.com/office/officeart/2008/layout/LinedList"/>
    <dgm:cxn modelId="{CFD456BF-13FC-4F6D-8D4D-AF7314BF4130}" type="presParOf" srcId="{CAF6975E-C00D-415A-8940-78992313F985}" destId="{FA9AC8A6-2F1D-4C6B-BBA8-8ED5B2B2D0AD}" srcOrd="5" destOrd="0" presId="urn:microsoft.com/office/officeart/2008/layout/LinedList"/>
    <dgm:cxn modelId="{0A366DC4-8A5D-4538-B460-CFDEBFE9418D}" type="presParOf" srcId="{CAF6975E-C00D-415A-8940-78992313F985}" destId="{B9EF307B-AA84-4358-845C-581DA3B42494}" srcOrd="6" destOrd="0" presId="urn:microsoft.com/office/officeart/2008/layout/LinedList"/>
    <dgm:cxn modelId="{741B53C8-AA9B-4B1B-BAE3-F76A34826DB6}" type="presParOf" srcId="{CAF6975E-C00D-415A-8940-78992313F985}" destId="{140ADAE1-9F0F-4B0B-AECB-3EBF2706EFBD}" srcOrd="7" destOrd="0" presId="urn:microsoft.com/office/officeart/2008/layout/LinedList"/>
    <dgm:cxn modelId="{C311769D-01A8-4727-AB73-10963B8B95E2}" type="presParOf" srcId="{140ADAE1-9F0F-4B0B-AECB-3EBF2706EFBD}" destId="{20508768-5BE1-4FD7-B9AF-63579BC6BFF2}" srcOrd="0" destOrd="0" presId="urn:microsoft.com/office/officeart/2008/layout/LinedList"/>
    <dgm:cxn modelId="{B97B1398-14B1-4492-A16E-6163229CA8A5}" type="presParOf" srcId="{140ADAE1-9F0F-4B0B-AECB-3EBF2706EFBD}" destId="{A3AB2C64-04E5-4B58-A9DF-A3AF99AB751D}" srcOrd="1" destOrd="0" presId="urn:microsoft.com/office/officeart/2008/layout/LinedList"/>
    <dgm:cxn modelId="{5413438D-B32B-4A90-B2CF-5865A6C5811D}" type="presParOf" srcId="{140ADAE1-9F0F-4B0B-AECB-3EBF2706EFBD}" destId="{DCE98AFC-4D2D-418A-B76F-805AD5E9FF27}" srcOrd="2" destOrd="0" presId="urn:microsoft.com/office/officeart/2008/layout/LinedList"/>
    <dgm:cxn modelId="{110E3938-1CA1-4C07-9C2C-AD5D42AC0689}" type="presParOf" srcId="{CAF6975E-C00D-415A-8940-78992313F985}" destId="{CFCBE54A-A899-4629-8447-BB45F729ACD5}" srcOrd="8" destOrd="0" presId="urn:microsoft.com/office/officeart/2008/layout/LinedList"/>
    <dgm:cxn modelId="{9763B06F-0405-4C5F-9714-23FEDC838FC3}" type="presParOf" srcId="{CAF6975E-C00D-415A-8940-78992313F985}" destId="{62D40032-41CF-4C86-B1E1-3C6386F7056E}" srcOrd="9" destOrd="0" presId="urn:microsoft.com/office/officeart/2008/layout/LinedList"/>
    <dgm:cxn modelId="{9EB3F6B9-4958-40D7-B322-B539E7C60964}" type="presParOf" srcId="{CAF6975E-C00D-415A-8940-78992313F985}" destId="{6A69DDE4-4D4A-468D-8D26-EE0DBA5C16A3}" srcOrd="10" destOrd="0" presId="urn:microsoft.com/office/officeart/2008/layout/LinedList"/>
    <dgm:cxn modelId="{BBB1EE18-EC41-41F7-8C4E-72AB2F94F755}" type="presParOf" srcId="{6A69DDE4-4D4A-468D-8D26-EE0DBA5C16A3}" destId="{C3942878-A59C-4640-971C-086A307D02E8}" srcOrd="0" destOrd="0" presId="urn:microsoft.com/office/officeart/2008/layout/LinedList"/>
    <dgm:cxn modelId="{62310C24-4EC2-40E2-9D83-22B9B592BE20}" type="presParOf" srcId="{6A69DDE4-4D4A-468D-8D26-EE0DBA5C16A3}" destId="{81810DC5-4366-456E-BC3E-21472D4B7320}" srcOrd="1" destOrd="0" presId="urn:microsoft.com/office/officeart/2008/layout/LinedList"/>
    <dgm:cxn modelId="{A32BB9E1-DFF3-4A49-899B-95092298DBCB}" type="presParOf" srcId="{6A69DDE4-4D4A-468D-8D26-EE0DBA5C16A3}" destId="{94844FAB-A702-4FCB-9893-F8592D9159EC}" srcOrd="2" destOrd="0" presId="urn:microsoft.com/office/officeart/2008/layout/LinedList"/>
    <dgm:cxn modelId="{1B593047-DE12-4AF0-B4A6-358A4290A9E9}" type="presParOf" srcId="{CAF6975E-C00D-415A-8940-78992313F985}" destId="{50A24443-EE1C-4D18-BEAD-5CBE27FC5719}" srcOrd="11" destOrd="0" presId="urn:microsoft.com/office/officeart/2008/layout/LinedList"/>
    <dgm:cxn modelId="{4272BA34-2463-42A9-BC43-F82A4C572BE4}" type="presParOf" srcId="{CAF6975E-C00D-415A-8940-78992313F985}" destId="{58F68D5C-D6C6-495E-ABCF-E62D78054E3D}" srcOrd="12" destOrd="0" presId="urn:microsoft.com/office/officeart/2008/layout/LinedList"/>
    <dgm:cxn modelId="{69C958C4-525E-45AD-A855-50CDB2066BCC}" type="presParOf" srcId="{CAF6975E-C00D-415A-8940-78992313F985}" destId="{14670983-E376-48A5-8DFF-94E82A828CA2}" srcOrd="13" destOrd="0" presId="urn:microsoft.com/office/officeart/2008/layout/LinedList"/>
    <dgm:cxn modelId="{FAA0B5FC-D885-4752-92E2-B3CC98A2A8A3}" type="presParOf" srcId="{14670983-E376-48A5-8DFF-94E82A828CA2}" destId="{9A42AF14-BF99-47DE-B5E9-FC02D63ACC6B}" srcOrd="0" destOrd="0" presId="urn:microsoft.com/office/officeart/2008/layout/LinedList"/>
    <dgm:cxn modelId="{9A0DF14F-87D5-4499-8430-911C3AECE1C9}" type="presParOf" srcId="{14670983-E376-48A5-8DFF-94E82A828CA2}" destId="{CBCE641E-BEDA-4395-9644-B4546DD9AF58}" srcOrd="1" destOrd="0" presId="urn:microsoft.com/office/officeart/2008/layout/LinedList"/>
    <dgm:cxn modelId="{EC7F3648-BB16-4387-A9AF-0B10D11FB036}" type="presParOf" srcId="{14670983-E376-48A5-8DFF-94E82A828CA2}" destId="{726FB89F-464C-4BF4-AE95-7CCEB77ED772}" srcOrd="2" destOrd="0" presId="urn:microsoft.com/office/officeart/2008/layout/LinedList"/>
    <dgm:cxn modelId="{C8E1AB84-5920-4006-89BC-89464F70682B}" type="presParOf" srcId="{CAF6975E-C00D-415A-8940-78992313F985}" destId="{58C41C7E-EA72-4BE6-83E8-5EC8353D833F}" srcOrd="14" destOrd="0" presId="urn:microsoft.com/office/officeart/2008/layout/LinedList"/>
    <dgm:cxn modelId="{914101C0-E7FD-4609-9589-21C3BD2551F6}" type="presParOf" srcId="{CAF6975E-C00D-415A-8940-78992313F985}" destId="{BB73D315-7235-450B-80F3-5FE77652680E}" srcOrd="15" destOrd="0" presId="urn:microsoft.com/office/officeart/2008/layout/LinedList"/>
    <dgm:cxn modelId="{2311D506-8ECE-4750-9D05-9FC8F445CB28}" type="presParOf" srcId="{CAF6975E-C00D-415A-8940-78992313F985}" destId="{76C7E421-519D-433D-B3BC-7BABEB0D774A}" srcOrd="16" destOrd="0" presId="urn:microsoft.com/office/officeart/2008/layout/LinedList"/>
    <dgm:cxn modelId="{0555DE6E-FDA1-4CD0-A02A-885D72889EB9}" type="presParOf" srcId="{76C7E421-519D-433D-B3BC-7BABEB0D774A}" destId="{C44F04B3-C5F7-483F-ABD4-3203216235F3}" srcOrd="0" destOrd="0" presId="urn:microsoft.com/office/officeart/2008/layout/LinedList"/>
    <dgm:cxn modelId="{458058BC-2770-4FC7-B838-221F067851C6}" type="presParOf" srcId="{76C7E421-519D-433D-B3BC-7BABEB0D774A}" destId="{5EA79073-529A-4CFD-92F9-6BBB616B7D7F}" srcOrd="1" destOrd="0" presId="urn:microsoft.com/office/officeart/2008/layout/LinedList"/>
    <dgm:cxn modelId="{BFBA424A-1769-42C2-8A8C-693F944FEBAC}" type="presParOf" srcId="{76C7E421-519D-433D-B3BC-7BABEB0D774A}" destId="{EC0EE30F-794A-41B4-9721-A932365AD877}" srcOrd="2" destOrd="0" presId="urn:microsoft.com/office/officeart/2008/layout/LinedList"/>
    <dgm:cxn modelId="{37E55F1A-F303-45EC-864B-AF8E4703FC1D}" type="presParOf" srcId="{CAF6975E-C00D-415A-8940-78992313F985}" destId="{88064308-6F72-4DAB-B94F-6986AC052729}" srcOrd="17" destOrd="0" presId="urn:microsoft.com/office/officeart/2008/layout/LinedList"/>
    <dgm:cxn modelId="{08D2CFF8-7AF5-4F7D-AABB-16CC160A8469}" type="presParOf" srcId="{CAF6975E-C00D-415A-8940-78992313F985}" destId="{E5461C10-63DA-4B3C-894A-06DDABBC13CF}" srcOrd="18" destOrd="0" presId="urn:microsoft.com/office/officeart/2008/layout/LinedList"/>
    <dgm:cxn modelId="{B7A65F19-C1E5-4CA2-B25F-BFD2BEF96C38}" type="presParOf" srcId="{CAF6975E-C00D-415A-8940-78992313F985}" destId="{C59B3883-BDAF-43B4-9AE4-B1D70829D8BD}" srcOrd="19" destOrd="0" presId="urn:microsoft.com/office/officeart/2008/layout/LinedList"/>
    <dgm:cxn modelId="{AA1D477B-147F-4E24-A5C5-64442E91B33D}" type="presParOf" srcId="{C59B3883-BDAF-43B4-9AE4-B1D70829D8BD}" destId="{3A300E8F-FFCC-4F32-A66D-5CDA771EFAA4}" srcOrd="0" destOrd="0" presId="urn:microsoft.com/office/officeart/2008/layout/LinedList"/>
    <dgm:cxn modelId="{1DDB3112-F3DC-4019-AEAA-EC2CA3E17649}" type="presParOf" srcId="{C59B3883-BDAF-43B4-9AE4-B1D70829D8BD}" destId="{5A6A1187-FBF2-48EA-B891-6879A55922F1}" srcOrd="1" destOrd="0" presId="urn:microsoft.com/office/officeart/2008/layout/LinedList"/>
    <dgm:cxn modelId="{76D5B79E-8633-4BB9-8345-D1FA25C6EFFF}" type="presParOf" srcId="{C59B3883-BDAF-43B4-9AE4-B1D70829D8BD}" destId="{403A04D7-E433-44D7-9D9D-B811D5016619}" srcOrd="2" destOrd="0" presId="urn:microsoft.com/office/officeart/2008/layout/LinedList"/>
    <dgm:cxn modelId="{848E0E43-560E-465D-8F5C-DD29507ECE04}" type="presParOf" srcId="{CAF6975E-C00D-415A-8940-78992313F985}" destId="{1B065E40-D470-4DC3-8B7C-80855286E0D0}" srcOrd="20" destOrd="0" presId="urn:microsoft.com/office/officeart/2008/layout/LinedList"/>
    <dgm:cxn modelId="{6940898A-7F49-41EE-9167-B6FD34657B54}" type="presParOf" srcId="{CAF6975E-C00D-415A-8940-78992313F985}" destId="{C44619D8-FDA5-4210-8042-6BF782CDE733}" srcOrd="21" destOrd="0" presId="urn:microsoft.com/office/officeart/2008/layout/LinedList"/>
    <dgm:cxn modelId="{E900AD77-EC09-4A85-B612-18030DE646F4}" type="presParOf" srcId="{CAF6975E-C00D-415A-8940-78992313F985}" destId="{91BAC114-85E1-4C0A-A563-9B5C710620E6}" srcOrd="22" destOrd="0" presId="urn:microsoft.com/office/officeart/2008/layout/LinedList"/>
    <dgm:cxn modelId="{4C3CEBD1-6417-4967-8A41-DB90A7A04DC3}" type="presParOf" srcId="{91BAC114-85E1-4C0A-A563-9B5C710620E6}" destId="{FF5F2DA5-423A-4D5A-8E4B-93E8FF5C8229}" srcOrd="0" destOrd="0" presId="urn:microsoft.com/office/officeart/2008/layout/LinedList"/>
    <dgm:cxn modelId="{FE543155-0EA3-45C8-8E0F-CF0A35F3F8DA}" type="presParOf" srcId="{91BAC114-85E1-4C0A-A563-9B5C710620E6}" destId="{6278217E-1703-40B4-B505-DCE29EAF6680}" srcOrd="1" destOrd="0" presId="urn:microsoft.com/office/officeart/2008/layout/LinedList"/>
    <dgm:cxn modelId="{AA1DCCDB-7BB5-4AC0-BF47-7950361FFCB3}" type="presParOf" srcId="{91BAC114-85E1-4C0A-A563-9B5C710620E6}" destId="{8966DF3D-C4A1-4D74-925A-5BFB5295FC5F}" srcOrd="2" destOrd="0" presId="urn:microsoft.com/office/officeart/2008/layout/LinedList"/>
    <dgm:cxn modelId="{189A17D4-DD6E-44A2-814D-1225FB9E6274}" type="presParOf" srcId="{CAF6975E-C00D-415A-8940-78992313F985}" destId="{87438FDF-2B8E-4705-BA3D-B049B7DCCC14}" srcOrd="23" destOrd="0" presId="urn:microsoft.com/office/officeart/2008/layout/LinedList"/>
    <dgm:cxn modelId="{05F5CE97-E9D8-49B4-B099-4358BB94B6E5}" type="presParOf" srcId="{CAF6975E-C00D-415A-8940-78992313F985}" destId="{9748BC76-A038-4507-AB75-8BC68BB9BDBE}" srcOrd="24" destOrd="0" presId="urn:microsoft.com/office/officeart/2008/layout/LinedList"/>
    <dgm:cxn modelId="{CC0A7004-21FF-494C-B6C0-9775C56F7409}" type="presParOf" srcId="{CAF6975E-C00D-415A-8940-78992313F985}" destId="{D297C017-B35B-4529-81CA-07884F8B62C5}" srcOrd="25" destOrd="0" presId="urn:microsoft.com/office/officeart/2008/layout/LinedList"/>
    <dgm:cxn modelId="{9023E225-3A54-4FB7-A127-9C3121C10D63}" type="presParOf" srcId="{D297C017-B35B-4529-81CA-07884F8B62C5}" destId="{F6F2A6ED-31E5-44BD-97E4-C41E04B4238C}" srcOrd="0" destOrd="0" presId="urn:microsoft.com/office/officeart/2008/layout/LinedList"/>
    <dgm:cxn modelId="{EE446F1C-4A5D-4F6D-BFDD-088C7C264D24}" type="presParOf" srcId="{D297C017-B35B-4529-81CA-07884F8B62C5}" destId="{55402431-B796-4B00-BBC8-0DEEC45995B1}" srcOrd="1" destOrd="0" presId="urn:microsoft.com/office/officeart/2008/layout/LinedList"/>
    <dgm:cxn modelId="{BE7E3669-46D1-4B54-91C0-257338D27330}" type="presParOf" srcId="{D297C017-B35B-4529-81CA-07884F8B62C5}" destId="{20C0A48B-EB8D-49CA-A1CC-30722D34C1C2}" srcOrd="2" destOrd="0" presId="urn:microsoft.com/office/officeart/2008/layout/LinedList"/>
    <dgm:cxn modelId="{38A160C4-CB86-4167-8B96-4B0B246FC5C5}" type="presParOf" srcId="{CAF6975E-C00D-415A-8940-78992313F985}" destId="{C73EE2D3-8A21-40A1-BB36-4F3E815A3570}" srcOrd="26" destOrd="0" presId="urn:microsoft.com/office/officeart/2008/layout/LinedList"/>
    <dgm:cxn modelId="{42F5867E-E69B-41DC-928F-7103CCCE7D99}" type="presParOf" srcId="{CAF6975E-C00D-415A-8940-78992313F985}" destId="{7E469ED0-E901-4158-A60B-D21455140ED0}" srcOrd="27" destOrd="0" presId="urn:microsoft.com/office/officeart/2008/layout/LinedList"/>
    <dgm:cxn modelId="{7BF1D44E-9F8F-4C49-864F-2EABF913D872}" type="presParOf" srcId="{CAF6975E-C00D-415A-8940-78992313F985}" destId="{994DEBF7-5277-4F88-9CBA-9BA99F9A53D8}" srcOrd="28" destOrd="0" presId="urn:microsoft.com/office/officeart/2008/layout/LinedList"/>
    <dgm:cxn modelId="{30765A73-AC0E-45A9-A3F9-91E76BF1E56C}" type="presParOf" srcId="{994DEBF7-5277-4F88-9CBA-9BA99F9A53D8}" destId="{EE02ABBD-979C-4181-BB54-2C7CCB4EC87B}" srcOrd="0" destOrd="0" presId="urn:microsoft.com/office/officeart/2008/layout/LinedList"/>
    <dgm:cxn modelId="{BF103823-A1CE-4235-9579-33029853A5E4}" type="presParOf" srcId="{994DEBF7-5277-4F88-9CBA-9BA99F9A53D8}" destId="{719895A3-1B64-4C5C-A4FB-AFED5EECD85F}" srcOrd="1" destOrd="0" presId="urn:microsoft.com/office/officeart/2008/layout/LinedList"/>
    <dgm:cxn modelId="{89854FC5-5E39-4338-8DE5-F627921F7467}" type="presParOf" srcId="{994DEBF7-5277-4F88-9CBA-9BA99F9A53D8}" destId="{FBCFDF36-4730-43F7-8AB9-DEECA766040B}" srcOrd="2" destOrd="0" presId="urn:microsoft.com/office/officeart/2008/layout/LinedList"/>
    <dgm:cxn modelId="{B1A3D10C-582E-485E-9526-83C95F360A6F}" type="presParOf" srcId="{CAF6975E-C00D-415A-8940-78992313F985}" destId="{D3A075BD-73BF-4927-B62C-A17D2F25C653}" srcOrd="29" destOrd="0" presId="urn:microsoft.com/office/officeart/2008/layout/LinedList"/>
    <dgm:cxn modelId="{5B77A661-17FB-47E8-9D0C-C9C03AF7A499}" type="presParOf" srcId="{CAF6975E-C00D-415A-8940-78992313F985}" destId="{8D4CE229-D176-467B-920F-A3E68BD1B9F5}" srcOrd="30" destOrd="0" presId="urn:microsoft.com/office/officeart/2008/layout/LinedList"/>
    <dgm:cxn modelId="{821BB442-51A0-428F-8D1E-CB0E89196AB3}" type="presParOf" srcId="{CAF6975E-C00D-415A-8940-78992313F985}" destId="{9D435DDA-ACA9-4444-9C44-3FCBB5408C1B}" srcOrd="31" destOrd="0" presId="urn:microsoft.com/office/officeart/2008/layout/LinedList"/>
    <dgm:cxn modelId="{E5D430B4-56B8-4419-90DF-35FED1DFEF17}" type="presParOf" srcId="{9D435DDA-ACA9-4444-9C44-3FCBB5408C1B}" destId="{60691837-7769-42D7-A32C-295976CE312D}" srcOrd="0" destOrd="0" presId="urn:microsoft.com/office/officeart/2008/layout/LinedList"/>
    <dgm:cxn modelId="{34B898FB-02E4-4552-A673-784346EB6F9A}" type="presParOf" srcId="{9D435DDA-ACA9-4444-9C44-3FCBB5408C1B}" destId="{08E3D67D-8F60-48DF-8A2A-C520706E7180}" srcOrd="1" destOrd="0" presId="urn:microsoft.com/office/officeart/2008/layout/LinedList"/>
    <dgm:cxn modelId="{A456871E-3114-40C6-B2C9-2EAC1BF5ED0E}" type="presParOf" srcId="{9D435DDA-ACA9-4444-9C44-3FCBB5408C1B}" destId="{6940B013-A5FA-483B-9B67-3613B934D9F1}" srcOrd="2" destOrd="0" presId="urn:microsoft.com/office/officeart/2008/layout/LinedList"/>
    <dgm:cxn modelId="{ED0B0959-15A0-4411-849D-B99474B9AE1D}" type="presParOf" srcId="{CAF6975E-C00D-415A-8940-78992313F985}" destId="{A3E3A6A0-AB67-4D4A-A3A2-46466E43E9B5}" srcOrd="32" destOrd="0" presId="urn:microsoft.com/office/officeart/2008/layout/LinedList"/>
    <dgm:cxn modelId="{FA7D03FC-F6C6-4453-BB13-1BAD5CBFC000}" type="presParOf" srcId="{CAF6975E-C00D-415A-8940-78992313F985}" destId="{D1D9E5E7-EF4E-4E31-9B0F-588E48DE6E8A}" srcOrd="33" destOrd="0" presId="urn:microsoft.com/office/officeart/2008/layout/LinedList"/>
    <dgm:cxn modelId="{4675D027-8ABD-4CFB-A7B3-FC967EB8B53D}" type="presParOf" srcId="{CAF6975E-C00D-415A-8940-78992313F985}" destId="{1E7595AA-FDAF-47F1-8D68-3A8CCCF6C28E}" srcOrd="34" destOrd="0" presId="urn:microsoft.com/office/officeart/2008/layout/LinedList"/>
    <dgm:cxn modelId="{8119D56B-4B9D-4549-B6A1-DED61DD81312}" type="presParOf" srcId="{1E7595AA-FDAF-47F1-8D68-3A8CCCF6C28E}" destId="{D9209438-F78A-4FED-A9B7-AF427EFB5B58}" srcOrd="0" destOrd="0" presId="urn:microsoft.com/office/officeart/2008/layout/LinedList"/>
    <dgm:cxn modelId="{0D2AA78E-8EC9-4847-89A7-8526CC9776F1}" type="presParOf" srcId="{1E7595AA-FDAF-47F1-8D68-3A8CCCF6C28E}" destId="{FA63E655-2313-48CD-9DBD-EE869FAD5EEE}" srcOrd="1" destOrd="0" presId="urn:microsoft.com/office/officeart/2008/layout/LinedList"/>
    <dgm:cxn modelId="{147B3386-C8ED-4E72-98AA-6AABE9984D33}" type="presParOf" srcId="{1E7595AA-FDAF-47F1-8D68-3A8CCCF6C28E}" destId="{9DF155B8-9EE9-494E-9F7A-0CC1F7A2A44A}" srcOrd="2" destOrd="0" presId="urn:microsoft.com/office/officeart/2008/layout/LinedList"/>
    <dgm:cxn modelId="{46BC1BBB-0417-4BFD-B64D-3BA162939A26}" type="presParOf" srcId="{CAF6975E-C00D-415A-8940-78992313F985}" destId="{3FE32AC2-BCF7-466B-9CA1-9C49B4B0A8FB}" srcOrd="35" destOrd="0" presId="urn:microsoft.com/office/officeart/2008/layout/LinedList"/>
    <dgm:cxn modelId="{E6AEA81F-FD1B-42E4-A65E-80621000F449}" type="presParOf" srcId="{CAF6975E-C00D-415A-8940-78992313F985}" destId="{C90DE966-B672-40F0-BEC0-2FB677AF03CD}" srcOrd="3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CFF6F-28EF-43ED-A754-0F1CB0EF81EA}">
      <dsp:nvSpPr>
        <dsp:cNvPr id="0" name=""/>
        <dsp:cNvSpPr/>
      </dsp:nvSpPr>
      <dsp:spPr>
        <a:xfrm>
          <a:off x="1858" y="741979"/>
          <a:ext cx="3510771" cy="4130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31D64-C1C8-4895-A4FC-0A3AF46F8D99}">
      <dsp:nvSpPr>
        <dsp:cNvPr id="0" name=""/>
        <dsp:cNvSpPr/>
      </dsp:nvSpPr>
      <dsp:spPr>
        <a:xfrm>
          <a:off x="1858" y="897097"/>
          <a:ext cx="257913" cy="2579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9260C7-C7AC-4E13-BAD9-782BB1497159}">
      <dsp:nvSpPr>
        <dsp:cNvPr id="0" name=""/>
        <dsp:cNvSpPr/>
      </dsp:nvSpPr>
      <dsp:spPr>
        <a:xfrm>
          <a:off x="1858" y="0"/>
          <a:ext cx="3510771" cy="74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/>
            <a:t>Internos</a:t>
          </a:r>
          <a:endParaRPr lang="es-CO" sz="4400" kern="1200" dirty="0"/>
        </a:p>
      </dsp:txBody>
      <dsp:txXfrm>
        <a:off x="1858" y="0"/>
        <a:ext cx="3510771" cy="741979"/>
      </dsp:txXfrm>
    </dsp:sp>
    <dsp:sp modelId="{29FFED88-16B2-4845-BBEB-C523B5DF67A0}">
      <dsp:nvSpPr>
        <dsp:cNvPr id="0" name=""/>
        <dsp:cNvSpPr/>
      </dsp:nvSpPr>
      <dsp:spPr>
        <a:xfrm>
          <a:off x="1858" y="1498286"/>
          <a:ext cx="257907" cy="25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B827C-780B-4B8F-808E-40A42A5476CC}">
      <dsp:nvSpPr>
        <dsp:cNvPr id="0" name=""/>
        <dsp:cNvSpPr/>
      </dsp:nvSpPr>
      <dsp:spPr>
        <a:xfrm>
          <a:off x="247612" y="1326648"/>
          <a:ext cx="3265017" cy="60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Parametrización y verificación de calidad del Sistema de Información Estratégico</a:t>
          </a:r>
          <a:endParaRPr lang="es-CO" sz="1400" kern="1200" dirty="0"/>
        </a:p>
      </dsp:txBody>
      <dsp:txXfrm>
        <a:off x="247612" y="1326648"/>
        <a:ext cx="3265017" cy="601183"/>
      </dsp:txXfrm>
    </dsp:sp>
    <dsp:sp modelId="{E9DCD2B8-199A-48B2-BCDE-AD655307AEAB}">
      <dsp:nvSpPr>
        <dsp:cNvPr id="0" name=""/>
        <dsp:cNvSpPr/>
      </dsp:nvSpPr>
      <dsp:spPr>
        <a:xfrm>
          <a:off x="1858" y="2099470"/>
          <a:ext cx="257907" cy="25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88988"/>
              <a:satOff val="-4531"/>
              <a:lumOff val="10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03F29-DA8C-4B90-9478-F14CDE571EDF}">
      <dsp:nvSpPr>
        <dsp:cNvPr id="0" name=""/>
        <dsp:cNvSpPr/>
      </dsp:nvSpPr>
      <dsp:spPr>
        <a:xfrm>
          <a:off x="247612" y="1927832"/>
          <a:ext cx="3265017" cy="60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Dinamización de la cultura de uso de la información </a:t>
          </a:r>
          <a:endParaRPr lang="es-CO" sz="1400" kern="1200" dirty="0"/>
        </a:p>
      </dsp:txBody>
      <dsp:txXfrm>
        <a:off x="247612" y="1927832"/>
        <a:ext cx="3265017" cy="601183"/>
      </dsp:txXfrm>
    </dsp:sp>
    <dsp:sp modelId="{C2BC9B2D-9AFA-4DC8-9841-EFFB271A1D66}">
      <dsp:nvSpPr>
        <dsp:cNvPr id="0" name=""/>
        <dsp:cNvSpPr/>
      </dsp:nvSpPr>
      <dsp:spPr>
        <a:xfrm>
          <a:off x="1858" y="2700653"/>
          <a:ext cx="257907" cy="25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177976"/>
              <a:satOff val="-9062"/>
              <a:lumOff val="213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740BF-1478-4A3D-88D5-07312848AE36}">
      <dsp:nvSpPr>
        <dsp:cNvPr id="0" name=""/>
        <dsp:cNvSpPr/>
      </dsp:nvSpPr>
      <dsp:spPr>
        <a:xfrm>
          <a:off x="247612" y="2529015"/>
          <a:ext cx="3265017" cy="60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Soporte al Sistema de Gerencia del PDI</a:t>
          </a:r>
        </a:p>
      </dsp:txBody>
      <dsp:txXfrm>
        <a:off x="247612" y="2529015"/>
        <a:ext cx="3265017" cy="601183"/>
      </dsp:txXfrm>
    </dsp:sp>
    <dsp:sp modelId="{FF24ECCF-295E-48A8-999E-9A5EBBD5125C}">
      <dsp:nvSpPr>
        <dsp:cNvPr id="0" name=""/>
        <dsp:cNvSpPr/>
      </dsp:nvSpPr>
      <dsp:spPr>
        <a:xfrm>
          <a:off x="1858" y="3301836"/>
          <a:ext cx="257907" cy="25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85DF2-ED54-409D-A4FA-29E8EB21B63A}">
      <dsp:nvSpPr>
        <dsp:cNvPr id="0" name=""/>
        <dsp:cNvSpPr/>
      </dsp:nvSpPr>
      <dsp:spPr>
        <a:xfrm>
          <a:off x="247612" y="3130198"/>
          <a:ext cx="3265017" cy="60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Coordinación del Observatorio Institucional</a:t>
          </a:r>
          <a:endParaRPr lang="es-CO" sz="1400" kern="1200" dirty="0"/>
        </a:p>
      </dsp:txBody>
      <dsp:txXfrm>
        <a:off x="247612" y="3130198"/>
        <a:ext cx="3265017" cy="601183"/>
      </dsp:txXfrm>
    </dsp:sp>
    <dsp:sp modelId="{6BB15C1B-9DE6-44CE-978F-255B60FC38B4}">
      <dsp:nvSpPr>
        <dsp:cNvPr id="0" name=""/>
        <dsp:cNvSpPr/>
      </dsp:nvSpPr>
      <dsp:spPr>
        <a:xfrm>
          <a:off x="1858" y="3903019"/>
          <a:ext cx="257907" cy="25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4355951"/>
              <a:satOff val="-18123"/>
              <a:lumOff val="427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4C290-D7D6-4F5D-88A8-5AF470900E47}">
      <dsp:nvSpPr>
        <dsp:cNvPr id="0" name=""/>
        <dsp:cNvSpPr/>
      </dsp:nvSpPr>
      <dsp:spPr>
        <a:xfrm>
          <a:off x="247612" y="3731382"/>
          <a:ext cx="3265017" cy="60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Estudios para la toma de decisiones</a:t>
          </a:r>
          <a:endParaRPr lang="es-CO" sz="1400" kern="1200" dirty="0"/>
        </a:p>
      </dsp:txBody>
      <dsp:txXfrm>
        <a:off x="247612" y="3731382"/>
        <a:ext cx="3265017" cy="601183"/>
      </dsp:txXfrm>
    </dsp:sp>
    <dsp:sp modelId="{2BBE44D1-B70F-4D58-ABED-3883F2CB78C0}">
      <dsp:nvSpPr>
        <dsp:cNvPr id="0" name=""/>
        <dsp:cNvSpPr/>
      </dsp:nvSpPr>
      <dsp:spPr>
        <a:xfrm>
          <a:off x="1858" y="4504203"/>
          <a:ext cx="257907" cy="25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444940"/>
              <a:satOff val="-22654"/>
              <a:lumOff val="533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C52C6-9227-4665-A48A-82F67434B725}">
      <dsp:nvSpPr>
        <dsp:cNvPr id="0" name=""/>
        <dsp:cNvSpPr/>
      </dsp:nvSpPr>
      <dsp:spPr>
        <a:xfrm>
          <a:off x="247612" y="4332565"/>
          <a:ext cx="3265017" cy="60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b="1" kern="1200" dirty="0"/>
            <a:t>Gestión de la estrategia de Inteligencia Institucional</a:t>
          </a:r>
          <a:endParaRPr lang="es-CO" sz="1400" b="1" kern="1200" dirty="0"/>
        </a:p>
      </dsp:txBody>
      <dsp:txXfrm>
        <a:off x="247612" y="4332565"/>
        <a:ext cx="3265017" cy="601183"/>
      </dsp:txXfrm>
    </dsp:sp>
    <dsp:sp modelId="{2B4DADD2-AF7B-4219-B826-FCC93265EAE3}">
      <dsp:nvSpPr>
        <dsp:cNvPr id="0" name=""/>
        <dsp:cNvSpPr/>
      </dsp:nvSpPr>
      <dsp:spPr>
        <a:xfrm>
          <a:off x="3688169" y="741979"/>
          <a:ext cx="3510771" cy="413031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7C26B-B936-430C-A2C5-39685101B237}">
      <dsp:nvSpPr>
        <dsp:cNvPr id="0" name=""/>
        <dsp:cNvSpPr/>
      </dsp:nvSpPr>
      <dsp:spPr>
        <a:xfrm>
          <a:off x="3688169" y="897097"/>
          <a:ext cx="257913" cy="2579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5E4C8-6345-4C52-946B-047A4A31E955}">
      <dsp:nvSpPr>
        <dsp:cNvPr id="0" name=""/>
        <dsp:cNvSpPr/>
      </dsp:nvSpPr>
      <dsp:spPr>
        <a:xfrm>
          <a:off x="3688169" y="0"/>
          <a:ext cx="3510771" cy="741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kern="1200" dirty="0"/>
            <a:t>Externos</a:t>
          </a:r>
          <a:endParaRPr lang="es-CO" sz="4400" kern="1200" dirty="0"/>
        </a:p>
      </dsp:txBody>
      <dsp:txXfrm>
        <a:off x="3688169" y="0"/>
        <a:ext cx="3510771" cy="741979"/>
      </dsp:txXfrm>
    </dsp:sp>
    <dsp:sp modelId="{BE214984-0327-4C37-8A83-8E3ECE40197B}">
      <dsp:nvSpPr>
        <dsp:cNvPr id="0" name=""/>
        <dsp:cNvSpPr/>
      </dsp:nvSpPr>
      <dsp:spPr>
        <a:xfrm>
          <a:off x="3688169" y="1498286"/>
          <a:ext cx="257907" cy="25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9F102-D069-48B7-9374-F640D662BFE8}">
      <dsp:nvSpPr>
        <dsp:cNvPr id="0" name=""/>
        <dsp:cNvSpPr/>
      </dsp:nvSpPr>
      <dsp:spPr>
        <a:xfrm>
          <a:off x="3933923" y="1326648"/>
          <a:ext cx="3265017" cy="60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Gestión del reporte al SNIES – SPADIES - SUE</a:t>
          </a:r>
        </a:p>
      </dsp:txBody>
      <dsp:txXfrm>
        <a:off x="3933923" y="1326648"/>
        <a:ext cx="3265017" cy="601183"/>
      </dsp:txXfrm>
    </dsp:sp>
    <dsp:sp modelId="{9D382570-090D-438F-81C4-9B4EEF00E185}">
      <dsp:nvSpPr>
        <dsp:cNvPr id="0" name=""/>
        <dsp:cNvSpPr/>
      </dsp:nvSpPr>
      <dsp:spPr>
        <a:xfrm>
          <a:off x="3688169" y="2099470"/>
          <a:ext cx="257907" cy="25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7622915"/>
              <a:satOff val="-31715"/>
              <a:lumOff val="747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022E2-FCC8-430D-8353-D93EE9CDD16A}">
      <dsp:nvSpPr>
        <dsp:cNvPr id="0" name=""/>
        <dsp:cNvSpPr/>
      </dsp:nvSpPr>
      <dsp:spPr>
        <a:xfrm>
          <a:off x="3933923" y="1927832"/>
          <a:ext cx="3265017" cy="60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Reporte a entes de control</a:t>
          </a:r>
        </a:p>
      </dsp:txBody>
      <dsp:txXfrm>
        <a:off x="3933923" y="1927832"/>
        <a:ext cx="3265017" cy="601183"/>
      </dsp:txXfrm>
    </dsp:sp>
    <dsp:sp modelId="{7906355D-01CC-42D0-BFC4-AB5AD863AAB3}">
      <dsp:nvSpPr>
        <dsp:cNvPr id="0" name=""/>
        <dsp:cNvSpPr/>
      </dsp:nvSpPr>
      <dsp:spPr>
        <a:xfrm>
          <a:off x="3688169" y="2700653"/>
          <a:ext cx="257907" cy="25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8711903"/>
              <a:satOff val="-36246"/>
              <a:lumOff val="854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23C48-3D5B-4829-835A-BC3809705235}">
      <dsp:nvSpPr>
        <dsp:cNvPr id="0" name=""/>
        <dsp:cNvSpPr/>
      </dsp:nvSpPr>
      <dsp:spPr>
        <a:xfrm>
          <a:off x="3933923" y="2529015"/>
          <a:ext cx="3265017" cy="60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Solicitudes de información</a:t>
          </a:r>
          <a:endParaRPr lang="es-CO" sz="1400" kern="1200" dirty="0"/>
        </a:p>
      </dsp:txBody>
      <dsp:txXfrm>
        <a:off x="3933923" y="2529015"/>
        <a:ext cx="3265017" cy="601183"/>
      </dsp:txXfrm>
    </dsp:sp>
    <dsp:sp modelId="{1283899F-5940-4742-AEDA-A8DC23C16DFC}">
      <dsp:nvSpPr>
        <dsp:cNvPr id="0" name=""/>
        <dsp:cNvSpPr/>
      </dsp:nvSpPr>
      <dsp:spPr>
        <a:xfrm>
          <a:off x="3688169" y="3301836"/>
          <a:ext cx="257907" cy="2579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A557B-C326-4175-8992-B36D1DC84B93}">
      <dsp:nvSpPr>
        <dsp:cNvPr id="0" name=""/>
        <dsp:cNvSpPr/>
      </dsp:nvSpPr>
      <dsp:spPr>
        <a:xfrm>
          <a:off x="3933923" y="3130198"/>
          <a:ext cx="3265017" cy="60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Apoyo en la secretaría técnica de la comisión de Jefes de Planeación del SUE</a:t>
          </a:r>
          <a:endParaRPr lang="es-CO" sz="1400" kern="1200" dirty="0"/>
        </a:p>
      </dsp:txBody>
      <dsp:txXfrm>
        <a:off x="3933923" y="3130198"/>
        <a:ext cx="3265017" cy="6011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7F090-0B58-4737-83A4-B275FF6F4098}">
      <dsp:nvSpPr>
        <dsp:cNvPr id="0" name=""/>
        <dsp:cNvSpPr/>
      </dsp:nvSpPr>
      <dsp:spPr>
        <a:xfrm>
          <a:off x="0" y="0"/>
          <a:ext cx="6096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46FAE-B9E5-4FF5-AA0D-4D88E226DC48}">
      <dsp:nvSpPr>
        <dsp:cNvPr id="0" name=""/>
        <dsp:cNvSpPr/>
      </dsp:nvSpPr>
      <dsp:spPr>
        <a:xfrm>
          <a:off x="0" y="0"/>
          <a:ext cx="1219200" cy="3672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Fuentes de Información</a:t>
          </a:r>
          <a:endParaRPr lang="es-CO" sz="1700" kern="1200" dirty="0"/>
        </a:p>
      </dsp:txBody>
      <dsp:txXfrm>
        <a:off x="0" y="0"/>
        <a:ext cx="1219200" cy="3672408"/>
      </dsp:txXfrm>
    </dsp:sp>
    <dsp:sp modelId="{DDD5A28F-8521-42DD-BA99-1C8D885C34D8}">
      <dsp:nvSpPr>
        <dsp:cNvPr id="0" name=""/>
        <dsp:cNvSpPr/>
      </dsp:nvSpPr>
      <dsp:spPr>
        <a:xfrm>
          <a:off x="1310640" y="14502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Base de datos de Admisiones, Registro y Control Académico.</a:t>
          </a:r>
        </a:p>
      </dsp:txBody>
      <dsp:txXfrm>
        <a:off x="1310640" y="14502"/>
        <a:ext cx="4785360" cy="290044"/>
      </dsp:txXfrm>
    </dsp:sp>
    <dsp:sp modelId="{22AFDA61-E8C6-4181-8168-14B7DAAC0A43}">
      <dsp:nvSpPr>
        <dsp:cNvPr id="0" name=""/>
        <dsp:cNvSpPr/>
      </dsp:nvSpPr>
      <dsp:spPr>
        <a:xfrm>
          <a:off x="1219200" y="304547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20052-3BA1-483B-BF3F-958678300D2A}">
      <dsp:nvSpPr>
        <dsp:cNvPr id="0" name=""/>
        <dsp:cNvSpPr/>
      </dsp:nvSpPr>
      <dsp:spPr>
        <a:xfrm>
          <a:off x="1310640" y="319049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/>
            <a:t>Centro de Biblioteca Jorge Roa Martínez.</a:t>
          </a:r>
          <a:endParaRPr lang="es-CO" sz="1200" kern="1200" dirty="0"/>
        </a:p>
      </dsp:txBody>
      <dsp:txXfrm>
        <a:off x="1310640" y="319049"/>
        <a:ext cx="4785360" cy="290044"/>
      </dsp:txXfrm>
    </dsp:sp>
    <dsp:sp modelId="{FA9AC8A6-2F1D-4C6B-BBA8-8ED5B2B2D0AD}">
      <dsp:nvSpPr>
        <dsp:cNvPr id="0" name=""/>
        <dsp:cNvSpPr/>
      </dsp:nvSpPr>
      <dsp:spPr>
        <a:xfrm>
          <a:off x="1219200" y="609094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B2C64-04E5-4B58-A9DF-A3AF99AB751D}">
      <dsp:nvSpPr>
        <dsp:cNvPr id="0" name=""/>
        <dsp:cNvSpPr/>
      </dsp:nvSpPr>
      <dsp:spPr>
        <a:xfrm>
          <a:off x="1310640" y="623596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/>
            <a:t>Comité Interno de Asignación y Reconocimiento de Puntaje - CIARP.</a:t>
          </a:r>
          <a:endParaRPr lang="es-CO" sz="1200" kern="1200" dirty="0"/>
        </a:p>
      </dsp:txBody>
      <dsp:txXfrm>
        <a:off x="1310640" y="623596"/>
        <a:ext cx="4785360" cy="290044"/>
      </dsp:txXfrm>
    </dsp:sp>
    <dsp:sp modelId="{CFCBE54A-A899-4629-8447-BB45F729ACD5}">
      <dsp:nvSpPr>
        <dsp:cNvPr id="0" name=""/>
        <dsp:cNvSpPr/>
      </dsp:nvSpPr>
      <dsp:spPr>
        <a:xfrm>
          <a:off x="1219200" y="913641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10DC5-4366-456E-BC3E-21472D4B7320}">
      <dsp:nvSpPr>
        <dsp:cNvPr id="0" name=""/>
        <dsp:cNvSpPr/>
      </dsp:nvSpPr>
      <dsp:spPr>
        <a:xfrm>
          <a:off x="1310640" y="928143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Oficina de Relaciones Internacionales.</a:t>
          </a:r>
        </a:p>
      </dsp:txBody>
      <dsp:txXfrm>
        <a:off x="1310640" y="928143"/>
        <a:ext cx="4785360" cy="290044"/>
      </dsp:txXfrm>
    </dsp:sp>
    <dsp:sp modelId="{50A24443-EE1C-4D18-BEAD-5CBE27FC5719}">
      <dsp:nvSpPr>
        <dsp:cNvPr id="0" name=""/>
        <dsp:cNvSpPr/>
      </dsp:nvSpPr>
      <dsp:spPr>
        <a:xfrm>
          <a:off x="1219200" y="1218188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E641E-BEDA-4395-9644-B4546DD9AF58}">
      <dsp:nvSpPr>
        <dsp:cNvPr id="0" name=""/>
        <dsp:cNvSpPr/>
      </dsp:nvSpPr>
      <dsp:spPr>
        <a:xfrm>
          <a:off x="1310640" y="1232690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/>
            <a:t>Recursos Informáticos y Educativos - CRIE.</a:t>
          </a:r>
          <a:endParaRPr lang="es-CO" sz="1200" kern="1200" dirty="0"/>
        </a:p>
      </dsp:txBody>
      <dsp:txXfrm>
        <a:off x="1310640" y="1232690"/>
        <a:ext cx="4785360" cy="290044"/>
      </dsp:txXfrm>
    </dsp:sp>
    <dsp:sp modelId="{58C41C7E-EA72-4BE6-83E8-5EC8353D833F}">
      <dsp:nvSpPr>
        <dsp:cNvPr id="0" name=""/>
        <dsp:cNvSpPr/>
      </dsp:nvSpPr>
      <dsp:spPr>
        <a:xfrm>
          <a:off x="1219200" y="1522735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79073-529A-4CFD-92F9-6BBB616B7D7F}">
      <dsp:nvSpPr>
        <dsp:cNvPr id="0" name=""/>
        <dsp:cNvSpPr/>
      </dsp:nvSpPr>
      <dsp:spPr>
        <a:xfrm>
          <a:off x="1310640" y="1537238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Secretaría General.</a:t>
          </a:r>
        </a:p>
      </dsp:txBody>
      <dsp:txXfrm>
        <a:off x="1310640" y="1537238"/>
        <a:ext cx="4785360" cy="290044"/>
      </dsp:txXfrm>
    </dsp:sp>
    <dsp:sp modelId="{88064308-6F72-4DAB-B94F-6986AC052729}">
      <dsp:nvSpPr>
        <dsp:cNvPr id="0" name=""/>
        <dsp:cNvSpPr/>
      </dsp:nvSpPr>
      <dsp:spPr>
        <a:xfrm>
          <a:off x="1219200" y="1827282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A1187-FBF2-48EA-B891-6879A55922F1}">
      <dsp:nvSpPr>
        <dsp:cNvPr id="0" name=""/>
        <dsp:cNvSpPr/>
      </dsp:nvSpPr>
      <dsp:spPr>
        <a:xfrm>
          <a:off x="1310640" y="1841785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/>
            <a:t>Gestión del Talento Humano.</a:t>
          </a:r>
          <a:endParaRPr lang="es-CO" sz="1200" kern="1200" dirty="0"/>
        </a:p>
      </dsp:txBody>
      <dsp:txXfrm>
        <a:off x="1310640" y="1841785"/>
        <a:ext cx="4785360" cy="290044"/>
      </dsp:txXfrm>
    </dsp:sp>
    <dsp:sp modelId="{1B065E40-D470-4DC3-8B7C-80855286E0D0}">
      <dsp:nvSpPr>
        <dsp:cNvPr id="0" name=""/>
        <dsp:cNvSpPr/>
      </dsp:nvSpPr>
      <dsp:spPr>
        <a:xfrm>
          <a:off x="1219200" y="2131830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8217E-1703-40B4-B505-DCE29EAF6680}">
      <dsp:nvSpPr>
        <dsp:cNvPr id="0" name=""/>
        <dsp:cNvSpPr/>
      </dsp:nvSpPr>
      <dsp:spPr>
        <a:xfrm>
          <a:off x="1310640" y="2146332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/>
            <a:t>Vicerrectoría Académica.</a:t>
          </a:r>
          <a:endParaRPr lang="es-CO" sz="1200" kern="1200" dirty="0"/>
        </a:p>
      </dsp:txBody>
      <dsp:txXfrm>
        <a:off x="1310640" y="2146332"/>
        <a:ext cx="4785360" cy="290044"/>
      </dsp:txXfrm>
    </dsp:sp>
    <dsp:sp modelId="{87438FDF-2B8E-4705-BA3D-B049B7DCCC14}">
      <dsp:nvSpPr>
        <dsp:cNvPr id="0" name=""/>
        <dsp:cNvSpPr/>
      </dsp:nvSpPr>
      <dsp:spPr>
        <a:xfrm>
          <a:off x="1219200" y="2436377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02431-B796-4B00-BBC8-0DEEC45995B1}">
      <dsp:nvSpPr>
        <dsp:cNvPr id="0" name=""/>
        <dsp:cNvSpPr/>
      </dsp:nvSpPr>
      <dsp:spPr>
        <a:xfrm>
          <a:off x="1310640" y="2450879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/>
            <a:t>Vicerrectoría Administrativa.</a:t>
          </a:r>
          <a:endParaRPr lang="es-CO" sz="1200" kern="1200" dirty="0"/>
        </a:p>
      </dsp:txBody>
      <dsp:txXfrm>
        <a:off x="1310640" y="2450879"/>
        <a:ext cx="4785360" cy="290044"/>
      </dsp:txXfrm>
    </dsp:sp>
    <dsp:sp modelId="{C73EE2D3-8A21-40A1-BB36-4F3E815A3570}">
      <dsp:nvSpPr>
        <dsp:cNvPr id="0" name=""/>
        <dsp:cNvSpPr/>
      </dsp:nvSpPr>
      <dsp:spPr>
        <a:xfrm>
          <a:off x="1219200" y="2740924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895A3-1B64-4C5C-A4FB-AFED5EECD85F}">
      <dsp:nvSpPr>
        <dsp:cNvPr id="0" name=""/>
        <dsp:cNvSpPr/>
      </dsp:nvSpPr>
      <dsp:spPr>
        <a:xfrm>
          <a:off x="1310640" y="2755426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/>
            <a:t>Vicerrectoría de Investigaciones, Innovación y Extensión.</a:t>
          </a:r>
          <a:endParaRPr lang="es-CO" sz="1200" kern="1200" dirty="0"/>
        </a:p>
      </dsp:txBody>
      <dsp:txXfrm>
        <a:off x="1310640" y="2755426"/>
        <a:ext cx="4785360" cy="290044"/>
      </dsp:txXfrm>
    </dsp:sp>
    <dsp:sp modelId="{D3A075BD-73BF-4927-B62C-A17D2F25C653}">
      <dsp:nvSpPr>
        <dsp:cNvPr id="0" name=""/>
        <dsp:cNvSpPr/>
      </dsp:nvSpPr>
      <dsp:spPr>
        <a:xfrm>
          <a:off x="1219200" y="3045471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3D67D-8F60-48DF-8A2A-C520706E7180}">
      <dsp:nvSpPr>
        <dsp:cNvPr id="0" name=""/>
        <dsp:cNvSpPr/>
      </dsp:nvSpPr>
      <dsp:spPr>
        <a:xfrm>
          <a:off x="1310640" y="3059973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Vicerrectoría de Responsabilidad Social y Bienestar Universitario.</a:t>
          </a:r>
        </a:p>
      </dsp:txBody>
      <dsp:txXfrm>
        <a:off x="1310640" y="3059973"/>
        <a:ext cx="4785360" cy="290044"/>
      </dsp:txXfrm>
    </dsp:sp>
    <dsp:sp modelId="{A3E3A6A0-AB67-4D4A-A3A2-46466E43E9B5}">
      <dsp:nvSpPr>
        <dsp:cNvPr id="0" name=""/>
        <dsp:cNvSpPr/>
      </dsp:nvSpPr>
      <dsp:spPr>
        <a:xfrm>
          <a:off x="1219200" y="3350018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63E655-2313-48CD-9DBD-EE869FAD5EEE}">
      <dsp:nvSpPr>
        <dsp:cNvPr id="0" name=""/>
        <dsp:cNvSpPr/>
      </dsp:nvSpPr>
      <dsp:spPr>
        <a:xfrm>
          <a:off x="1310640" y="3364521"/>
          <a:ext cx="4785360" cy="290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/>
            <a:t>Gestión de Tecnologías Informáticas y Sistemas de Información </a:t>
          </a:r>
          <a:r>
            <a:rPr lang="es-CO" sz="1200" b="1" kern="1200"/>
            <a:t>(Soporte)</a:t>
          </a:r>
          <a:endParaRPr lang="es-CO" sz="1200" kern="1200" dirty="0"/>
        </a:p>
      </dsp:txBody>
      <dsp:txXfrm>
        <a:off x="1310640" y="3364521"/>
        <a:ext cx="4785360" cy="290044"/>
      </dsp:txXfrm>
    </dsp:sp>
    <dsp:sp modelId="{3FE32AC2-BCF7-466B-9CA1-9C49B4B0A8FB}">
      <dsp:nvSpPr>
        <dsp:cNvPr id="0" name=""/>
        <dsp:cNvSpPr/>
      </dsp:nvSpPr>
      <dsp:spPr>
        <a:xfrm>
          <a:off x="1219200" y="3654565"/>
          <a:ext cx="4876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97513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02990-A6AB-4213-B420-404A20E59F7F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805" y="4473576"/>
            <a:ext cx="5504204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97513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1117E-C91F-4BCB-B907-251B7F6137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310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3713" cy="3136900"/>
          </a:xfrm>
        </p:spPr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137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1117E-C91F-4BCB-B907-251B7F613742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6432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A2AB3A-C1C6-47CF-B638-976CE449B4D8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225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7ADDFA8-EFD0-4BB8-98A8-3FAA07EF3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6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531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780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3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406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721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286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591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71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741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618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E6725-CAAA-4356-8325-39E40B4FA7D0}" type="datetimeFigureOut">
              <a:rPr lang="es-CO" smtClean="0"/>
              <a:t>12/10/2021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83908-6AE0-4CBC-B4B5-E028BF982975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F9EFE57-2A10-4BBD-B3D4-002805C6E79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7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di.utp.edu.c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reacreditacion.utp.edu.co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p.edu.co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estadisticas.utp.edu.co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8.sv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sv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58.sv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1.svg"/><Relationship Id="rId10" Type="http://schemas.openxmlformats.org/officeDocument/2006/relationships/image" Target="../media/image75.svg"/><Relationship Id="rId4" Type="http://schemas.openxmlformats.org/officeDocument/2006/relationships/image" Target="../media/image60.png"/><Relationship Id="rId9" Type="http://schemas.openxmlformats.org/officeDocument/2006/relationships/image" Target="../media/image74.png"/><Relationship Id="rId1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18" Type="http://schemas.openxmlformats.org/officeDocument/2006/relationships/image" Target="../media/image92.png"/><Relationship Id="rId3" Type="http://schemas.openxmlformats.org/officeDocument/2006/relationships/image" Target="../media/image79.png"/><Relationship Id="rId21" Type="http://schemas.openxmlformats.org/officeDocument/2006/relationships/image" Target="../media/image95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" Type="http://schemas.openxmlformats.org/officeDocument/2006/relationships/image" Target="../media/image62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7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19" Type="http://schemas.openxmlformats.org/officeDocument/2006/relationships/image" Target="../media/image93.svg"/><Relationship Id="rId4" Type="http://schemas.openxmlformats.org/officeDocument/2006/relationships/image" Target="../media/image76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58.svg"/><Relationship Id="rId7" Type="http://schemas.openxmlformats.org/officeDocument/2006/relationships/image" Target="../media/image9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99.svg"/><Relationship Id="rId4" Type="http://schemas.openxmlformats.org/officeDocument/2006/relationships/image" Target="../media/image62.png"/><Relationship Id="rId9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58.svg"/><Relationship Id="rId7" Type="http://schemas.openxmlformats.org/officeDocument/2006/relationships/image" Target="../media/image10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58.svg"/><Relationship Id="rId7" Type="http://schemas.openxmlformats.org/officeDocument/2006/relationships/image" Target="../media/image10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10" Type="http://schemas.openxmlformats.org/officeDocument/2006/relationships/image" Target="../media/image106.png"/><Relationship Id="rId4" Type="http://schemas.openxmlformats.org/officeDocument/2006/relationships/image" Target="../media/image60.png"/><Relationship Id="rId9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113.png"/><Relationship Id="rId3" Type="http://schemas.openxmlformats.org/officeDocument/2006/relationships/image" Target="../media/image58.svg"/><Relationship Id="rId7" Type="http://schemas.openxmlformats.org/officeDocument/2006/relationships/image" Target="../media/image107.png"/><Relationship Id="rId12" Type="http://schemas.openxmlformats.org/officeDocument/2006/relationships/image" Target="../media/image112.svg"/><Relationship Id="rId17" Type="http://schemas.microsoft.com/office/2007/relationships/hdphoto" Target="../media/hdphoto3.wdp"/><Relationship Id="rId2" Type="http://schemas.openxmlformats.org/officeDocument/2006/relationships/image" Target="../media/image57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11.png"/><Relationship Id="rId5" Type="http://schemas.openxmlformats.org/officeDocument/2006/relationships/image" Target="../media/image61.svg"/><Relationship Id="rId15" Type="http://schemas.openxmlformats.org/officeDocument/2006/relationships/image" Target="../media/image115.png"/><Relationship Id="rId10" Type="http://schemas.openxmlformats.org/officeDocument/2006/relationships/image" Target="../media/image110.svg"/><Relationship Id="rId4" Type="http://schemas.openxmlformats.org/officeDocument/2006/relationships/image" Target="../media/image60.png"/><Relationship Id="rId9" Type="http://schemas.openxmlformats.org/officeDocument/2006/relationships/image" Target="../media/image109.png"/><Relationship Id="rId14" Type="http://schemas.openxmlformats.org/officeDocument/2006/relationships/image" Target="../media/image11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11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11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11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127.png"/><Relationship Id="rId3" Type="http://schemas.openxmlformats.org/officeDocument/2006/relationships/image" Target="../media/image58.sv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2" Type="http://schemas.openxmlformats.org/officeDocument/2006/relationships/image" Target="../media/image57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61.svg"/><Relationship Id="rId15" Type="http://schemas.openxmlformats.org/officeDocument/2006/relationships/image" Target="../media/image129.png"/><Relationship Id="rId10" Type="http://schemas.openxmlformats.org/officeDocument/2006/relationships/image" Target="../media/image124.svg"/><Relationship Id="rId4" Type="http://schemas.openxmlformats.org/officeDocument/2006/relationships/image" Target="../media/image60.png"/><Relationship Id="rId9" Type="http://schemas.openxmlformats.org/officeDocument/2006/relationships/image" Target="../media/image123.png"/><Relationship Id="rId14" Type="http://schemas.openxmlformats.org/officeDocument/2006/relationships/image" Target="../media/image12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58.svg"/><Relationship Id="rId7" Type="http://schemas.openxmlformats.org/officeDocument/2006/relationships/image" Target="../media/image13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58.svg"/><Relationship Id="rId7" Type="http://schemas.openxmlformats.org/officeDocument/2006/relationships/image" Target="../media/image1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58.sv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38.jpeg"/><Relationship Id="rId5" Type="http://schemas.openxmlformats.org/officeDocument/2006/relationships/image" Target="../media/image61.svg"/><Relationship Id="rId10" Type="http://schemas.openxmlformats.org/officeDocument/2006/relationships/image" Target="../media/image137.svg"/><Relationship Id="rId4" Type="http://schemas.openxmlformats.org/officeDocument/2006/relationships/image" Target="../media/image60.png"/><Relationship Id="rId9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58.svg"/><Relationship Id="rId7" Type="http://schemas.openxmlformats.org/officeDocument/2006/relationships/image" Target="../media/image1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14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image" Target="../media/image148.png"/><Relationship Id="rId18" Type="http://schemas.microsoft.com/office/2007/relationships/hdphoto" Target="../media/hdphoto8.wdp"/><Relationship Id="rId3" Type="http://schemas.openxmlformats.org/officeDocument/2006/relationships/image" Target="../media/image58.svg"/><Relationship Id="rId7" Type="http://schemas.openxmlformats.org/officeDocument/2006/relationships/image" Target="../media/image143.png"/><Relationship Id="rId12" Type="http://schemas.microsoft.com/office/2007/relationships/hdphoto" Target="../media/hdphoto5.wdp"/><Relationship Id="rId17" Type="http://schemas.openxmlformats.org/officeDocument/2006/relationships/image" Target="../media/image150.png"/><Relationship Id="rId2" Type="http://schemas.openxmlformats.org/officeDocument/2006/relationships/image" Target="../media/image57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47.png"/><Relationship Id="rId5" Type="http://schemas.openxmlformats.org/officeDocument/2006/relationships/image" Target="../media/image61.svg"/><Relationship Id="rId15" Type="http://schemas.openxmlformats.org/officeDocument/2006/relationships/image" Target="../media/image149.png"/><Relationship Id="rId10" Type="http://schemas.openxmlformats.org/officeDocument/2006/relationships/image" Target="../media/image146.svg"/><Relationship Id="rId4" Type="http://schemas.openxmlformats.org/officeDocument/2006/relationships/image" Target="../media/image60.png"/><Relationship Id="rId9" Type="http://schemas.openxmlformats.org/officeDocument/2006/relationships/image" Target="../media/image145.png"/><Relationship Id="rId14" Type="http://schemas.microsoft.com/office/2007/relationships/hdphoto" Target="../media/hdphoto6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svg"/><Relationship Id="rId3" Type="http://schemas.openxmlformats.org/officeDocument/2006/relationships/image" Target="../media/image58.svg"/><Relationship Id="rId7" Type="http://schemas.openxmlformats.org/officeDocument/2006/relationships/image" Target="../media/image15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10" Type="http://schemas.openxmlformats.org/officeDocument/2006/relationships/image" Target="../media/image154.png"/><Relationship Id="rId4" Type="http://schemas.openxmlformats.org/officeDocument/2006/relationships/image" Target="../media/image60.png"/><Relationship Id="rId9" Type="http://schemas.openxmlformats.org/officeDocument/2006/relationships/image" Target="../media/image1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13" Type="http://schemas.openxmlformats.org/officeDocument/2006/relationships/image" Target="../media/image161.png"/><Relationship Id="rId3" Type="http://schemas.openxmlformats.org/officeDocument/2006/relationships/image" Target="../media/image58.sv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59.png"/><Relationship Id="rId5" Type="http://schemas.openxmlformats.org/officeDocument/2006/relationships/image" Target="../media/image61.svg"/><Relationship Id="rId10" Type="http://schemas.openxmlformats.org/officeDocument/2006/relationships/image" Target="../media/image158.svg"/><Relationship Id="rId4" Type="http://schemas.openxmlformats.org/officeDocument/2006/relationships/image" Target="../media/image60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58.svg"/><Relationship Id="rId7" Type="http://schemas.openxmlformats.org/officeDocument/2006/relationships/image" Target="../media/image1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62.png"/><Relationship Id="rId9" Type="http://schemas.openxmlformats.org/officeDocument/2006/relationships/image" Target="../media/image1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izizz.com/join?gc=518503&amp;source=liveDashboard" TargetMode="Externa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2.png"/><Relationship Id="rId2" Type="http://schemas.openxmlformats.org/officeDocument/2006/relationships/hyperlink" Target="mailto:pdi@utp.edu.c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 hidden="1">
            <a:extLst>
              <a:ext uri="{FF2B5EF4-FFF2-40B4-BE49-F238E27FC236}">
                <a16:creationId xmlns:a16="http://schemas.microsoft.com/office/drawing/2014/main" id="{016C325E-5B69-4D07-BBFB-7DB217A69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es-ES" dirty="0"/>
              <a:t>Diapositiva de recursos humanos 1</a:t>
            </a:r>
          </a:p>
        </p:txBody>
      </p:sp>
      <p:pic>
        <p:nvPicPr>
          <p:cNvPr id="5" name="Imagen 4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74382F88-A69C-473A-A844-396C176E9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5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5139798" y="667153"/>
            <a:ext cx="6264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9" tIns="45720" rIns="91439" bIns="45720" numCol="1" anchor="ctr" anchorCtr="0" compatLnSpc="1">
            <a:prstTxWarp prst="textNoShape">
              <a:avLst/>
            </a:prstTxWarp>
          </a:bodyPr>
          <a:lstStyle>
            <a:lvl1pPr algn="ctr">
              <a:defRPr lang="es-CO" altLang="es-CO" sz="2400" b="1">
                <a:solidFill>
                  <a:schemeClr val="accent1">
                    <a:lumMod val="50000"/>
                  </a:schemeClr>
                </a:solidFill>
                <a:latin typeface="+mj-lt"/>
                <a:cs typeface="MS PGothic" charset="0"/>
              </a:defRPr>
            </a:lvl1pPr>
            <a:lvl2pPr algn="ctr">
              <a:defRPr sz="4400">
                <a:latin typeface="Calibri" pitchFamily="34" charset="0"/>
                <a:cs typeface="MS PGothic" charset="0"/>
              </a:defRPr>
            </a:lvl2pPr>
            <a:lvl3pPr algn="ctr">
              <a:defRPr sz="4400">
                <a:latin typeface="Calibri" pitchFamily="34" charset="0"/>
                <a:cs typeface="MS PGothic" charset="0"/>
              </a:defRPr>
            </a:lvl3pPr>
            <a:lvl4pPr algn="ctr">
              <a:defRPr sz="4400">
                <a:latin typeface="Calibri" pitchFamily="34" charset="0"/>
                <a:cs typeface="MS PGothic" charset="0"/>
              </a:defRPr>
            </a:lvl4pPr>
            <a:lvl5pPr algn="ctr">
              <a:defRPr sz="4400">
                <a:latin typeface="Calibri" pitchFamily="34" charset="0"/>
                <a:cs typeface="MS PGothic" charset="0"/>
              </a:defRPr>
            </a:lvl5pPr>
            <a:lvl6pPr marL="406542" algn="ctr" fontAlgn="base">
              <a:spcBef>
                <a:spcPct val="0"/>
              </a:spcBef>
              <a:spcAft>
                <a:spcPct val="0"/>
              </a:spcAft>
              <a:defRPr sz="3900">
                <a:latin typeface="Calibri" pitchFamily="34" charset="0"/>
              </a:defRPr>
            </a:lvl6pPr>
            <a:lvl7pPr marL="813084" algn="ctr" fontAlgn="base">
              <a:spcBef>
                <a:spcPct val="0"/>
              </a:spcBef>
              <a:spcAft>
                <a:spcPct val="0"/>
              </a:spcAft>
              <a:defRPr sz="3900">
                <a:latin typeface="Calibri" pitchFamily="34" charset="0"/>
              </a:defRPr>
            </a:lvl7pPr>
            <a:lvl8pPr marL="1219627" algn="ctr" fontAlgn="base">
              <a:spcBef>
                <a:spcPct val="0"/>
              </a:spcBef>
              <a:spcAft>
                <a:spcPct val="0"/>
              </a:spcAft>
              <a:defRPr sz="3900">
                <a:latin typeface="Calibri" pitchFamily="34" charset="0"/>
              </a:defRPr>
            </a:lvl8pPr>
            <a:lvl9pPr marL="1626169" algn="ctr" fontAlgn="base">
              <a:spcBef>
                <a:spcPct val="0"/>
              </a:spcBef>
              <a:spcAft>
                <a:spcPct val="0"/>
              </a:spcAft>
              <a:defRPr sz="3900">
                <a:latin typeface="Calibri" pitchFamily="34" charset="0"/>
              </a:defRPr>
            </a:lvl9pPr>
          </a:lstStyle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¿CÓMO CONSULTAR?</a:t>
            </a: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6436114" y="3509566"/>
            <a:ext cx="3786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000" dirty="0">
                <a:hlinkClick r:id="rId3"/>
              </a:rPr>
              <a:t>https://pdi.utp.edu.co/</a:t>
            </a:r>
            <a:endParaRPr lang="es-ES" sz="2000" b="1" u="sng" dirty="0">
              <a:solidFill>
                <a:srgbClr val="000099"/>
              </a:solidFill>
            </a:endParaRPr>
          </a:p>
        </p:txBody>
      </p:sp>
      <p:sp>
        <p:nvSpPr>
          <p:cNvPr id="9" name="Google Shape;146;p20">
            <a:extLst>
              <a:ext uri="{FF2B5EF4-FFF2-40B4-BE49-F238E27FC236}">
                <a16:creationId xmlns:a16="http://schemas.microsoft.com/office/drawing/2014/main" id="{4FDAC8F5-F1E1-483D-A1E9-889151A852E1}"/>
              </a:ext>
            </a:extLst>
          </p:cNvPr>
          <p:cNvSpPr>
            <a:spLocks/>
          </p:cNvSpPr>
          <p:nvPr/>
        </p:nvSpPr>
        <p:spPr bwMode="auto">
          <a:xfrm>
            <a:off x="6533126" y="1416726"/>
            <a:ext cx="3689176" cy="693758"/>
          </a:xfrm>
          <a:custGeom>
            <a:avLst/>
            <a:gdLst>
              <a:gd name="T0" fmla="*/ 374226 w 3195954"/>
              <a:gd name="T1" fmla="*/ 986389 h 1002664"/>
              <a:gd name="T2" fmla="*/ 3027587 w 3195954"/>
              <a:gd name="T3" fmla="*/ 1003355 h 1002664"/>
              <a:gd name="T4" fmla="*/ 3194696 w 3195954"/>
              <a:gd name="T5" fmla="*/ 986389 h 1002664"/>
              <a:gd name="T6" fmla="*/ 490791 w 3195954"/>
              <a:gd name="T7" fmla="*/ 628195 h 1002664"/>
              <a:gd name="T8" fmla="*/ 0 w 3195954"/>
              <a:gd name="T9" fmla="*/ 803895 h 1002664"/>
              <a:gd name="T10" fmla="*/ 0 w 3195954"/>
              <a:gd name="T11" fmla="*/ 822314 h 1002664"/>
              <a:gd name="T12" fmla="*/ 97724 w 3195954"/>
              <a:gd name="T13" fmla="*/ 995524 h 1002664"/>
              <a:gd name="T14" fmla="*/ 249754 w 3195954"/>
              <a:gd name="T15" fmla="*/ 996705 h 1002664"/>
              <a:gd name="T16" fmla="*/ 3194696 w 3195954"/>
              <a:gd name="T17" fmla="*/ 986389 h 1002664"/>
              <a:gd name="T18" fmla="*/ 2986190 w 3195954"/>
              <a:gd name="T19" fmla="*/ 644673 h 1002664"/>
              <a:gd name="T20" fmla="*/ 3189393 w 3195954"/>
              <a:gd name="T21" fmla="*/ 628195 h 1002664"/>
              <a:gd name="T22" fmla="*/ 0 w 3195954"/>
              <a:gd name="T23" fmla="*/ 308524 h 1002664"/>
              <a:gd name="T24" fmla="*/ 99546 w 3195954"/>
              <a:gd name="T25" fmla="*/ 635642 h 1002664"/>
              <a:gd name="T26" fmla="*/ 298929 w 3195954"/>
              <a:gd name="T27" fmla="*/ 646182 h 1002664"/>
              <a:gd name="T28" fmla="*/ 3189393 w 3195954"/>
              <a:gd name="T29" fmla="*/ 628195 h 1002664"/>
              <a:gd name="T30" fmla="*/ 221339 w 3195954"/>
              <a:gd name="T31" fmla="*/ 298165 h 1002664"/>
              <a:gd name="T32" fmla="*/ 575916 w 3195954"/>
              <a:gd name="T33" fmla="*/ 261998 h 1002664"/>
              <a:gd name="T34" fmla="*/ 221339 w 3195954"/>
              <a:gd name="T35" fmla="*/ 298165 h 1002664"/>
              <a:gd name="T36" fmla="*/ 575916 w 3195954"/>
              <a:gd name="T37" fmla="*/ 261998 h 1002664"/>
              <a:gd name="T38" fmla="*/ 575916 w 3195954"/>
              <a:gd name="T39" fmla="*/ 261998 h 1002664"/>
              <a:gd name="T40" fmla="*/ 221339 w 3195954"/>
              <a:gd name="T41" fmla="*/ 298165 h 1002664"/>
              <a:gd name="T42" fmla="*/ 3189393 w 3195954"/>
              <a:gd name="T43" fmla="*/ 279187 h 1002664"/>
              <a:gd name="T44" fmla="*/ 3169132 w 3195954"/>
              <a:gd name="T45" fmla="*/ 268298 h 1002664"/>
              <a:gd name="T46" fmla="*/ 3076481 w 3195954"/>
              <a:gd name="T47" fmla="*/ 261998 h 1002664"/>
              <a:gd name="T48" fmla="*/ 9969 w 3195954"/>
              <a:gd name="T49" fmla="*/ 1454 h 1002664"/>
              <a:gd name="T50" fmla="*/ 122018 w 3195954"/>
              <a:gd name="T51" fmla="*/ 288646 h 1002664"/>
              <a:gd name="T52" fmla="*/ 575916 w 3195954"/>
              <a:gd name="T53" fmla="*/ 261998 h 1002664"/>
              <a:gd name="T54" fmla="*/ 3189393 w 3195954"/>
              <a:gd name="T55" fmla="*/ 250367 h 1002664"/>
              <a:gd name="T56" fmla="*/ 1206231 w 3195954"/>
              <a:gd name="T57" fmla="*/ 45814 h 1002664"/>
              <a:gd name="T58" fmla="*/ 1255140 w 3195954"/>
              <a:gd name="T59" fmla="*/ 6272 h 1002664"/>
              <a:gd name="T60" fmla="*/ 1206231 w 3195954"/>
              <a:gd name="T61" fmla="*/ 1454 h 1002664"/>
              <a:gd name="T62" fmla="*/ 3015321 w 3195954"/>
              <a:gd name="T63" fmla="*/ 268298 h 1002664"/>
              <a:gd name="T64" fmla="*/ 3167634 w 3195954"/>
              <a:gd name="T65" fmla="*/ 268012 h 1002664"/>
              <a:gd name="T66" fmla="*/ 3113446 w 3195954"/>
              <a:gd name="T67" fmla="*/ 0 h 1002664"/>
              <a:gd name="T68" fmla="*/ 1206231 w 3195954"/>
              <a:gd name="T69" fmla="*/ 45814 h 1002664"/>
              <a:gd name="T70" fmla="*/ 3189393 w 3195954"/>
              <a:gd name="T71" fmla="*/ 22293 h 100266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195954" h="1002664" extrusionOk="0">
                <a:moveTo>
                  <a:pt x="3195328" y="985139"/>
                </a:moveTo>
                <a:lnTo>
                  <a:pt x="374300" y="985139"/>
                </a:lnTo>
                <a:lnTo>
                  <a:pt x="347454" y="1002083"/>
                </a:lnTo>
                <a:lnTo>
                  <a:pt x="3028185" y="1002083"/>
                </a:lnTo>
                <a:lnTo>
                  <a:pt x="3195339" y="985866"/>
                </a:lnTo>
                <a:lnTo>
                  <a:pt x="3195328" y="985139"/>
                </a:lnTo>
                <a:close/>
              </a:path>
              <a:path w="3195954" h="1002664" extrusionOk="0">
                <a:moveTo>
                  <a:pt x="3190023" y="627399"/>
                </a:moveTo>
                <a:lnTo>
                  <a:pt x="490889" y="627399"/>
                </a:lnTo>
                <a:lnTo>
                  <a:pt x="0" y="688871"/>
                </a:lnTo>
                <a:lnTo>
                  <a:pt x="0" y="802876"/>
                </a:lnTo>
                <a:lnTo>
                  <a:pt x="37583" y="813770"/>
                </a:lnTo>
                <a:lnTo>
                  <a:pt x="0" y="821272"/>
                </a:lnTo>
                <a:lnTo>
                  <a:pt x="0" y="982235"/>
                </a:lnTo>
                <a:lnTo>
                  <a:pt x="97744" y="994262"/>
                </a:lnTo>
                <a:lnTo>
                  <a:pt x="169315" y="998573"/>
                </a:lnTo>
                <a:lnTo>
                  <a:pt x="249804" y="995442"/>
                </a:lnTo>
                <a:lnTo>
                  <a:pt x="374300" y="985139"/>
                </a:lnTo>
                <a:lnTo>
                  <a:pt x="3195328" y="985139"/>
                </a:lnTo>
                <a:lnTo>
                  <a:pt x="3190023" y="643856"/>
                </a:lnTo>
                <a:lnTo>
                  <a:pt x="2986780" y="643856"/>
                </a:lnTo>
                <a:lnTo>
                  <a:pt x="3190023" y="630787"/>
                </a:lnTo>
                <a:lnTo>
                  <a:pt x="3190023" y="627399"/>
                </a:lnTo>
                <a:close/>
              </a:path>
              <a:path w="3195954" h="1002664" extrusionOk="0">
                <a:moveTo>
                  <a:pt x="178788" y="293710"/>
                </a:moveTo>
                <a:lnTo>
                  <a:pt x="0" y="308133"/>
                </a:lnTo>
                <a:lnTo>
                  <a:pt x="0" y="601487"/>
                </a:lnTo>
                <a:lnTo>
                  <a:pt x="99566" y="634836"/>
                </a:lnTo>
                <a:lnTo>
                  <a:pt x="183889" y="648652"/>
                </a:lnTo>
                <a:lnTo>
                  <a:pt x="298989" y="645363"/>
                </a:lnTo>
                <a:lnTo>
                  <a:pt x="490889" y="627399"/>
                </a:lnTo>
                <a:lnTo>
                  <a:pt x="3190023" y="627399"/>
                </a:lnTo>
                <a:lnTo>
                  <a:pt x="3190023" y="297787"/>
                </a:lnTo>
                <a:lnTo>
                  <a:pt x="221383" y="297787"/>
                </a:lnTo>
                <a:lnTo>
                  <a:pt x="178788" y="293710"/>
                </a:lnTo>
                <a:close/>
              </a:path>
              <a:path w="3195954" h="1002664" extrusionOk="0">
                <a:moveTo>
                  <a:pt x="576030" y="261666"/>
                </a:moveTo>
                <a:lnTo>
                  <a:pt x="178788" y="293710"/>
                </a:lnTo>
                <a:lnTo>
                  <a:pt x="221383" y="297787"/>
                </a:lnTo>
                <a:lnTo>
                  <a:pt x="354808" y="288870"/>
                </a:lnTo>
                <a:lnTo>
                  <a:pt x="576030" y="261666"/>
                </a:lnTo>
                <a:close/>
              </a:path>
              <a:path w="3195954" h="1002664" extrusionOk="0">
                <a:moveTo>
                  <a:pt x="3077089" y="261666"/>
                </a:moveTo>
                <a:lnTo>
                  <a:pt x="576030" y="261666"/>
                </a:lnTo>
                <a:lnTo>
                  <a:pt x="354808" y="288870"/>
                </a:lnTo>
                <a:lnTo>
                  <a:pt x="221383" y="297787"/>
                </a:lnTo>
                <a:lnTo>
                  <a:pt x="3190023" y="297787"/>
                </a:lnTo>
                <a:lnTo>
                  <a:pt x="3190023" y="278833"/>
                </a:lnTo>
                <a:lnTo>
                  <a:pt x="3187302" y="271312"/>
                </a:lnTo>
                <a:lnTo>
                  <a:pt x="3169758" y="267958"/>
                </a:lnTo>
                <a:lnTo>
                  <a:pt x="3015917" y="267958"/>
                </a:lnTo>
                <a:lnTo>
                  <a:pt x="3077089" y="261666"/>
                </a:lnTo>
                <a:close/>
              </a:path>
              <a:path w="3195954" h="1002664" extrusionOk="0">
                <a:moveTo>
                  <a:pt x="1206469" y="1452"/>
                </a:moveTo>
                <a:lnTo>
                  <a:pt x="9971" y="1452"/>
                </a:lnTo>
                <a:lnTo>
                  <a:pt x="3068" y="260214"/>
                </a:lnTo>
                <a:lnTo>
                  <a:pt x="122042" y="288280"/>
                </a:lnTo>
                <a:lnTo>
                  <a:pt x="178788" y="293710"/>
                </a:lnTo>
                <a:lnTo>
                  <a:pt x="576030" y="261666"/>
                </a:lnTo>
                <a:lnTo>
                  <a:pt x="3077089" y="261666"/>
                </a:lnTo>
                <a:lnTo>
                  <a:pt x="3190023" y="250049"/>
                </a:lnTo>
                <a:lnTo>
                  <a:pt x="3190023" y="45756"/>
                </a:lnTo>
                <a:lnTo>
                  <a:pt x="1206469" y="45756"/>
                </a:lnTo>
                <a:lnTo>
                  <a:pt x="1243158" y="19598"/>
                </a:lnTo>
                <a:lnTo>
                  <a:pt x="1255388" y="6264"/>
                </a:lnTo>
                <a:lnTo>
                  <a:pt x="1243158" y="1599"/>
                </a:lnTo>
                <a:lnTo>
                  <a:pt x="1206469" y="1452"/>
                </a:lnTo>
                <a:close/>
              </a:path>
              <a:path w="3195954" h="1002664" extrusionOk="0">
                <a:moveTo>
                  <a:pt x="3116572" y="266894"/>
                </a:moveTo>
                <a:lnTo>
                  <a:pt x="3015917" y="267958"/>
                </a:lnTo>
                <a:lnTo>
                  <a:pt x="3169758" y="267958"/>
                </a:lnTo>
                <a:lnTo>
                  <a:pt x="3168260" y="267672"/>
                </a:lnTo>
                <a:lnTo>
                  <a:pt x="3116572" y="266894"/>
                </a:lnTo>
                <a:close/>
              </a:path>
              <a:path w="3195954" h="1002664" extrusionOk="0">
                <a:moveTo>
                  <a:pt x="3114062" y="0"/>
                </a:moveTo>
                <a:lnTo>
                  <a:pt x="1868437" y="484"/>
                </a:lnTo>
                <a:lnTo>
                  <a:pt x="1206469" y="45756"/>
                </a:lnTo>
                <a:lnTo>
                  <a:pt x="3190023" y="45756"/>
                </a:lnTo>
                <a:lnTo>
                  <a:pt x="3190023" y="22265"/>
                </a:lnTo>
                <a:lnTo>
                  <a:pt x="3114062" y="0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Consulte aquí Acreditación Institucional</a:t>
            </a:r>
          </a:p>
        </p:txBody>
      </p:sp>
      <p:sp>
        <p:nvSpPr>
          <p:cNvPr id="10" name="Google Shape;146;p20">
            <a:extLst>
              <a:ext uri="{FF2B5EF4-FFF2-40B4-BE49-F238E27FC236}">
                <a16:creationId xmlns:a16="http://schemas.microsoft.com/office/drawing/2014/main" id="{C35E175C-9258-4A75-AF47-027078E79BFB}"/>
              </a:ext>
            </a:extLst>
          </p:cNvPr>
          <p:cNvSpPr>
            <a:spLocks/>
          </p:cNvSpPr>
          <p:nvPr/>
        </p:nvSpPr>
        <p:spPr bwMode="auto">
          <a:xfrm>
            <a:off x="6581633" y="2773813"/>
            <a:ext cx="3689176" cy="693758"/>
          </a:xfrm>
          <a:custGeom>
            <a:avLst/>
            <a:gdLst>
              <a:gd name="T0" fmla="*/ 374226 w 3195954"/>
              <a:gd name="T1" fmla="*/ 986389 h 1002664"/>
              <a:gd name="T2" fmla="*/ 3027587 w 3195954"/>
              <a:gd name="T3" fmla="*/ 1003355 h 1002664"/>
              <a:gd name="T4" fmla="*/ 3194696 w 3195954"/>
              <a:gd name="T5" fmla="*/ 986389 h 1002664"/>
              <a:gd name="T6" fmla="*/ 490791 w 3195954"/>
              <a:gd name="T7" fmla="*/ 628195 h 1002664"/>
              <a:gd name="T8" fmla="*/ 0 w 3195954"/>
              <a:gd name="T9" fmla="*/ 803895 h 1002664"/>
              <a:gd name="T10" fmla="*/ 0 w 3195954"/>
              <a:gd name="T11" fmla="*/ 822314 h 1002664"/>
              <a:gd name="T12" fmla="*/ 97724 w 3195954"/>
              <a:gd name="T13" fmla="*/ 995524 h 1002664"/>
              <a:gd name="T14" fmla="*/ 249754 w 3195954"/>
              <a:gd name="T15" fmla="*/ 996705 h 1002664"/>
              <a:gd name="T16" fmla="*/ 3194696 w 3195954"/>
              <a:gd name="T17" fmla="*/ 986389 h 1002664"/>
              <a:gd name="T18" fmla="*/ 2986190 w 3195954"/>
              <a:gd name="T19" fmla="*/ 644673 h 1002664"/>
              <a:gd name="T20" fmla="*/ 3189393 w 3195954"/>
              <a:gd name="T21" fmla="*/ 628195 h 1002664"/>
              <a:gd name="T22" fmla="*/ 0 w 3195954"/>
              <a:gd name="T23" fmla="*/ 308524 h 1002664"/>
              <a:gd name="T24" fmla="*/ 99546 w 3195954"/>
              <a:gd name="T25" fmla="*/ 635642 h 1002664"/>
              <a:gd name="T26" fmla="*/ 298929 w 3195954"/>
              <a:gd name="T27" fmla="*/ 646182 h 1002664"/>
              <a:gd name="T28" fmla="*/ 3189393 w 3195954"/>
              <a:gd name="T29" fmla="*/ 628195 h 1002664"/>
              <a:gd name="T30" fmla="*/ 221339 w 3195954"/>
              <a:gd name="T31" fmla="*/ 298165 h 1002664"/>
              <a:gd name="T32" fmla="*/ 575916 w 3195954"/>
              <a:gd name="T33" fmla="*/ 261998 h 1002664"/>
              <a:gd name="T34" fmla="*/ 221339 w 3195954"/>
              <a:gd name="T35" fmla="*/ 298165 h 1002664"/>
              <a:gd name="T36" fmla="*/ 575916 w 3195954"/>
              <a:gd name="T37" fmla="*/ 261998 h 1002664"/>
              <a:gd name="T38" fmla="*/ 575916 w 3195954"/>
              <a:gd name="T39" fmla="*/ 261998 h 1002664"/>
              <a:gd name="T40" fmla="*/ 221339 w 3195954"/>
              <a:gd name="T41" fmla="*/ 298165 h 1002664"/>
              <a:gd name="T42" fmla="*/ 3189393 w 3195954"/>
              <a:gd name="T43" fmla="*/ 279187 h 1002664"/>
              <a:gd name="T44" fmla="*/ 3169132 w 3195954"/>
              <a:gd name="T45" fmla="*/ 268298 h 1002664"/>
              <a:gd name="T46" fmla="*/ 3076481 w 3195954"/>
              <a:gd name="T47" fmla="*/ 261998 h 1002664"/>
              <a:gd name="T48" fmla="*/ 9969 w 3195954"/>
              <a:gd name="T49" fmla="*/ 1454 h 1002664"/>
              <a:gd name="T50" fmla="*/ 122018 w 3195954"/>
              <a:gd name="T51" fmla="*/ 288646 h 1002664"/>
              <a:gd name="T52" fmla="*/ 575916 w 3195954"/>
              <a:gd name="T53" fmla="*/ 261998 h 1002664"/>
              <a:gd name="T54" fmla="*/ 3189393 w 3195954"/>
              <a:gd name="T55" fmla="*/ 250367 h 1002664"/>
              <a:gd name="T56" fmla="*/ 1206231 w 3195954"/>
              <a:gd name="T57" fmla="*/ 45814 h 1002664"/>
              <a:gd name="T58" fmla="*/ 1255140 w 3195954"/>
              <a:gd name="T59" fmla="*/ 6272 h 1002664"/>
              <a:gd name="T60" fmla="*/ 1206231 w 3195954"/>
              <a:gd name="T61" fmla="*/ 1454 h 1002664"/>
              <a:gd name="T62" fmla="*/ 3015321 w 3195954"/>
              <a:gd name="T63" fmla="*/ 268298 h 1002664"/>
              <a:gd name="T64" fmla="*/ 3167634 w 3195954"/>
              <a:gd name="T65" fmla="*/ 268012 h 1002664"/>
              <a:gd name="T66" fmla="*/ 3113446 w 3195954"/>
              <a:gd name="T67" fmla="*/ 0 h 1002664"/>
              <a:gd name="T68" fmla="*/ 1206231 w 3195954"/>
              <a:gd name="T69" fmla="*/ 45814 h 1002664"/>
              <a:gd name="T70" fmla="*/ 3189393 w 3195954"/>
              <a:gd name="T71" fmla="*/ 22293 h 100266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195954" h="1002664" extrusionOk="0">
                <a:moveTo>
                  <a:pt x="3195328" y="985139"/>
                </a:moveTo>
                <a:lnTo>
                  <a:pt x="374300" y="985139"/>
                </a:lnTo>
                <a:lnTo>
                  <a:pt x="347454" y="1002083"/>
                </a:lnTo>
                <a:lnTo>
                  <a:pt x="3028185" y="1002083"/>
                </a:lnTo>
                <a:lnTo>
                  <a:pt x="3195339" y="985866"/>
                </a:lnTo>
                <a:lnTo>
                  <a:pt x="3195328" y="985139"/>
                </a:lnTo>
                <a:close/>
              </a:path>
              <a:path w="3195954" h="1002664" extrusionOk="0">
                <a:moveTo>
                  <a:pt x="3190023" y="627399"/>
                </a:moveTo>
                <a:lnTo>
                  <a:pt x="490889" y="627399"/>
                </a:lnTo>
                <a:lnTo>
                  <a:pt x="0" y="688871"/>
                </a:lnTo>
                <a:lnTo>
                  <a:pt x="0" y="802876"/>
                </a:lnTo>
                <a:lnTo>
                  <a:pt x="37583" y="813770"/>
                </a:lnTo>
                <a:lnTo>
                  <a:pt x="0" y="821272"/>
                </a:lnTo>
                <a:lnTo>
                  <a:pt x="0" y="982235"/>
                </a:lnTo>
                <a:lnTo>
                  <a:pt x="97744" y="994262"/>
                </a:lnTo>
                <a:lnTo>
                  <a:pt x="169315" y="998573"/>
                </a:lnTo>
                <a:lnTo>
                  <a:pt x="249804" y="995442"/>
                </a:lnTo>
                <a:lnTo>
                  <a:pt x="374300" y="985139"/>
                </a:lnTo>
                <a:lnTo>
                  <a:pt x="3195328" y="985139"/>
                </a:lnTo>
                <a:lnTo>
                  <a:pt x="3190023" y="643856"/>
                </a:lnTo>
                <a:lnTo>
                  <a:pt x="2986780" y="643856"/>
                </a:lnTo>
                <a:lnTo>
                  <a:pt x="3190023" y="630787"/>
                </a:lnTo>
                <a:lnTo>
                  <a:pt x="3190023" y="627399"/>
                </a:lnTo>
                <a:close/>
              </a:path>
              <a:path w="3195954" h="1002664" extrusionOk="0">
                <a:moveTo>
                  <a:pt x="178788" y="293710"/>
                </a:moveTo>
                <a:lnTo>
                  <a:pt x="0" y="308133"/>
                </a:lnTo>
                <a:lnTo>
                  <a:pt x="0" y="601487"/>
                </a:lnTo>
                <a:lnTo>
                  <a:pt x="99566" y="634836"/>
                </a:lnTo>
                <a:lnTo>
                  <a:pt x="183889" y="648652"/>
                </a:lnTo>
                <a:lnTo>
                  <a:pt x="298989" y="645363"/>
                </a:lnTo>
                <a:lnTo>
                  <a:pt x="490889" y="627399"/>
                </a:lnTo>
                <a:lnTo>
                  <a:pt x="3190023" y="627399"/>
                </a:lnTo>
                <a:lnTo>
                  <a:pt x="3190023" y="297787"/>
                </a:lnTo>
                <a:lnTo>
                  <a:pt x="221383" y="297787"/>
                </a:lnTo>
                <a:lnTo>
                  <a:pt x="178788" y="293710"/>
                </a:lnTo>
                <a:close/>
              </a:path>
              <a:path w="3195954" h="1002664" extrusionOk="0">
                <a:moveTo>
                  <a:pt x="576030" y="261666"/>
                </a:moveTo>
                <a:lnTo>
                  <a:pt x="178788" y="293710"/>
                </a:lnTo>
                <a:lnTo>
                  <a:pt x="221383" y="297787"/>
                </a:lnTo>
                <a:lnTo>
                  <a:pt x="354808" y="288870"/>
                </a:lnTo>
                <a:lnTo>
                  <a:pt x="576030" y="261666"/>
                </a:lnTo>
                <a:close/>
              </a:path>
              <a:path w="3195954" h="1002664" extrusionOk="0">
                <a:moveTo>
                  <a:pt x="3077089" y="261666"/>
                </a:moveTo>
                <a:lnTo>
                  <a:pt x="576030" y="261666"/>
                </a:lnTo>
                <a:lnTo>
                  <a:pt x="354808" y="288870"/>
                </a:lnTo>
                <a:lnTo>
                  <a:pt x="221383" y="297787"/>
                </a:lnTo>
                <a:lnTo>
                  <a:pt x="3190023" y="297787"/>
                </a:lnTo>
                <a:lnTo>
                  <a:pt x="3190023" y="278833"/>
                </a:lnTo>
                <a:lnTo>
                  <a:pt x="3187302" y="271312"/>
                </a:lnTo>
                <a:lnTo>
                  <a:pt x="3169758" y="267958"/>
                </a:lnTo>
                <a:lnTo>
                  <a:pt x="3015917" y="267958"/>
                </a:lnTo>
                <a:lnTo>
                  <a:pt x="3077089" y="261666"/>
                </a:lnTo>
                <a:close/>
              </a:path>
              <a:path w="3195954" h="1002664" extrusionOk="0">
                <a:moveTo>
                  <a:pt x="1206469" y="1452"/>
                </a:moveTo>
                <a:lnTo>
                  <a:pt x="9971" y="1452"/>
                </a:lnTo>
                <a:lnTo>
                  <a:pt x="3068" y="260214"/>
                </a:lnTo>
                <a:lnTo>
                  <a:pt x="122042" y="288280"/>
                </a:lnTo>
                <a:lnTo>
                  <a:pt x="178788" y="293710"/>
                </a:lnTo>
                <a:lnTo>
                  <a:pt x="576030" y="261666"/>
                </a:lnTo>
                <a:lnTo>
                  <a:pt x="3077089" y="261666"/>
                </a:lnTo>
                <a:lnTo>
                  <a:pt x="3190023" y="250049"/>
                </a:lnTo>
                <a:lnTo>
                  <a:pt x="3190023" y="45756"/>
                </a:lnTo>
                <a:lnTo>
                  <a:pt x="1206469" y="45756"/>
                </a:lnTo>
                <a:lnTo>
                  <a:pt x="1243158" y="19598"/>
                </a:lnTo>
                <a:lnTo>
                  <a:pt x="1255388" y="6264"/>
                </a:lnTo>
                <a:lnTo>
                  <a:pt x="1243158" y="1599"/>
                </a:lnTo>
                <a:lnTo>
                  <a:pt x="1206469" y="1452"/>
                </a:lnTo>
                <a:close/>
              </a:path>
              <a:path w="3195954" h="1002664" extrusionOk="0">
                <a:moveTo>
                  <a:pt x="3116572" y="266894"/>
                </a:moveTo>
                <a:lnTo>
                  <a:pt x="3015917" y="267958"/>
                </a:lnTo>
                <a:lnTo>
                  <a:pt x="3169758" y="267958"/>
                </a:lnTo>
                <a:lnTo>
                  <a:pt x="3168260" y="267672"/>
                </a:lnTo>
                <a:lnTo>
                  <a:pt x="3116572" y="266894"/>
                </a:lnTo>
                <a:close/>
              </a:path>
              <a:path w="3195954" h="1002664" extrusionOk="0">
                <a:moveTo>
                  <a:pt x="3114062" y="0"/>
                </a:moveTo>
                <a:lnTo>
                  <a:pt x="1868437" y="484"/>
                </a:lnTo>
                <a:lnTo>
                  <a:pt x="1206469" y="45756"/>
                </a:lnTo>
                <a:lnTo>
                  <a:pt x="3190023" y="45756"/>
                </a:lnTo>
                <a:lnTo>
                  <a:pt x="3190023" y="22265"/>
                </a:lnTo>
                <a:lnTo>
                  <a:pt x="3114062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es-ES" sz="1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Consulte aquí nuestro Plan de Desarrollo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43B72FB0-AF53-47AA-A961-941E4F05A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621" y="2164698"/>
            <a:ext cx="3786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000" dirty="0">
                <a:hlinkClick r:id="rId4"/>
              </a:rPr>
              <a:t>http://reacreditacion.utp.edu.co/</a:t>
            </a:r>
            <a:endParaRPr lang="es-ES" sz="2000" b="1" u="sng" dirty="0">
              <a:solidFill>
                <a:srgbClr val="000099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190C2E-1098-46C0-ACAA-69A7BE68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699" y="827216"/>
            <a:ext cx="4054239" cy="5768109"/>
          </a:xfrm>
          <a:prstGeom prst="rect">
            <a:avLst/>
          </a:prstGeom>
        </p:spPr>
      </p:pic>
      <p:cxnSp>
        <p:nvCxnSpPr>
          <p:cNvPr id="15" name="14 Conector curvado"/>
          <p:cNvCxnSpPr>
            <a:cxnSpLocks/>
            <a:endCxn id="11" idx="3"/>
          </p:cNvCxnSpPr>
          <p:nvPr/>
        </p:nvCxnSpPr>
        <p:spPr>
          <a:xfrm rot="10800000" flipV="1">
            <a:off x="2999144" y="3120692"/>
            <a:ext cx="3533982" cy="2632968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2783120" y="5717656"/>
            <a:ext cx="216024" cy="720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n>
                <a:solidFill>
                  <a:srgbClr val="C00000"/>
                </a:solidFill>
              </a:ln>
              <a:noFill/>
            </a:endParaRPr>
          </a:p>
        </p:txBody>
      </p:sp>
      <p:cxnSp>
        <p:nvCxnSpPr>
          <p:cNvPr id="14" name="14 Conector curvado">
            <a:extLst>
              <a:ext uri="{FF2B5EF4-FFF2-40B4-BE49-F238E27FC236}">
                <a16:creationId xmlns:a16="http://schemas.microsoft.com/office/drawing/2014/main" id="{2535588A-BE92-4B37-8819-FEBC78C14F7B}"/>
              </a:ext>
            </a:extLst>
          </p:cNvPr>
          <p:cNvCxnSpPr>
            <a:cxnSpLocks/>
            <a:endCxn id="16" idx="3"/>
          </p:cNvCxnSpPr>
          <p:nvPr/>
        </p:nvCxnSpPr>
        <p:spPr>
          <a:xfrm rot="10800000" flipV="1">
            <a:off x="2909457" y="1763605"/>
            <a:ext cx="3623671" cy="74969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10 Rectángulo">
            <a:extLst>
              <a:ext uri="{FF2B5EF4-FFF2-40B4-BE49-F238E27FC236}">
                <a16:creationId xmlns:a16="http://schemas.microsoft.com/office/drawing/2014/main" id="{CDF49651-552A-4840-AA25-7EA04FB4FAD3}"/>
              </a:ext>
            </a:extLst>
          </p:cNvPr>
          <p:cNvSpPr/>
          <p:nvPr/>
        </p:nvSpPr>
        <p:spPr>
          <a:xfrm>
            <a:off x="2211675" y="2477294"/>
            <a:ext cx="697780" cy="720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n>
                <a:solidFill>
                  <a:srgbClr val="C00000"/>
                </a:solidFill>
              </a:ln>
              <a:noFill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0A6F1B-75AD-4673-8BC9-F5E82837D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987" y="3948434"/>
            <a:ext cx="2752469" cy="27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Subtítulo"/>
          <p:cNvSpPr>
            <a:spLocks/>
          </p:cNvSpPr>
          <p:nvPr/>
        </p:nvSpPr>
        <p:spPr bwMode="auto">
          <a:xfrm>
            <a:off x="2768600" y="5610226"/>
            <a:ext cx="4840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rIns="91439"/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s-ES_tradnl" altLang="es-CO" sz="16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368081" y="4026074"/>
            <a:ext cx="6097537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06493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6pPr>
            <a:lvl7pPr marL="812987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7pPr>
            <a:lvl8pPr marL="1219481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8pPr>
            <a:lvl9pPr marL="1625974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_tradnl" sz="1800" dirty="0">
              <a:ln w="18415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734102" y="1930846"/>
            <a:ext cx="8723796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06493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6pPr>
            <a:lvl7pPr marL="812987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7pPr>
            <a:lvl8pPr marL="1219481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8pPr>
            <a:lvl9pPr marL="1625974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_tradnl" sz="48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CAJA DE HERRAMIENTAS INTELIGENCIA INSTITUCIONAL</a:t>
            </a:r>
          </a:p>
        </p:txBody>
      </p:sp>
      <p:pic>
        <p:nvPicPr>
          <p:cNvPr id="1026" name="Picture 2" descr="C:\Dropbox\Trabajo\AIE\Imagenes y diseño\DISEÑO LOGO AIE_verde.f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35" y="3597962"/>
            <a:ext cx="291160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54FD794-569A-4E58-BDCC-43680C5F5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01" y="3514998"/>
            <a:ext cx="2083857" cy="20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40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5007" y="1099637"/>
            <a:ext cx="8229600" cy="382944"/>
          </a:xfrm>
        </p:spPr>
        <p:txBody>
          <a:bodyPr>
            <a:normAutofit fontScale="90000"/>
          </a:bodyPr>
          <a:lstStyle/>
          <a:p>
            <a:r>
              <a:rPr lang="es-CO" sz="3200" b="1" dirty="0"/>
              <a:t>INTRODUCCIÓN</a:t>
            </a:r>
            <a:endParaRPr lang="es-CO" sz="20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056430" y="1750462"/>
            <a:ext cx="963228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200" dirty="0">
                <a:latin typeface="+mj-lt"/>
              </a:rPr>
              <a:t>Actualmente la institución ha venido trabajando fuertemente en la </a:t>
            </a:r>
            <a:r>
              <a:rPr lang="es-CO" sz="2200" b="1" dirty="0">
                <a:latin typeface="+mj-lt"/>
              </a:rPr>
              <a:t>consolidación de información a través de herramientas tecnológicas</a:t>
            </a:r>
            <a:r>
              <a:rPr lang="es-CO" sz="2200" dirty="0">
                <a:latin typeface="+mj-lt"/>
              </a:rPr>
              <a:t> que permitan la </a:t>
            </a:r>
            <a:r>
              <a:rPr lang="es-CO" sz="2200" b="1" dirty="0">
                <a:latin typeface="+mj-lt"/>
              </a:rPr>
              <a:t>accesibilidad y uso de la misma</a:t>
            </a:r>
            <a:r>
              <a:rPr lang="es-CO" sz="2200" dirty="0">
                <a:latin typeface="+mj-lt"/>
              </a:rPr>
              <a:t>, con el fin de facilitar la toma de decisiones en todos los niveles de la organización. En este sentido, desde </a:t>
            </a:r>
            <a:r>
              <a:rPr lang="es-CO" sz="2200" b="1" dirty="0">
                <a:latin typeface="+mj-lt"/>
              </a:rPr>
              <a:t>Gestión de Tecnologías Informáticas y Sistemas de Información y la Oficina de Planeación</a:t>
            </a:r>
            <a:r>
              <a:rPr lang="es-CO" sz="2200" dirty="0">
                <a:latin typeface="+mj-lt"/>
              </a:rPr>
              <a:t>, se está </a:t>
            </a:r>
            <a:r>
              <a:rPr lang="es-CO" sz="2200" b="1" dirty="0">
                <a:latin typeface="+mj-lt"/>
              </a:rPr>
              <a:t>trabajando en conjunto en la generación de informes dinámicos, completos y a su vez personalizados</a:t>
            </a:r>
            <a:r>
              <a:rPr lang="es-CO" sz="2200" dirty="0">
                <a:latin typeface="+mj-lt"/>
              </a:rPr>
              <a:t>, los cuales se encuentran alineados a las estrategias institucionales.</a:t>
            </a:r>
          </a:p>
          <a:p>
            <a:pPr algn="just"/>
            <a:endParaRPr lang="es-CO" sz="2200" dirty="0">
              <a:latin typeface="+mj-lt"/>
            </a:endParaRPr>
          </a:p>
          <a:p>
            <a:pPr algn="just"/>
            <a:r>
              <a:rPr lang="es-CO" sz="2200" dirty="0">
                <a:latin typeface="+mj-lt"/>
              </a:rPr>
              <a:t>Por lo anterior, es indispensable que los </a:t>
            </a:r>
            <a:r>
              <a:rPr lang="es-CO" sz="2200" b="1" dirty="0">
                <a:latin typeface="+mj-lt"/>
              </a:rPr>
              <a:t>actores directos conozcan dichas herramientas, tengan acceso a ellas y puedan aprovechar al máximo todas las bondades que estas nos brindan. </a:t>
            </a:r>
          </a:p>
        </p:txBody>
      </p:sp>
    </p:spTree>
    <p:extLst>
      <p:ext uri="{BB962C8B-B14F-4D97-AF65-F5344CB8AC3E}">
        <p14:creationId xmlns:p14="http://schemas.microsoft.com/office/powerpoint/2010/main" val="260544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810" y="1118016"/>
            <a:ext cx="10066277" cy="613130"/>
          </a:xfrm>
        </p:spPr>
        <p:txBody>
          <a:bodyPr>
            <a:normAutofit/>
          </a:bodyPr>
          <a:lstStyle/>
          <a:p>
            <a:r>
              <a:rPr lang="es-CO" sz="3200" b="1" dirty="0"/>
              <a:t>ADMINISTRACIÓN DE LA INFORMACIÓN ESTRATÉGICA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843" y="1731146"/>
            <a:ext cx="8671264" cy="4525963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es-CO" sz="2400" dirty="0"/>
              <a:t>El área de información estratégica (AIE) tiene como objeto </a:t>
            </a:r>
            <a:r>
              <a:rPr lang="es-CO" sz="2400" b="1" dirty="0"/>
              <a:t>fomentar el uso de la información</a:t>
            </a:r>
            <a:r>
              <a:rPr lang="es-CO" sz="2400" dirty="0"/>
              <a:t> enfocada hacia la </a:t>
            </a:r>
            <a:r>
              <a:rPr lang="es-CO" sz="2400" b="1" dirty="0"/>
              <a:t>toma de decisiones</a:t>
            </a:r>
            <a:r>
              <a:rPr lang="es-CO" sz="2400" dirty="0"/>
              <a:t>, disminuyendo los </a:t>
            </a:r>
            <a:r>
              <a:rPr lang="es-CO" sz="2400" b="1" dirty="0"/>
              <a:t>riesgos de inconsistencias en el manejo, reporte y tiempos de procesamiento</a:t>
            </a:r>
            <a:r>
              <a:rPr lang="es-CO" sz="2400" dirty="0"/>
              <a:t>, contribuyendo de este modo al Desarrollo de la Institución.</a:t>
            </a:r>
          </a:p>
          <a:p>
            <a:pPr algn="just"/>
            <a:endParaRPr lang="es-CO" sz="2400" dirty="0"/>
          </a:p>
          <a:p>
            <a:pPr marL="0" indent="0" algn="just">
              <a:buNone/>
            </a:pPr>
            <a:r>
              <a:rPr lang="es-CO" sz="2400" dirty="0"/>
              <a:t>El área se focaliza </a:t>
            </a:r>
            <a:r>
              <a:rPr lang="es-CO" sz="2400" b="1" dirty="0"/>
              <a:t>en planear, coordinar, ejecutar acciones y facilitar el mejoramiento del sistema de información </a:t>
            </a:r>
            <a:r>
              <a:rPr lang="es-CO" sz="2400" dirty="0"/>
              <a:t>que sustenta estratégicamente, la toma decisiones, la definición de estrategias y políticas institucionales.</a:t>
            </a:r>
          </a:p>
        </p:txBody>
      </p:sp>
      <p:pic>
        <p:nvPicPr>
          <p:cNvPr id="4" name="Picture 2" descr="C:\Dropbox\Trabajo\AIE\Imagenes y diseño\DISEÑO LOGO AIE_verde.fw.png">
            <a:extLst>
              <a:ext uri="{FF2B5EF4-FFF2-40B4-BE49-F238E27FC236}">
                <a16:creationId xmlns:a16="http://schemas.microsoft.com/office/drawing/2014/main" id="{07A4B342-7FD1-42E7-A745-FD4F5282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506" y="2980009"/>
            <a:ext cx="291160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44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 redondeado"/>
          <p:cNvSpPr/>
          <p:nvPr/>
        </p:nvSpPr>
        <p:spPr>
          <a:xfrm>
            <a:off x="2495600" y="6026968"/>
            <a:ext cx="7200800" cy="43204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Apoyo al Sistema de Rendición de Cuentas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EF5CCA1-2574-4DB0-918F-0A3368EFB1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45369"/>
              </p:ext>
            </p:extLst>
          </p:nvPr>
        </p:nvGraphicFramePr>
        <p:xfrm>
          <a:off x="2495600" y="955082"/>
          <a:ext cx="72008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9313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777" y="796646"/>
            <a:ext cx="8229600" cy="623781"/>
          </a:xfrm>
        </p:spPr>
        <p:txBody>
          <a:bodyPr>
            <a:normAutofit/>
          </a:bodyPr>
          <a:lstStyle/>
          <a:p>
            <a:r>
              <a:rPr lang="es-CO" sz="2800" b="1" dirty="0"/>
              <a:t>FUENTES DE INFORMACIÓN INSTITUCIONALES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777" y="1524241"/>
            <a:ext cx="11841811" cy="1296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000" dirty="0"/>
              <a:t>Con el fin de articular los requerimientos internos y los datos reportados a entidades gubernamentales (MEN, SUE, Contraloría General de la República, SNIES, entre otros), además del apoyo en la documentación de los indicadores para el proceso de acreditación institucional y de programas académicos, la Oficina de Planeación acopia información a través de diferentes fuentes institucionales, como lo son: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8117C60-33ED-4DC4-B5E2-54F6AFB376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9028939"/>
              </p:ext>
            </p:extLst>
          </p:nvPr>
        </p:nvGraphicFramePr>
        <p:xfrm>
          <a:off x="2914835" y="2991280"/>
          <a:ext cx="609600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1444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152AC3-783E-482B-BE2C-FD68AA8F6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292" y="2359598"/>
            <a:ext cx="8100392" cy="357296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524000" y="1610945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+mj-lt"/>
              </a:rPr>
              <a:t>Ingresando a la página web de la Universidad Tecnológica de Pereira:</a:t>
            </a:r>
          </a:p>
          <a:p>
            <a:pPr algn="ctr"/>
            <a:r>
              <a:rPr lang="es-CO" b="1" dirty="0">
                <a:latin typeface="+mj-lt"/>
                <a:hlinkClick r:id="rId3"/>
              </a:rPr>
              <a:t>www.utp.edu.co</a:t>
            </a:r>
            <a:endParaRPr lang="es-CO" b="1" dirty="0">
              <a:latin typeface="+mj-lt"/>
            </a:endParaRPr>
          </a:p>
          <a:p>
            <a:pPr algn="ctr"/>
            <a:endParaRPr lang="es-CO" b="1" dirty="0">
              <a:latin typeface="+mj-lt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7734360" y="3714032"/>
            <a:ext cx="1392883" cy="288032"/>
          </a:xfrm>
          <a:prstGeom prst="ellipse">
            <a:avLst/>
          </a:prstGeom>
          <a:noFill/>
          <a:ln>
            <a:solidFill>
              <a:srgbClr val="FD11B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6 Flecha abajo"/>
          <p:cNvSpPr/>
          <p:nvPr/>
        </p:nvSpPr>
        <p:spPr>
          <a:xfrm rot="5400000">
            <a:off x="9362072" y="3614777"/>
            <a:ext cx="369782" cy="48654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-948431" y="784463"/>
            <a:ext cx="822960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9" tIns="45720" rIns="91439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s-CO" altLang="es-CO" sz="2400" kern="1200">
                <a:solidFill>
                  <a:schemeClr val="accent1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06542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6pPr>
            <a:lvl7pPr marL="813084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7pPr>
            <a:lvl8pPr marL="1219627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8pPr>
            <a:lvl9pPr marL="1626169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CO" sz="2800" b="1" dirty="0"/>
              <a:t>SISTEMA DE ESTADÍSTICAS E INDICADORES</a:t>
            </a:r>
            <a:endParaRPr lang="es-CO" sz="1800" b="1" dirty="0"/>
          </a:p>
        </p:txBody>
      </p:sp>
      <p:sp>
        <p:nvSpPr>
          <p:cNvPr id="9" name="4 CuadroTexto">
            <a:extLst>
              <a:ext uri="{FF2B5EF4-FFF2-40B4-BE49-F238E27FC236}">
                <a16:creationId xmlns:a16="http://schemas.microsoft.com/office/drawing/2014/main" id="{5CE3D5D3-67A1-44AB-93AF-573775886620}"/>
              </a:ext>
            </a:extLst>
          </p:cNvPr>
          <p:cNvSpPr txBox="1"/>
          <p:nvPr/>
        </p:nvSpPr>
        <p:spPr>
          <a:xfrm>
            <a:off x="1703512" y="6047044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+mj-lt"/>
              </a:rPr>
              <a:t>o usando el enlace </a:t>
            </a:r>
            <a:r>
              <a:rPr lang="es-CO" b="1" dirty="0">
                <a:latin typeface="+mj-lt"/>
                <a:hlinkClick r:id="rId4" action="ppaction://hlinkfile"/>
              </a:rPr>
              <a:t>estadísticas.utp.edu.co</a:t>
            </a:r>
            <a:endParaRPr lang="es-CO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762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0" y="870977"/>
            <a:ext cx="5440826" cy="720080"/>
          </a:xfrm>
        </p:spPr>
        <p:txBody>
          <a:bodyPr>
            <a:normAutofit fontScale="90000"/>
          </a:bodyPr>
          <a:lstStyle/>
          <a:p>
            <a:r>
              <a:rPr lang="es-CO" sz="3200" b="1" dirty="0"/>
              <a:t>ESTADÍSTICAS E INDICADORES UTP</a:t>
            </a:r>
            <a:endParaRPr lang="es-CO" sz="2000" b="1" dirty="0"/>
          </a:p>
        </p:txBody>
      </p:sp>
      <p:sp>
        <p:nvSpPr>
          <p:cNvPr id="9" name="8 Cerrar llave"/>
          <p:cNvSpPr/>
          <p:nvPr/>
        </p:nvSpPr>
        <p:spPr>
          <a:xfrm rot="10800000">
            <a:off x="5224802" y="2043092"/>
            <a:ext cx="216024" cy="223224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9 CuadroTexto"/>
          <p:cNvSpPr txBox="1"/>
          <p:nvPr/>
        </p:nvSpPr>
        <p:spPr>
          <a:xfrm>
            <a:off x="2529419" y="2887344"/>
            <a:ext cx="252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+mj-lt"/>
              </a:rPr>
              <a:t>Reportes dinámicos de cada área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900" y="792323"/>
            <a:ext cx="5746497" cy="544522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796524" y="488916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+mj-lt"/>
              </a:rPr>
              <a:t>Boletines Históricos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 flipH="1">
            <a:off x="4686958" y="4366845"/>
            <a:ext cx="734223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77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87374" y="2205555"/>
            <a:ext cx="4337108" cy="720080"/>
          </a:xfrm>
        </p:spPr>
        <p:txBody>
          <a:bodyPr>
            <a:noAutofit/>
          </a:bodyPr>
          <a:lstStyle/>
          <a:p>
            <a:pPr algn="ctr"/>
            <a:r>
              <a:rPr lang="es-CO" sz="3200" b="1" dirty="0"/>
              <a:t>ESTADÍSTICAS E INDICADORES UTP</a:t>
            </a:r>
            <a:endParaRPr lang="es-CO" sz="20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7668336" y="2298574"/>
            <a:ext cx="3240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latin typeface="+mj-lt"/>
              </a:rPr>
              <a:t>Información relevante para la toma de decisiones.</a:t>
            </a:r>
          </a:p>
          <a:p>
            <a:pPr algn="just"/>
            <a:endParaRPr lang="es-CO" sz="1600" dirty="0">
              <a:latin typeface="+mj-lt"/>
            </a:endParaRPr>
          </a:p>
          <a:p>
            <a:pPr algn="just"/>
            <a:r>
              <a:rPr lang="es-CO" sz="1600" dirty="0">
                <a:latin typeface="+mj-lt"/>
              </a:rPr>
              <a:t>Capítulos articulados a los factores del modelo de autoevaluación con fines de acreditación (CNA).</a:t>
            </a:r>
          </a:p>
          <a:p>
            <a:pPr algn="just"/>
            <a:endParaRPr lang="es-CO" sz="1600" dirty="0">
              <a:latin typeface="+mj-lt"/>
            </a:endParaRPr>
          </a:p>
          <a:p>
            <a:pPr algn="just"/>
            <a:r>
              <a:rPr lang="es-CO" sz="1600" dirty="0">
                <a:latin typeface="+mj-lt"/>
              </a:rPr>
              <a:t>Información para apoyar estudios académicos y proyectos que generen impacto.</a:t>
            </a:r>
          </a:p>
          <a:p>
            <a:pPr algn="just"/>
            <a:endParaRPr lang="es-CO" sz="1600" dirty="0">
              <a:latin typeface="+mj-lt"/>
            </a:endParaRPr>
          </a:p>
          <a:p>
            <a:pPr algn="just"/>
            <a:r>
              <a:rPr lang="es-CO" sz="1600" dirty="0">
                <a:latin typeface="+mj-lt"/>
              </a:rPr>
              <a:t>Variables de interés común para responder a requerimientos internos y externos.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7250088" y="1183055"/>
            <a:ext cx="354712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9" tIns="45720" rIns="91439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s-CO" altLang="es-CO" sz="2400" kern="1200">
                <a:solidFill>
                  <a:schemeClr val="accent1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06542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6pPr>
            <a:lvl7pPr marL="813084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7pPr>
            <a:lvl8pPr marL="1219627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8pPr>
            <a:lvl9pPr marL="1626169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CO" sz="3200" b="1" u="sng" dirty="0">
                <a:solidFill>
                  <a:schemeClr val="tx1"/>
                </a:solidFill>
              </a:rPr>
              <a:t>Variables disponibles</a:t>
            </a:r>
            <a:endParaRPr lang="es-CO" sz="2000" b="1" u="sng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49" y="1258969"/>
            <a:ext cx="2448272" cy="5054497"/>
          </a:xfrm>
          <a:prstGeom prst="rect">
            <a:avLst/>
          </a:prstGeom>
        </p:spPr>
      </p:pic>
      <p:pic>
        <p:nvPicPr>
          <p:cNvPr id="7" name="Picture 2" descr="C:\Dropbox\Trabajo\AIE\Imagenes y diseño\DISEÑO LOGO AIE_verde.fw.png">
            <a:extLst>
              <a:ext uri="{FF2B5EF4-FFF2-40B4-BE49-F238E27FC236}">
                <a16:creationId xmlns:a16="http://schemas.microsoft.com/office/drawing/2014/main" id="{1AFB8A9C-B255-47F2-9DF0-52C2174E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5" y="3429000"/>
            <a:ext cx="291160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944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670586" y="132907"/>
            <a:ext cx="8229600" cy="428149"/>
          </a:xfrm>
        </p:spPr>
        <p:txBody>
          <a:bodyPr>
            <a:normAutofit fontScale="90000"/>
          </a:bodyPr>
          <a:lstStyle/>
          <a:p>
            <a:r>
              <a:rPr lang="es-CO" sz="3200" b="1" dirty="0">
                <a:solidFill>
                  <a:schemeClr val="bg1"/>
                </a:solidFill>
              </a:rPr>
              <a:t>ESTADÍSTICAS E INDICADORES UTP</a:t>
            </a:r>
            <a:endParaRPr lang="es-CO" sz="20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788" y="764704"/>
            <a:ext cx="3397010" cy="38884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008" y="4228444"/>
            <a:ext cx="3934804" cy="20847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386" y="769681"/>
            <a:ext cx="3674740" cy="344770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b="38939"/>
          <a:stretch/>
        </p:blipFill>
        <p:spPr>
          <a:xfrm>
            <a:off x="2184789" y="4653136"/>
            <a:ext cx="348954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0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A71934-55CA-45CD-9305-E004ABD2C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64" y="743343"/>
            <a:ext cx="10515600" cy="1325563"/>
          </a:xfrm>
        </p:spPr>
        <p:txBody>
          <a:bodyPr/>
          <a:lstStyle/>
          <a:p>
            <a:pPr algn="ctr"/>
            <a:r>
              <a:rPr lang="es-ES" b="1" dirty="0"/>
              <a:t>Agenda del día 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C52874-65EF-43BE-B887-F70474FFB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022" y="2530300"/>
            <a:ext cx="9541778" cy="26540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3600" dirty="0"/>
              <a:t>Contexto General PDI</a:t>
            </a:r>
          </a:p>
          <a:p>
            <a:pPr marL="0" indent="0">
              <a:buNone/>
            </a:pPr>
            <a:r>
              <a:rPr lang="es-ES" sz="3600" dirty="0"/>
              <a:t>Caja de Herramientas Inteligencia Institucional</a:t>
            </a:r>
          </a:p>
          <a:p>
            <a:pPr marL="0" indent="0">
              <a:buNone/>
            </a:pPr>
            <a:r>
              <a:rPr lang="es-ES" sz="3600" dirty="0"/>
              <a:t>Rendición de cuentas permanente</a:t>
            </a:r>
          </a:p>
          <a:p>
            <a:pPr marL="0" indent="0">
              <a:buNone/>
            </a:pPr>
            <a:r>
              <a:rPr lang="es-ES" sz="3600" dirty="0"/>
              <a:t>Código de Integridad y buen gobierno</a:t>
            </a:r>
          </a:p>
          <a:p>
            <a:pPr marL="0" indent="0">
              <a:buNone/>
            </a:pPr>
            <a:r>
              <a:rPr lang="es-ES" sz="3600" dirty="0"/>
              <a:t>Desafío Thomas</a:t>
            </a:r>
          </a:p>
          <a:p>
            <a:endParaRPr lang="es-CO" sz="3600" dirty="0"/>
          </a:p>
        </p:txBody>
      </p:sp>
      <p:pic>
        <p:nvPicPr>
          <p:cNvPr id="5" name="Gráfico 4" descr="Anclar con relleno sólido">
            <a:extLst>
              <a:ext uri="{FF2B5EF4-FFF2-40B4-BE49-F238E27FC236}">
                <a16:creationId xmlns:a16="http://schemas.microsoft.com/office/drawing/2014/main" id="{FF8EDA95-79E4-479F-B444-40A06D263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2073" y="2530300"/>
            <a:ext cx="379949" cy="379949"/>
          </a:xfrm>
          <a:prstGeom prst="rect">
            <a:avLst/>
          </a:prstGeom>
        </p:spPr>
      </p:pic>
      <p:pic>
        <p:nvPicPr>
          <p:cNvPr id="6" name="Gráfico 5" descr="Anclar con relleno sólido">
            <a:extLst>
              <a:ext uri="{FF2B5EF4-FFF2-40B4-BE49-F238E27FC236}">
                <a16:creationId xmlns:a16="http://schemas.microsoft.com/office/drawing/2014/main" id="{535938A0-F87B-4177-804D-0DDCEC7BA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361" y="3049051"/>
            <a:ext cx="379949" cy="379949"/>
          </a:xfrm>
          <a:prstGeom prst="rect">
            <a:avLst/>
          </a:prstGeom>
        </p:spPr>
      </p:pic>
      <p:pic>
        <p:nvPicPr>
          <p:cNvPr id="7" name="Gráfico 6" descr="Anclar con relleno sólido">
            <a:extLst>
              <a:ext uri="{FF2B5EF4-FFF2-40B4-BE49-F238E27FC236}">
                <a16:creationId xmlns:a16="http://schemas.microsoft.com/office/drawing/2014/main" id="{6E850431-73BC-4B24-8820-3A24299C4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8058" y="3567802"/>
            <a:ext cx="379949" cy="379949"/>
          </a:xfrm>
          <a:prstGeom prst="rect">
            <a:avLst/>
          </a:prstGeom>
        </p:spPr>
      </p:pic>
      <p:pic>
        <p:nvPicPr>
          <p:cNvPr id="8" name="Gráfico 7" descr="Anclar con relleno sólido">
            <a:extLst>
              <a:ext uri="{FF2B5EF4-FFF2-40B4-BE49-F238E27FC236}">
                <a16:creationId xmlns:a16="http://schemas.microsoft.com/office/drawing/2014/main" id="{7D3163B3-82DC-42B7-B8D2-1A14C5C5E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8057" y="4099539"/>
            <a:ext cx="379949" cy="379949"/>
          </a:xfrm>
          <a:prstGeom prst="rect">
            <a:avLst/>
          </a:prstGeom>
        </p:spPr>
      </p:pic>
      <p:pic>
        <p:nvPicPr>
          <p:cNvPr id="9" name="Gráfico 8" descr="Anclar con relleno sólido">
            <a:extLst>
              <a:ext uri="{FF2B5EF4-FFF2-40B4-BE49-F238E27FC236}">
                <a16:creationId xmlns:a16="http://schemas.microsoft.com/office/drawing/2014/main" id="{2BD79EC1-69CD-4090-8820-5D276238C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8057" y="4674666"/>
            <a:ext cx="379949" cy="37994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E777B43-8609-42B9-B9F1-F96654DAD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8459">
            <a:off x="10635127" y="3839894"/>
            <a:ext cx="1437346" cy="361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76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2084" y="1348774"/>
            <a:ext cx="8967831" cy="1728979"/>
          </a:xfrm>
        </p:spPr>
        <p:txBody>
          <a:bodyPr>
            <a:normAutofit/>
          </a:bodyPr>
          <a:lstStyle/>
          <a:p>
            <a:pPr algn="ctr" defTabSz="457200" fontAlgn="base">
              <a:spcAft>
                <a:spcPct val="0"/>
              </a:spcAft>
            </a:pPr>
            <a:r>
              <a:rPr lang="es-CO" sz="4800" b="1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RENDICIÓN DE CUENTAS PERMANENTE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BDF0D2-872C-481B-A44C-B782028B4A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0"/>
          <a:stretch/>
        </p:blipFill>
        <p:spPr>
          <a:xfrm>
            <a:off x="3877474" y="3108757"/>
            <a:ext cx="2311879" cy="32823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54FD794-569A-4E58-BDCC-43680C5F5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01" y="4018386"/>
            <a:ext cx="1615059" cy="15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06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13" y="1546756"/>
            <a:ext cx="8929901" cy="5245816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7817323" y="2054352"/>
            <a:ext cx="2072640" cy="4803648"/>
          </a:xfrm>
          <a:prstGeom prst="roundRect">
            <a:avLst/>
          </a:prstGeom>
          <a:noFill/>
          <a:ln w="7620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2994028" y="715760"/>
            <a:ext cx="56484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 de Desarrollo Institucional 2020-2028 </a:t>
            </a:r>
          </a:p>
          <a:p>
            <a:pPr algn="ctr"/>
            <a:r>
              <a:rPr lang="es-ES" sz="24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“Aquí Construimos Futuro”</a:t>
            </a:r>
          </a:p>
        </p:txBody>
      </p:sp>
    </p:spTree>
    <p:extLst>
      <p:ext uri="{BB962C8B-B14F-4D97-AF65-F5344CB8AC3E}">
        <p14:creationId xmlns:p14="http://schemas.microsoft.com/office/powerpoint/2010/main" val="3904067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930697" y="878634"/>
            <a:ext cx="75885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ELEMENTOS DE LA RENDICIÓN DE CUENTAS PERMANENTE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b="4021"/>
          <a:stretch/>
        </p:blipFill>
        <p:spPr>
          <a:xfrm>
            <a:off x="6967381" y="2389569"/>
            <a:ext cx="3191247" cy="103766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569" t="3929" r="-569" b="2957"/>
          <a:stretch/>
        </p:blipFill>
        <p:spPr>
          <a:xfrm>
            <a:off x="7376781" y="3397341"/>
            <a:ext cx="2720629" cy="1217568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6783398" y="1261193"/>
            <a:ext cx="3736871" cy="1133475"/>
            <a:chOff x="821286" y="5358127"/>
            <a:chExt cx="3736871" cy="1133475"/>
          </a:xfrm>
        </p:grpSpPr>
        <p:sp>
          <p:nvSpPr>
            <p:cNvPr id="8" name="Rectángulo 7"/>
            <p:cNvSpPr/>
            <p:nvPr/>
          </p:nvSpPr>
          <p:spPr>
            <a:xfrm>
              <a:off x="821286" y="5670185"/>
              <a:ext cx="1313434" cy="509357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200" b="1" dirty="0">
                  <a:latin typeface="Maiandra GD" panose="020E0502030308020204" pitchFamily="34" charset="0"/>
                </a:rPr>
                <a:t>AUDIENCIA PÚBLICA</a:t>
              </a: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7382" y="5358127"/>
              <a:ext cx="2390775" cy="1133475"/>
            </a:xfrm>
            <a:prstGeom prst="rect">
              <a:avLst/>
            </a:prstGeom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114" y="3029006"/>
            <a:ext cx="1928889" cy="183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697" y="1660387"/>
            <a:ext cx="1924050" cy="1276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698" y="3118816"/>
            <a:ext cx="1971675" cy="1285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2952" y="4616721"/>
            <a:ext cx="1969420" cy="1421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/>
          <p:cNvSpPr txBox="1"/>
          <p:nvPr/>
        </p:nvSpPr>
        <p:spPr>
          <a:xfrm>
            <a:off x="2052460" y="6161997"/>
            <a:ext cx="1680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/>
              <a:t>Fuente:</a:t>
            </a:r>
            <a:r>
              <a:rPr lang="es-CO" sz="1200" dirty="0"/>
              <a:t> Función Pública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7187029" y="4659328"/>
            <a:ext cx="3100131" cy="1098836"/>
            <a:chOff x="5280816" y="5368691"/>
            <a:chExt cx="3100131" cy="1098836"/>
          </a:xfrm>
        </p:grpSpPr>
        <p:sp>
          <p:nvSpPr>
            <p:cNvPr id="16" name="Rectángulo 15"/>
            <p:cNvSpPr/>
            <p:nvPr/>
          </p:nvSpPr>
          <p:spPr>
            <a:xfrm>
              <a:off x="5280816" y="5775406"/>
              <a:ext cx="1206819" cy="525090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100" b="1" dirty="0">
                  <a:latin typeface="Maiandra GD" panose="020E0502030308020204" pitchFamily="34" charset="0"/>
                </a:rPr>
                <a:t>DIÁLOGO CON ESTAMENTOS</a:t>
              </a:r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49828" y="5368691"/>
              <a:ext cx="785189" cy="628777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95261" y="5997468"/>
              <a:ext cx="1047178" cy="470059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35017" y="5416873"/>
              <a:ext cx="945930" cy="533602"/>
            </a:xfrm>
            <a:prstGeom prst="rect">
              <a:avLst/>
            </a:prstGeom>
          </p:spPr>
        </p:pic>
      </p:grpSp>
      <p:cxnSp>
        <p:nvCxnSpPr>
          <p:cNvPr id="27" name="Conector recto de flecha 26"/>
          <p:cNvCxnSpPr/>
          <p:nvPr/>
        </p:nvCxnSpPr>
        <p:spPr>
          <a:xfrm>
            <a:off x="4087739" y="2333002"/>
            <a:ext cx="623843" cy="4840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4027919" y="3683237"/>
            <a:ext cx="53411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V="1">
            <a:off x="4046802" y="4859482"/>
            <a:ext cx="794759" cy="6494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 flipV="1">
            <a:off x="5873695" y="2167747"/>
            <a:ext cx="623843" cy="5211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>
            <a:off x="6427091" y="3457133"/>
            <a:ext cx="35630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>
            <a:off x="6460012" y="4404690"/>
            <a:ext cx="35398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>
            <a:off x="5780749" y="5017391"/>
            <a:ext cx="890436" cy="6756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upo 45"/>
          <p:cNvGrpSpPr/>
          <p:nvPr/>
        </p:nvGrpSpPr>
        <p:grpSpPr>
          <a:xfrm>
            <a:off x="7440114" y="5805158"/>
            <a:ext cx="2505354" cy="709517"/>
            <a:chOff x="5699450" y="5881509"/>
            <a:chExt cx="2505354" cy="709517"/>
          </a:xfrm>
        </p:grpSpPr>
        <p:sp>
          <p:nvSpPr>
            <p:cNvPr id="44" name="Rectángulo 43"/>
            <p:cNvSpPr/>
            <p:nvPr/>
          </p:nvSpPr>
          <p:spPr>
            <a:xfrm>
              <a:off x="5699450" y="5973723"/>
              <a:ext cx="1206819" cy="525090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sz="1100" b="1" dirty="0">
                  <a:latin typeface="Maiandra GD" panose="020E0502030308020204" pitchFamily="34" charset="0"/>
                </a:rPr>
                <a:t>LA FERIA DEL PDI</a:t>
              </a:r>
            </a:p>
          </p:txBody>
        </p:sp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13895" y="5881509"/>
              <a:ext cx="1090909" cy="709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129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09458" y="2396581"/>
            <a:ext cx="3341405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IMPORTANCIA </a:t>
            </a:r>
          </a:p>
          <a:p>
            <a:pPr algn="ctr"/>
            <a:r>
              <a:rPr lang="es-ES" sz="2800" b="1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LA PARTICIPACIÓN EN LOS PROCESOS DE RENDICIÓN DE CUENTAS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19986" y="1334752"/>
            <a:ext cx="4862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2000" dirty="0">
                <a:solidFill>
                  <a:schemeClr val="accent6">
                    <a:lumMod val="75000"/>
                  </a:schemeClr>
                </a:solidFill>
              </a:rPr>
              <a:t>Conoce de primera mano los resultados y avances de la Universidad.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719985" y="2042638"/>
            <a:ext cx="4836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2000" dirty="0">
                <a:solidFill>
                  <a:schemeClr val="accent6">
                    <a:lumMod val="75000"/>
                  </a:schemeClr>
                </a:solidFill>
              </a:rPr>
              <a:t>Aporta al mejoramiento continuo de la institución.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719985" y="2795190"/>
            <a:ext cx="4794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2000" dirty="0">
                <a:solidFill>
                  <a:schemeClr val="accent6">
                    <a:lumMod val="75000"/>
                  </a:schemeClr>
                </a:solidFill>
              </a:rPr>
              <a:t>Puede hacer control social.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719986" y="3352099"/>
            <a:ext cx="4794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2000" dirty="0">
                <a:solidFill>
                  <a:schemeClr val="accent6">
                    <a:lumMod val="75000"/>
                  </a:schemeClr>
                </a:solidFill>
              </a:rPr>
              <a:t>Aporta al cumplimiento de los objetivos e indicadores de la Universidad.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62715" y="4155906"/>
            <a:ext cx="4794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2000" dirty="0">
                <a:solidFill>
                  <a:schemeClr val="accent6">
                    <a:lumMod val="75000"/>
                  </a:schemeClr>
                </a:solidFill>
              </a:rPr>
              <a:t>Puede intervenir de manera directa con la alta dirección y demás estamentos.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788351" y="4959713"/>
            <a:ext cx="4794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CO" sz="2000" dirty="0">
                <a:solidFill>
                  <a:schemeClr val="accent6">
                    <a:lumMod val="75000"/>
                  </a:schemeClr>
                </a:solidFill>
              </a:rPr>
              <a:t>Muestra compromiso y amor por su Universidad.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4489392" y="4023710"/>
            <a:ext cx="1273322" cy="1275701"/>
            <a:chOff x="1580973" y="4704548"/>
            <a:chExt cx="1619250" cy="1619251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0973" y="5033473"/>
              <a:ext cx="1290326" cy="1290326"/>
            </a:xfrm>
            <a:prstGeom prst="rect">
              <a:avLst/>
            </a:prstGeom>
          </p:spPr>
        </p:pic>
        <p:pic>
          <p:nvPicPr>
            <p:cNvPr id="1026" name="Picture 2" descr="Recloser Electrico | Proveedor de soluciones electricas | SIOSA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973" y="4704548"/>
              <a:ext cx="1619250" cy="1619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4386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rgbClr val="1A3365"/>
          </a:solidFill>
        </p:spPr>
      </p:sp>
      <p:sp>
        <p:nvSpPr>
          <p:cNvPr id="3" name="AutoShape 3"/>
          <p:cNvSpPr/>
          <p:nvPr/>
        </p:nvSpPr>
        <p:spPr>
          <a:xfrm>
            <a:off x="1" y="1371600"/>
            <a:ext cx="6148403" cy="4184623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4" name="AutoShape 4"/>
          <p:cNvSpPr/>
          <p:nvPr/>
        </p:nvSpPr>
        <p:spPr>
          <a:xfrm>
            <a:off x="10672964" y="0"/>
            <a:ext cx="1519037" cy="1371600"/>
          </a:xfrm>
          <a:prstGeom prst="rect">
            <a:avLst/>
          </a:prstGeom>
          <a:solidFill>
            <a:srgbClr val="38BF8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029" r="5659" b="31987"/>
          <a:stretch>
            <a:fillRect/>
          </a:stretch>
        </p:blipFill>
        <p:spPr>
          <a:xfrm>
            <a:off x="4553338" y="6074760"/>
            <a:ext cx="1164913" cy="45666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5556223"/>
            <a:ext cx="1404478" cy="1301777"/>
            <a:chOff x="0" y="0"/>
            <a:chExt cx="2808955" cy="2603555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808955" cy="2603555"/>
            </a:xfrm>
            <a:prstGeom prst="rect">
              <a:avLst/>
            </a:prstGeom>
            <a:solidFill>
              <a:srgbClr val="FFBB00"/>
            </a:solid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50605" y="566506"/>
              <a:ext cx="1507746" cy="1470542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098590" y="419901"/>
            <a:ext cx="667785" cy="531799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441672" y="1891239"/>
            <a:ext cx="5169002" cy="3554355"/>
            <a:chOff x="0" y="0"/>
            <a:chExt cx="6159500" cy="42354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8"/>
              <a:stretch>
                <a:fillRect l="-7432" r="-743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702239" y="2056692"/>
            <a:ext cx="4369760" cy="2856913"/>
            <a:chOff x="0" y="236899"/>
            <a:chExt cx="8739520" cy="571382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36899"/>
              <a:ext cx="8739520" cy="1667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518"/>
                </a:lnSpc>
              </a:pPr>
              <a:r>
                <a:rPr lang="en-US" sz="5926">
                  <a:solidFill>
                    <a:srgbClr val="FFFFFF"/>
                  </a:solidFill>
                  <a:latin typeface="Muli Bold Bold"/>
                </a:rPr>
                <a:t>Códigos de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565567"/>
              <a:ext cx="8739520" cy="3385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906"/>
                </a:lnSpc>
                <a:spcBef>
                  <a:spcPct val="0"/>
                </a:spcBef>
              </a:pPr>
              <a:r>
                <a:rPr lang="en-US" sz="4933">
                  <a:solidFill>
                    <a:srgbClr val="FFFFFF"/>
                  </a:solidFill>
                  <a:latin typeface="Muli Regular Bold"/>
                </a:rPr>
                <a:t>Integridad y Buen Gobierno 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02239" y="439420"/>
            <a:ext cx="7639732" cy="422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Muli Bold"/>
              </a:rPr>
              <a:t>Universidad Tecnologica de Pereira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11172308" y="6482843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135170" y="5771196"/>
            <a:ext cx="2178050" cy="94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1"/>
              </a:lnSpc>
            </a:pPr>
            <a:r>
              <a:rPr lang="en-US" sz="536" spc="5">
                <a:solidFill>
                  <a:srgbClr val="FFFFFF">
                    <a:alpha val="69804"/>
                  </a:srgbClr>
                </a:solidFill>
                <a:latin typeface="Open Sans"/>
              </a:rPr>
              <a:t>© Copyright Skybox Inc. Todos los derechos reservados.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207983" y="2938962"/>
            <a:ext cx="3386155" cy="1678005"/>
            <a:chOff x="0" y="0"/>
            <a:chExt cx="6350000" cy="31483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3148330"/>
            </a:xfrm>
            <a:custGeom>
              <a:avLst/>
              <a:gdLst/>
              <a:ahLst/>
              <a:cxnLst/>
              <a:rect l="l" t="t" r="r" b="b"/>
              <a:pathLst>
                <a:path w="6350000" h="3148330">
                  <a:moveTo>
                    <a:pt x="6123940" y="3148330"/>
                  </a:moveTo>
                  <a:lnTo>
                    <a:pt x="226060" y="3148330"/>
                  </a:lnTo>
                  <a:cubicBezTo>
                    <a:pt x="101600" y="3148330"/>
                    <a:pt x="0" y="3048000"/>
                    <a:pt x="0" y="2923540"/>
                  </a:cubicBezTo>
                  <a:lnTo>
                    <a:pt x="0" y="226060"/>
                  </a:lnTo>
                  <a:cubicBezTo>
                    <a:pt x="0" y="101600"/>
                    <a:pt x="101600" y="0"/>
                    <a:pt x="226060" y="0"/>
                  </a:cubicBezTo>
                  <a:lnTo>
                    <a:pt x="6125210" y="0"/>
                  </a:lnTo>
                  <a:cubicBezTo>
                    <a:pt x="6248400" y="0"/>
                    <a:pt x="6350000" y="101600"/>
                    <a:pt x="6350000" y="226060"/>
                  </a:cubicBezTo>
                  <a:lnTo>
                    <a:pt x="6350000" y="2923540"/>
                  </a:lnTo>
                  <a:cubicBezTo>
                    <a:pt x="6350000" y="3048000"/>
                    <a:pt x="6248400" y="3148330"/>
                    <a:pt x="6123940" y="3148330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18577" y="681831"/>
              <a:ext cx="1871145" cy="1785937"/>
            </a:xfrm>
            <a:custGeom>
              <a:avLst/>
              <a:gdLst/>
              <a:ahLst/>
              <a:cxnLst/>
              <a:rect l="l" t="t" r="r" b="b"/>
              <a:pathLst>
                <a:path w="1871145" h="1785937">
                  <a:moveTo>
                    <a:pt x="935573" y="1429"/>
                  </a:moveTo>
                  <a:cubicBezTo>
                    <a:pt x="616107" y="0"/>
                    <a:pt x="320294" y="169614"/>
                    <a:pt x="160147" y="446044"/>
                  </a:cubicBezTo>
                  <a:cubicBezTo>
                    <a:pt x="0" y="722474"/>
                    <a:pt x="0" y="1063464"/>
                    <a:pt x="160147" y="1339894"/>
                  </a:cubicBezTo>
                  <a:cubicBezTo>
                    <a:pt x="320294" y="1616324"/>
                    <a:pt x="616107" y="1785938"/>
                    <a:pt x="935573" y="1784509"/>
                  </a:cubicBezTo>
                  <a:cubicBezTo>
                    <a:pt x="1255039" y="1785938"/>
                    <a:pt x="1550852" y="1616324"/>
                    <a:pt x="1710999" y="1339894"/>
                  </a:cubicBezTo>
                  <a:cubicBezTo>
                    <a:pt x="1871146" y="1063464"/>
                    <a:pt x="1871146" y="722474"/>
                    <a:pt x="1710999" y="446044"/>
                  </a:cubicBezTo>
                  <a:cubicBezTo>
                    <a:pt x="1550852" y="169614"/>
                    <a:pt x="1255039" y="0"/>
                    <a:pt x="935573" y="1429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845938" y="1696758"/>
            <a:ext cx="2506722" cy="1242205"/>
            <a:chOff x="0" y="0"/>
            <a:chExt cx="6350000" cy="31483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3148330"/>
            </a:xfrm>
            <a:custGeom>
              <a:avLst/>
              <a:gdLst/>
              <a:ahLst/>
              <a:cxnLst/>
              <a:rect l="l" t="t" r="r" b="b"/>
              <a:pathLst>
                <a:path w="6350000" h="3148330">
                  <a:moveTo>
                    <a:pt x="6123940" y="3148330"/>
                  </a:moveTo>
                  <a:lnTo>
                    <a:pt x="226060" y="3148330"/>
                  </a:lnTo>
                  <a:cubicBezTo>
                    <a:pt x="101600" y="3148330"/>
                    <a:pt x="0" y="3048000"/>
                    <a:pt x="0" y="2923540"/>
                  </a:cubicBezTo>
                  <a:lnTo>
                    <a:pt x="0" y="226060"/>
                  </a:lnTo>
                  <a:cubicBezTo>
                    <a:pt x="0" y="101600"/>
                    <a:pt x="101600" y="0"/>
                    <a:pt x="226060" y="0"/>
                  </a:cubicBezTo>
                  <a:lnTo>
                    <a:pt x="6125210" y="0"/>
                  </a:lnTo>
                  <a:cubicBezTo>
                    <a:pt x="6248400" y="0"/>
                    <a:pt x="6350000" y="101600"/>
                    <a:pt x="6350000" y="226060"/>
                  </a:cubicBezTo>
                  <a:lnTo>
                    <a:pt x="6350000" y="2923540"/>
                  </a:lnTo>
                  <a:cubicBezTo>
                    <a:pt x="6350000" y="3048000"/>
                    <a:pt x="6248400" y="3148330"/>
                    <a:pt x="6123940" y="3148330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518577" y="681831"/>
              <a:ext cx="1871145" cy="1785937"/>
            </a:xfrm>
            <a:custGeom>
              <a:avLst/>
              <a:gdLst/>
              <a:ahLst/>
              <a:cxnLst/>
              <a:rect l="l" t="t" r="r" b="b"/>
              <a:pathLst>
                <a:path w="1871145" h="1785937">
                  <a:moveTo>
                    <a:pt x="935573" y="1429"/>
                  </a:moveTo>
                  <a:cubicBezTo>
                    <a:pt x="616107" y="0"/>
                    <a:pt x="320294" y="169614"/>
                    <a:pt x="160147" y="446044"/>
                  </a:cubicBezTo>
                  <a:cubicBezTo>
                    <a:pt x="0" y="722474"/>
                    <a:pt x="0" y="1063464"/>
                    <a:pt x="160147" y="1339894"/>
                  </a:cubicBezTo>
                  <a:cubicBezTo>
                    <a:pt x="320294" y="1616324"/>
                    <a:pt x="616107" y="1785938"/>
                    <a:pt x="935573" y="1784509"/>
                  </a:cubicBezTo>
                  <a:cubicBezTo>
                    <a:pt x="1255039" y="1785938"/>
                    <a:pt x="1550852" y="1616324"/>
                    <a:pt x="1710999" y="1339894"/>
                  </a:cubicBezTo>
                  <a:cubicBezTo>
                    <a:pt x="1871146" y="1063464"/>
                    <a:pt x="1871146" y="722474"/>
                    <a:pt x="1710999" y="446044"/>
                  </a:cubicBezTo>
                  <a:cubicBezTo>
                    <a:pt x="1550852" y="169614"/>
                    <a:pt x="1255039" y="0"/>
                    <a:pt x="935573" y="1429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05049" y="1646999"/>
            <a:ext cx="2607133" cy="1291963"/>
            <a:chOff x="0" y="0"/>
            <a:chExt cx="6350000" cy="31483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3148330"/>
            </a:xfrm>
            <a:custGeom>
              <a:avLst/>
              <a:gdLst/>
              <a:ahLst/>
              <a:cxnLst/>
              <a:rect l="l" t="t" r="r" b="b"/>
              <a:pathLst>
                <a:path w="6350000" h="3148330">
                  <a:moveTo>
                    <a:pt x="6123940" y="3148330"/>
                  </a:moveTo>
                  <a:lnTo>
                    <a:pt x="226060" y="3148330"/>
                  </a:lnTo>
                  <a:cubicBezTo>
                    <a:pt x="101600" y="3148330"/>
                    <a:pt x="0" y="3048000"/>
                    <a:pt x="0" y="2923540"/>
                  </a:cubicBezTo>
                  <a:lnTo>
                    <a:pt x="0" y="226060"/>
                  </a:lnTo>
                  <a:cubicBezTo>
                    <a:pt x="0" y="101600"/>
                    <a:pt x="101600" y="0"/>
                    <a:pt x="226060" y="0"/>
                  </a:cubicBezTo>
                  <a:lnTo>
                    <a:pt x="6125210" y="0"/>
                  </a:lnTo>
                  <a:cubicBezTo>
                    <a:pt x="6248400" y="0"/>
                    <a:pt x="6350000" y="101600"/>
                    <a:pt x="6350000" y="226060"/>
                  </a:cubicBezTo>
                  <a:lnTo>
                    <a:pt x="6350000" y="2923540"/>
                  </a:lnTo>
                  <a:cubicBezTo>
                    <a:pt x="6350000" y="3048000"/>
                    <a:pt x="6248400" y="3148330"/>
                    <a:pt x="6123940" y="3148330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518577" y="681831"/>
              <a:ext cx="1871145" cy="1785937"/>
            </a:xfrm>
            <a:custGeom>
              <a:avLst/>
              <a:gdLst/>
              <a:ahLst/>
              <a:cxnLst/>
              <a:rect l="l" t="t" r="r" b="b"/>
              <a:pathLst>
                <a:path w="1871145" h="1785937">
                  <a:moveTo>
                    <a:pt x="935573" y="1429"/>
                  </a:moveTo>
                  <a:cubicBezTo>
                    <a:pt x="616107" y="0"/>
                    <a:pt x="320294" y="169614"/>
                    <a:pt x="160147" y="446044"/>
                  </a:cubicBezTo>
                  <a:cubicBezTo>
                    <a:pt x="0" y="722474"/>
                    <a:pt x="0" y="1063464"/>
                    <a:pt x="160147" y="1339894"/>
                  </a:cubicBezTo>
                  <a:cubicBezTo>
                    <a:pt x="320294" y="1616324"/>
                    <a:pt x="616107" y="1785938"/>
                    <a:pt x="935573" y="1784509"/>
                  </a:cubicBezTo>
                  <a:cubicBezTo>
                    <a:pt x="1255039" y="1785938"/>
                    <a:pt x="1550852" y="1616324"/>
                    <a:pt x="1710999" y="1339894"/>
                  </a:cubicBezTo>
                  <a:cubicBezTo>
                    <a:pt x="1871146" y="1063464"/>
                    <a:pt x="1871146" y="722474"/>
                    <a:pt x="1710999" y="446044"/>
                  </a:cubicBezTo>
                  <a:cubicBezTo>
                    <a:pt x="1550852" y="169614"/>
                    <a:pt x="1255039" y="0"/>
                    <a:pt x="935573" y="1429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8845938" y="5306893"/>
            <a:ext cx="2506722" cy="1242206"/>
            <a:chOff x="0" y="0"/>
            <a:chExt cx="6350000" cy="31483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3148330"/>
            </a:xfrm>
            <a:custGeom>
              <a:avLst/>
              <a:gdLst/>
              <a:ahLst/>
              <a:cxnLst/>
              <a:rect l="l" t="t" r="r" b="b"/>
              <a:pathLst>
                <a:path w="6350000" h="3148330">
                  <a:moveTo>
                    <a:pt x="6123940" y="3148330"/>
                  </a:moveTo>
                  <a:lnTo>
                    <a:pt x="226060" y="3148330"/>
                  </a:lnTo>
                  <a:cubicBezTo>
                    <a:pt x="101600" y="3148330"/>
                    <a:pt x="0" y="3048000"/>
                    <a:pt x="0" y="2923540"/>
                  </a:cubicBezTo>
                  <a:lnTo>
                    <a:pt x="0" y="226060"/>
                  </a:lnTo>
                  <a:cubicBezTo>
                    <a:pt x="0" y="101600"/>
                    <a:pt x="101600" y="0"/>
                    <a:pt x="226060" y="0"/>
                  </a:cubicBezTo>
                  <a:lnTo>
                    <a:pt x="6125210" y="0"/>
                  </a:lnTo>
                  <a:cubicBezTo>
                    <a:pt x="6248400" y="0"/>
                    <a:pt x="6350000" y="101600"/>
                    <a:pt x="6350000" y="226060"/>
                  </a:cubicBezTo>
                  <a:lnTo>
                    <a:pt x="6350000" y="2923540"/>
                  </a:lnTo>
                  <a:cubicBezTo>
                    <a:pt x="6350000" y="3048000"/>
                    <a:pt x="6248400" y="3148330"/>
                    <a:pt x="6123940" y="3148330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518577" y="681831"/>
              <a:ext cx="1871145" cy="1785937"/>
            </a:xfrm>
            <a:custGeom>
              <a:avLst/>
              <a:gdLst/>
              <a:ahLst/>
              <a:cxnLst/>
              <a:rect l="l" t="t" r="r" b="b"/>
              <a:pathLst>
                <a:path w="1871145" h="1785937">
                  <a:moveTo>
                    <a:pt x="935573" y="1429"/>
                  </a:moveTo>
                  <a:cubicBezTo>
                    <a:pt x="616107" y="0"/>
                    <a:pt x="320294" y="169614"/>
                    <a:pt x="160147" y="446044"/>
                  </a:cubicBezTo>
                  <a:cubicBezTo>
                    <a:pt x="0" y="722474"/>
                    <a:pt x="0" y="1063464"/>
                    <a:pt x="160147" y="1339894"/>
                  </a:cubicBezTo>
                  <a:cubicBezTo>
                    <a:pt x="320294" y="1616324"/>
                    <a:pt x="616107" y="1785938"/>
                    <a:pt x="935573" y="1784509"/>
                  </a:cubicBezTo>
                  <a:cubicBezTo>
                    <a:pt x="1255039" y="1785938"/>
                    <a:pt x="1550852" y="1616324"/>
                    <a:pt x="1710999" y="1339894"/>
                  </a:cubicBezTo>
                  <a:cubicBezTo>
                    <a:pt x="1871146" y="1063464"/>
                    <a:pt x="1871146" y="722474"/>
                    <a:pt x="1710999" y="446044"/>
                  </a:cubicBezTo>
                  <a:cubicBezTo>
                    <a:pt x="1550852" y="169614"/>
                    <a:pt x="1255039" y="0"/>
                    <a:pt x="935573" y="1429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8845935" y="3471656"/>
            <a:ext cx="2506724" cy="1242206"/>
            <a:chOff x="0" y="0"/>
            <a:chExt cx="6350000" cy="31483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3148330"/>
            </a:xfrm>
            <a:custGeom>
              <a:avLst/>
              <a:gdLst/>
              <a:ahLst/>
              <a:cxnLst/>
              <a:rect l="l" t="t" r="r" b="b"/>
              <a:pathLst>
                <a:path w="6350000" h="3148330">
                  <a:moveTo>
                    <a:pt x="6123940" y="3148330"/>
                  </a:moveTo>
                  <a:lnTo>
                    <a:pt x="226060" y="3148330"/>
                  </a:lnTo>
                  <a:cubicBezTo>
                    <a:pt x="101600" y="3148330"/>
                    <a:pt x="0" y="3048000"/>
                    <a:pt x="0" y="2923540"/>
                  </a:cubicBezTo>
                  <a:lnTo>
                    <a:pt x="0" y="226060"/>
                  </a:lnTo>
                  <a:cubicBezTo>
                    <a:pt x="0" y="101600"/>
                    <a:pt x="101600" y="0"/>
                    <a:pt x="226060" y="0"/>
                  </a:cubicBezTo>
                  <a:lnTo>
                    <a:pt x="6125210" y="0"/>
                  </a:lnTo>
                  <a:cubicBezTo>
                    <a:pt x="6248400" y="0"/>
                    <a:pt x="6350000" y="101600"/>
                    <a:pt x="6350000" y="226060"/>
                  </a:cubicBezTo>
                  <a:lnTo>
                    <a:pt x="6350000" y="2923540"/>
                  </a:lnTo>
                  <a:cubicBezTo>
                    <a:pt x="6350000" y="3048000"/>
                    <a:pt x="6248400" y="3148330"/>
                    <a:pt x="6123940" y="3148330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518577" y="681831"/>
              <a:ext cx="1871145" cy="1785937"/>
            </a:xfrm>
            <a:custGeom>
              <a:avLst/>
              <a:gdLst/>
              <a:ahLst/>
              <a:cxnLst/>
              <a:rect l="l" t="t" r="r" b="b"/>
              <a:pathLst>
                <a:path w="1871145" h="1785937">
                  <a:moveTo>
                    <a:pt x="935573" y="1429"/>
                  </a:moveTo>
                  <a:cubicBezTo>
                    <a:pt x="616107" y="0"/>
                    <a:pt x="320294" y="169614"/>
                    <a:pt x="160147" y="446044"/>
                  </a:cubicBezTo>
                  <a:cubicBezTo>
                    <a:pt x="0" y="722474"/>
                    <a:pt x="0" y="1063464"/>
                    <a:pt x="160147" y="1339894"/>
                  </a:cubicBezTo>
                  <a:cubicBezTo>
                    <a:pt x="320294" y="1616324"/>
                    <a:pt x="616107" y="1785938"/>
                    <a:pt x="935573" y="1784509"/>
                  </a:cubicBezTo>
                  <a:cubicBezTo>
                    <a:pt x="1255039" y="1785938"/>
                    <a:pt x="1550852" y="1616324"/>
                    <a:pt x="1710999" y="1339894"/>
                  </a:cubicBezTo>
                  <a:cubicBezTo>
                    <a:pt x="1871146" y="1063464"/>
                    <a:pt x="1871146" y="722474"/>
                    <a:pt x="1710999" y="446044"/>
                  </a:cubicBezTo>
                  <a:cubicBezTo>
                    <a:pt x="1550852" y="169614"/>
                    <a:pt x="1255039" y="0"/>
                    <a:pt x="935573" y="1429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4843" y="3471655"/>
            <a:ext cx="2607133" cy="1291964"/>
            <a:chOff x="0" y="0"/>
            <a:chExt cx="6350000" cy="314833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3148330"/>
            </a:xfrm>
            <a:custGeom>
              <a:avLst/>
              <a:gdLst/>
              <a:ahLst/>
              <a:cxnLst/>
              <a:rect l="l" t="t" r="r" b="b"/>
              <a:pathLst>
                <a:path w="6350000" h="3148330">
                  <a:moveTo>
                    <a:pt x="6123940" y="3148330"/>
                  </a:moveTo>
                  <a:lnTo>
                    <a:pt x="226060" y="3148330"/>
                  </a:lnTo>
                  <a:cubicBezTo>
                    <a:pt x="101600" y="3148330"/>
                    <a:pt x="0" y="3048000"/>
                    <a:pt x="0" y="2923540"/>
                  </a:cubicBezTo>
                  <a:lnTo>
                    <a:pt x="0" y="226060"/>
                  </a:lnTo>
                  <a:cubicBezTo>
                    <a:pt x="0" y="101600"/>
                    <a:pt x="101600" y="0"/>
                    <a:pt x="226060" y="0"/>
                  </a:cubicBezTo>
                  <a:lnTo>
                    <a:pt x="6125210" y="0"/>
                  </a:lnTo>
                  <a:cubicBezTo>
                    <a:pt x="6248400" y="0"/>
                    <a:pt x="6350000" y="101600"/>
                    <a:pt x="6350000" y="226060"/>
                  </a:cubicBezTo>
                  <a:lnTo>
                    <a:pt x="6350000" y="2923540"/>
                  </a:lnTo>
                  <a:cubicBezTo>
                    <a:pt x="6350000" y="3048000"/>
                    <a:pt x="6248400" y="3148330"/>
                    <a:pt x="6123940" y="3148330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518577" y="681831"/>
              <a:ext cx="1871145" cy="1785937"/>
            </a:xfrm>
            <a:custGeom>
              <a:avLst/>
              <a:gdLst/>
              <a:ahLst/>
              <a:cxnLst/>
              <a:rect l="l" t="t" r="r" b="b"/>
              <a:pathLst>
                <a:path w="1871145" h="1785937">
                  <a:moveTo>
                    <a:pt x="935573" y="1429"/>
                  </a:moveTo>
                  <a:cubicBezTo>
                    <a:pt x="616107" y="0"/>
                    <a:pt x="320294" y="169614"/>
                    <a:pt x="160147" y="446044"/>
                  </a:cubicBezTo>
                  <a:cubicBezTo>
                    <a:pt x="0" y="722474"/>
                    <a:pt x="0" y="1063464"/>
                    <a:pt x="160147" y="1339894"/>
                  </a:cubicBezTo>
                  <a:cubicBezTo>
                    <a:pt x="320294" y="1616324"/>
                    <a:pt x="616107" y="1785938"/>
                    <a:pt x="935573" y="1784509"/>
                  </a:cubicBezTo>
                  <a:cubicBezTo>
                    <a:pt x="1255039" y="1785938"/>
                    <a:pt x="1550852" y="1616324"/>
                    <a:pt x="1710999" y="1339894"/>
                  </a:cubicBezTo>
                  <a:cubicBezTo>
                    <a:pt x="1871146" y="1063464"/>
                    <a:pt x="1871146" y="722474"/>
                    <a:pt x="1710999" y="446044"/>
                  </a:cubicBezTo>
                  <a:cubicBezTo>
                    <a:pt x="1550852" y="169614"/>
                    <a:pt x="1255039" y="0"/>
                    <a:pt x="935573" y="1429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255254" y="5373150"/>
            <a:ext cx="2506722" cy="1242205"/>
            <a:chOff x="0" y="0"/>
            <a:chExt cx="6350000" cy="314833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3148330"/>
            </a:xfrm>
            <a:custGeom>
              <a:avLst/>
              <a:gdLst/>
              <a:ahLst/>
              <a:cxnLst/>
              <a:rect l="l" t="t" r="r" b="b"/>
              <a:pathLst>
                <a:path w="6350000" h="3148330">
                  <a:moveTo>
                    <a:pt x="6123940" y="3148330"/>
                  </a:moveTo>
                  <a:lnTo>
                    <a:pt x="226060" y="3148330"/>
                  </a:lnTo>
                  <a:cubicBezTo>
                    <a:pt x="101600" y="3148330"/>
                    <a:pt x="0" y="3048000"/>
                    <a:pt x="0" y="2923540"/>
                  </a:cubicBezTo>
                  <a:lnTo>
                    <a:pt x="0" y="226060"/>
                  </a:lnTo>
                  <a:cubicBezTo>
                    <a:pt x="0" y="101600"/>
                    <a:pt x="101600" y="0"/>
                    <a:pt x="226060" y="0"/>
                  </a:cubicBezTo>
                  <a:lnTo>
                    <a:pt x="6125210" y="0"/>
                  </a:lnTo>
                  <a:cubicBezTo>
                    <a:pt x="6248400" y="0"/>
                    <a:pt x="6350000" y="101600"/>
                    <a:pt x="6350000" y="226060"/>
                  </a:cubicBezTo>
                  <a:lnTo>
                    <a:pt x="6350000" y="2923540"/>
                  </a:lnTo>
                  <a:cubicBezTo>
                    <a:pt x="6350000" y="3048000"/>
                    <a:pt x="6248400" y="3148330"/>
                    <a:pt x="6123940" y="3148330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518577" y="681831"/>
              <a:ext cx="1871145" cy="1785937"/>
            </a:xfrm>
            <a:custGeom>
              <a:avLst/>
              <a:gdLst/>
              <a:ahLst/>
              <a:cxnLst/>
              <a:rect l="l" t="t" r="r" b="b"/>
              <a:pathLst>
                <a:path w="1871145" h="1785937">
                  <a:moveTo>
                    <a:pt x="935573" y="1429"/>
                  </a:moveTo>
                  <a:cubicBezTo>
                    <a:pt x="616107" y="0"/>
                    <a:pt x="320294" y="169614"/>
                    <a:pt x="160147" y="446044"/>
                  </a:cubicBezTo>
                  <a:cubicBezTo>
                    <a:pt x="0" y="722474"/>
                    <a:pt x="0" y="1063464"/>
                    <a:pt x="160147" y="1339894"/>
                  </a:cubicBezTo>
                  <a:cubicBezTo>
                    <a:pt x="320294" y="1616324"/>
                    <a:pt x="616107" y="1785938"/>
                    <a:pt x="935573" y="1784509"/>
                  </a:cubicBezTo>
                  <a:cubicBezTo>
                    <a:pt x="1255039" y="1785938"/>
                    <a:pt x="1550852" y="1616324"/>
                    <a:pt x="1710999" y="1339894"/>
                  </a:cubicBezTo>
                  <a:cubicBezTo>
                    <a:pt x="1871146" y="1063464"/>
                    <a:pt x="1871146" y="722474"/>
                    <a:pt x="1710999" y="446044"/>
                  </a:cubicBezTo>
                  <a:cubicBezTo>
                    <a:pt x="1550852" y="169614"/>
                    <a:pt x="1255039" y="0"/>
                    <a:pt x="935573" y="1429"/>
                  </a:cubicBezTo>
                  <a:close/>
                </a:path>
              </a:pathLst>
            </a:custGeom>
            <a:solidFill>
              <a:srgbClr val="20335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298348" y="1786473"/>
            <a:ext cx="1013019" cy="1013015"/>
            <a:chOff x="0" y="0"/>
            <a:chExt cx="6350000" cy="634997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24906" b="-24906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305199" y="3762109"/>
            <a:ext cx="1060593" cy="716615"/>
            <a:chOff x="0" y="0"/>
            <a:chExt cx="2121185" cy="1433229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8"/>
            <a:srcRect l="6653" r="9083"/>
            <a:stretch>
              <a:fillRect/>
            </a:stretch>
          </p:blipFill>
          <p:spPr>
            <a:xfrm>
              <a:off x="0" y="17232"/>
              <a:ext cx="2121185" cy="1415997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9"/>
            <a:srcRect t="25796" r="40638"/>
            <a:stretch>
              <a:fillRect/>
            </a:stretch>
          </p:blipFill>
          <p:spPr>
            <a:xfrm>
              <a:off x="1393772" y="0"/>
              <a:ext cx="727413" cy="606191"/>
            </a:xfrm>
            <a:prstGeom prst="rect">
              <a:avLst/>
            </a:prstGeom>
          </p:spPr>
        </p:pic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266858" y="5538475"/>
            <a:ext cx="911556" cy="911552"/>
            <a:chOff x="0" y="0"/>
            <a:chExt cx="6350000" cy="63499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9840" r="-29840"/>
              </a:stretch>
            </a:blip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8976316" y="1811352"/>
            <a:ext cx="939974" cy="939971"/>
            <a:chOff x="0" y="0"/>
            <a:chExt cx="6350000" cy="634997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16666" r="-16666"/>
              </a:stretch>
            </a:blipFill>
          </p:spPr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8976316" y="3613119"/>
            <a:ext cx="870590" cy="870587"/>
            <a:chOff x="0" y="0"/>
            <a:chExt cx="6350000" cy="634997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35226" r="-35226"/>
              </a:stretch>
            </a:blipFill>
          </p:spPr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8895551" y="5402969"/>
            <a:ext cx="1088875" cy="1088871"/>
            <a:chOff x="0" y="0"/>
            <a:chExt cx="6350000" cy="634997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16666" r="-16666"/>
              </a:stretch>
            </a:blipFill>
          </p:spPr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4332328" y="3143693"/>
            <a:ext cx="1268548" cy="1268543"/>
            <a:chOff x="0" y="0"/>
            <a:chExt cx="6350000" cy="634997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24999" r="-24999"/>
              </a:stretch>
            </a:blipFill>
          </p:spPr>
        </p:sp>
      </p:grpSp>
      <p:sp>
        <p:nvSpPr>
          <p:cNvPr id="44" name="TextBox 44"/>
          <p:cNvSpPr txBox="1"/>
          <p:nvPr/>
        </p:nvSpPr>
        <p:spPr>
          <a:xfrm>
            <a:off x="3010146" y="84621"/>
            <a:ext cx="7639732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uli Bold"/>
              </a:rPr>
              <a:t>Comisión Ética y Buen Gobierno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886125" y="3925793"/>
            <a:ext cx="1345046" cy="21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"/>
              </a:lnSpc>
            </a:pPr>
            <a:endParaRPr sz="1200"/>
          </a:p>
        </p:txBody>
      </p:sp>
      <p:sp>
        <p:nvSpPr>
          <p:cNvPr id="46" name="TextBox 46"/>
          <p:cNvSpPr txBox="1"/>
          <p:nvPr/>
        </p:nvSpPr>
        <p:spPr>
          <a:xfrm>
            <a:off x="6028060" y="3087884"/>
            <a:ext cx="1472625" cy="115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3"/>
              </a:lnSpc>
            </a:pPr>
            <a:r>
              <a:rPr lang="en-US" sz="1652">
                <a:solidFill>
                  <a:srgbClr val="FCCE35"/>
                </a:solidFill>
                <a:latin typeface="Arimo Bold"/>
              </a:rPr>
              <a:t>Jefe de Gestión del Talento Humano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08615" y="2138052"/>
            <a:ext cx="1167587" cy="24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5"/>
              </a:lnSpc>
            </a:pPr>
            <a:r>
              <a:rPr lang="en-US" sz="1511">
                <a:solidFill>
                  <a:srgbClr val="FCCE35"/>
                </a:solidFill>
                <a:latin typeface="Arimo Bold"/>
              </a:rPr>
              <a:t>Planeación 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65792" y="3844420"/>
            <a:ext cx="1396185" cy="539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571">
                <a:solidFill>
                  <a:srgbClr val="FCCE35"/>
                </a:solidFill>
                <a:latin typeface="Arimo Bold"/>
              </a:rPr>
              <a:t>Vicerrectoría Académica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16918" y="5530833"/>
            <a:ext cx="1342412" cy="90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FCCE35"/>
                </a:solidFill>
                <a:latin typeface="Arimo Bold"/>
              </a:rPr>
              <a:t>Vicerrectoría de Investigación, innovación y extensión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010247" y="2031290"/>
            <a:ext cx="1342412" cy="442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FCCE35"/>
                </a:solidFill>
                <a:latin typeface="Arimo Bold"/>
              </a:rPr>
              <a:t> Control Disciplinario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010247" y="3749547"/>
            <a:ext cx="1342412" cy="442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FCCE35"/>
                </a:solidFill>
                <a:latin typeface="Arimo Bold"/>
              </a:rPr>
              <a:t> Control Interno de Gestión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84425" y="5335048"/>
            <a:ext cx="1342412" cy="90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"/>
              </a:lnSpc>
            </a:pPr>
            <a:r>
              <a:rPr lang="en-US" sz="1311">
                <a:solidFill>
                  <a:srgbClr val="FCCE35"/>
                </a:solidFill>
                <a:latin typeface="Arimo Bold"/>
              </a:rPr>
              <a:t> Vicerrectoría de Responsabilidad Social y Bienestar Universitario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8845938" y="5837326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74394" y="1323497"/>
            <a:ext cx="3458351" cy="315130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126873" y="2568150"/>
            <a:ext cx="2883978" cy="1652726"/>
            <a:chOff x="0" y="0"/>
            <a:chExt cx="5767956" cy="330545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8308" b="8308"/>
            <a:stretch>
              <a:fillRect/>
            </a:stretch>
          </p:blipFill>
          <p:spPr>
            <a:xfrm>
              <a:off x="0" y="0"/>
              <a:ext cx="5767956" cy="3305452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696188" y="1163354"/>
              <a:ext cx="3694840" cy="890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27"/>
                </a:lnSpc>
              </a:pPr>
              <a:r>
                <a:rPr lang="es-CO" sz="2733" dirty="0">
                  <a:solidFill>
                    <a:srgbClr val="000000"/>
                  </a:solidFill>
                  <a:latin typeface="Open Sans Light Bold"/>
                </a:rPr>
                <a:t>Objetivo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24179" y="5625927"/>
            <a:ext cx="1512303" cy="94862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65100" y="5193001"/>
            <a:ext cx="1345046" cy="1321519"/>
            <a:chOff x="0" y="0"/>
            <a:chExt cx="2690093" cy="264303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40041" y="0"/>
              <a:ext cx="2167291" cy="2643038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0" y="1407896"/>
              <a:ext cx="2690093" cy="427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35"/>
                </a:lnSpc>
              </a:pPr>
              <a:endParaRPr sz="1200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108642" y="5769925"/>
            <a:ext cx="593558" cy="59147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580330" y="5883366"/>
            <a:ext cx="566396" cy="41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"/>
              </a:lnSpc>
            </a:pPr>
            <a:r>
              <a:rPr lang="en-US" sz="803">
                <a:solidFill>
                  <a:srgbClr val="000000"/>
                </a:solidFill>
                <a:latin typeface="Open Sans Extra Bold"/>
              </a:rPr>
              <a:t>Código de Buen Gobierno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10146" y="84621"/>
            <a:ext cx="7639732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uli Bold"/>
              </a:rPr>
              <a:t>Hacia una cultura de la Integridad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54389" y="5539881"/>
            <a:ext cx="681645" cy="27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"/>
              </a:lnSpc>
            </a:pPr>
            <a:r>
              <a:rPr lang="en-US" sz="799">
                <a:solidFill>
                  <a:srgbClr val="000000"/>
                </a:solidFill>
                <a:latin typeface="Open Sans Light Bold"/>
              </a:rPr>
              <a:t>Código </a:t>
            </a:r>
          </a:p>
          <a:p>
            <a:pPr algn="ctr">
              <a:lnSpc>
                <a:spcPts val="1119"/>
              </a:lnSpc>
            </a:pPr>
            <a:r>
              <a:rPr lang="en-US" sz="799">
                <a:solidFill>
                  <a:srgbClr val="000000"/>
                </a:solidFill>
                <a:latin typeface="Open Sans Light Bold"/>
              </a:rPr>
              <a:t>de Integridad</a:t>
            </a: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4580330" y="3149826"/>
            <a:ext cx="2546543" cy="57091"/>
          </a:xfrm>
          <a:prstGeom prst="straightConnector1">
            <a:avLst/>
          </a:prstGeom>
          <a:ln w="101600" cap="rnd" cmpd="sng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heurón 26"/>
          <p:cNvSpPr/>
          <p:nvPr/>
        </p:nvSpPr>
        <p:spPr>
          <a:xfrm rot="5400000">
            <a:off x="3078611" y="4148248"/>
            <a:ext cx="410787" cy="593403"/>
          </a:xfrm>
          <a:prstGeom prst="chevron">
            <a:avLst/>
          </a:prstGeom>
          <a:solidFill>
            <a:srgbClr val="B4ECD6"/>
          </a:solidFill>
          <a:ln>
            <a:solidFill>
              <a:srgbClr val="7CD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>
              <a:solidFill>
                <a:schemeClr val="tx1"/>
              </a:solidFill>
            </a:endParaRPr>
          </a:p>
        </p:txBody>
      </p:sp>
      <p:sp>
        <p:nvSpPr>
          <p:cNvPr id="28" name="Cheurón 27"/>
          <p:cNvSpPr/>
          <p:nvPr/>
        </p:nvSpPr>
        <p:spPr>
          <a:xfrm rot="5400000">
            <a:off x="3087635" y="4471268"/>
            <a:ext cx="385681" cy="554279"/>
          </a:xfrm>
          <a:prstGeom prst="chevron">
            <a:avLst/>
          </a:prstGeom>
          <a:solidFill>
            <a:srgbClr val="B4ECD6"/>
          </a:solidFill>
          <a:ln>
            <a:solidFill>
              <a:srgbClr val="7CD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>
              <a:solidFill>
                <a:schemeClr val="tx1"/>
              </a:solidFill>
            </a:endParaRPr>
          </a:p>
        </p:txBody>
      </p:sp>
      <p:sp>
        <p:nvSpPr>
          <p:cNvPr id="29" name="Cheurón 28"/>
          <p:cNvSpPr/>
          <p:nvPr/>
        </p:nvSpPr>
        <p:spPr>
          <a:xfrm rot="5400000">
            <a:off x="3115005" y="4944862"/>
            <a:ext cx="342489" cy="306479"/>
          </a:xfrm>
          <a:prstGeom prst="chevron">
            <a:avLst/>
          </a:prstGeom>
          <a:solidFill>
            <a:srgbClr val="B4ECD6"/>
          </a:solidFill>
          <a:ln>
            <a:solidFill>
              <a:srgbClr val="7CD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9" r="5659" b="31987"/>
          <a:stretch>
            <a:fillRect/>
          </a:stretch>
        </p:blipFill>
        <p:spPr>
          <a:xfrm>
            <a:off x="10850533" y="6110438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1665100" y="5890598"/>
            <a:ext cx="1345046" cy="213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5"/>
              </a:lnSpc>
            </a:pPr>
            <a:endParaRPr sz="1200"/>
          </a:p>
        </p:txBody>
      </p:sp>
      <p:sp>
        <p:nvSpPr>
          <p:cNvPr id="42" name="TextBox 42"/>
          <p:cNvSpPr txBox="1"/>
          <p:nvPr/>
        </p:nvSpPr>
        <p:spPr>
          <a:xfrm>
            <a:off x="3428958" y="140570"/>
            <a:ext cx="7639732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s-CO" sz="3600" dirty="0">
                <a:solidFill>
                  <a:srgbClr val="FFFFFF"/>
                </a:solidFill>
                <a:latin typeface="Muli Bold"/>
              </a:rPr>
              <a:t>Código de Integridad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1279" y="3253586"/>
            <a:ext cx="2184849" cy="1154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29"/>
              </a:lnSpc>
              <a:spcBef>
                <a:spcPct val="0"/>
              </a:spcBef>
            </a:pPr>
            <a:r>
              <a:rPr lang="es-CO" sz="1663" dirty="0">
                <a:solidFill>
                  <a:srgbClr val="000000"/>
                </a:solidFill>
                <a:latin typeface="Muli Bold"/>
              </a:rPr>
              <a:t>Acuerdo</a:t>
            </a:r>
            <a:r>
              <a:rPr lang="en-US" sz="1663" dirty="0">
                <a:solidFill>
                  <a:srgbClr val="000000"/>
                </a:solidFill>
                <a:latin typeface="Muli Bold"/>
              </a:rPr>
              <a:t> de </a:t>
            </a:r>
            <a:r>
              <a:rPr lang="es-CO" sz="1663" dirty="0">
                <a:solidFill>
                  <a:srgbClr val="000000"/>
                </a:solidFill>
                <a:latin typeface="Muli Bold"/>
              </a:rPr>
              <a:t>Consejo</a:t>
            </a:r>
            <a:r>
              <a:rPr lang="en-US" sz="1663" dirty="0">
                <a:solidFill>
                  <a:srgbClr val="000000"/>
                </a:solidFill>
                <a:latin typeface="Muli Bold"/>
              </a:rPr>
              <a:t> Superior </a:t>
            </a:r>
            <a:r>
              <a:rPr lang="es-CO" sz="1663" dirty="0">
                <a:solidFill>
                  <a:srgbClr val="000000"/>
                </a:solidFill>
                <a:latin typeface="Muli Bold"/>
              </a:rPr>
              <a:t>Universitario</a:t>
            </a:r>
            <a:r>
              <a:rPr lang="en-US" sz="1663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s-CO" sz="1663" dirty="0">
                <a:solidFill>
                  <a:srgbClr val="000000"/>
                </a:solidFill>
                <a:latin typeface="Muli Bold"/>
              </a:rPr>
              <a:t>Nro.</a:t>
            </a:r>
            <a:r>
              <a:rPr lang="en-US" sz="1663" dirty="0">
                <a:solidFill>
                  <a:srgbClr val="000000"/>
                </a:solidFill>
                <a:latin typeface="Muli Bold"/>
              </a:rPr>
              <a:t> 8 del 6 de </a:t>
            </a:r>
            <a:r>
              <a:rPr lang="es-CO" sz="1663" dirty="0">
                <a:solidFill>
                  <a:srgbClr val="000000"/>
                </a:solidFill>
                <a:latin typeface="Muli Bold"/>
              </a:rPr>
              <a:t>Febrero</a:t>
            </a:r>
            <a:r>
              <a:rPr lang="en-US" sz="1663" dirty="0">
                <a:solidFill>
                  <a:srgbClr val="000000"/>
                </a:solidFill>
                <a:latin typeface="Muli Bold"/>
              </a:rPr>
              <a:t> de 2018</a:t>
            </a:r>
          </a:p>
        </p:txBody>
      </p:sp>
      <p:sp>
        <p:nvSpPr>
          <p:cNvPr id="50" name="TextBox 31"/>
          <p:cNvSpPr txBox="1"/>
          <p:nvPr/>
        </p:nvSpPr>
        <p:spPr>
          <a:xfrm>
            <a:off x="2922090" y="1245379"/>
            <a:ext cx="2567387" cy="58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5242" lvl="1" algn="ctr">
              <a:lnSpc>
                <a:spcPts val="4996"/>
              </a:lnSpc>
            </a:pPr>
            <a:r>
              <a:rPr lang="es-CO" sz="2933" dirty="0">
                <a:solidFill>
                  <a:srgbClr val="006BCB"/>
                </a:solidFill>
                <a:latin typeface="Gagalin"/>
              </a:rPr>
              <a:t>1. Valores</a:t>
            </a:r>
            <a:r>
              <a:rPr lang="es-CO" sz="3568" dirty="0">
                <a:solidFill>
                  <a:srgbClr val="006BCB"/>
                </a:solidFill>
                <a:latin typeface="Gagalin"/>
              </a:rPr>
              <a:t> </a:t>
            </a:r>
          </a:p>
        </p:txBody>
      </p:sp>
      <p:sp>
        <p:nvSpPr>
          <p:cNvPr id="40" name="TextBox 31"/>
          <p:cNvSpPr txBox="1"/>
          <p:nvPr/>
        </p:nvSpPr>
        <p:spPr>
          <a:xfrm>
            <a:off x="6132772" y="1614640"/>
            <a:ext cx="4947530" cy="566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5242" lvl="1" algn="ctr">
              <a:lnSpc>
                <a:spcPts val="4996"/>
              </a:lnSpc>
            </a:pPr>
            <a:r>
              <a:rPr lang="es-CO" sz="2933" dirty="0">
                <a:solidFill>
                  <a:srgbClr val="006BCB"/>
                </a:solidFill>
                <a:latin typeface="Gagalin"/>
              </a:rPr>
              <a:t>2. Principios de acción </a:t>
            </a:r>
          </a:p>
        </p:txBody>
      </p:sp>
      <p:sp>
        <p:nvSpPr>
          <p:cNvPr id="45" name="TextBox 31"/>
          <p:cNvSpPr txBox="1"/>
          <p:nvPr/>
        </p:nvSpPr>
        <p:spPr>
          <a:xfrm>
            <a:off x="6132772" y="2332613"/>
            <a:ext cx="6050058" cy="119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5242" lvl="1" algn="ctr">
              <a:lnSpc>
                <a:spcPts val="4996"/>
              </a:lnSpc>
            </a:pPr>
            <a:r>
              <a:rPr lang="es-CO" sz="2400" dirty="0">
                <a:solidFill>
                  <a:srgbClr val="006BCB"/>
                </a:solidFill>
                <a:latin typeface="Gagalin"/>
              </a:rPr>
              <a:t>3. CARTA DE TRATO DIGNO AL CIUDADANO</a:t>
            </a:r>
          </a:p>
        </p:txBody>
      </p:sp>
      <p:pic>
        <p:nvPicPr>
          <p:cNvPr id="47" name="Picture 6"/>
          <p:cNvPicPr>
            <a:picLocks noChangeAspect="1"/>
          </p:cNvPicPr>
          <p:nvPr/>
        </p:nvPicPr>
        <p:blipFill>
          <a:blip r:embed="rId3"/>
          <a:srcRect t="874" b="874"/>
          <a:stretch>
            <a:fillRect/>
          </a:stretch>
        </p:blipFill>
        <p:spPr>
          <a:xfrm>
            <a:off x="7308248" y="3706285"/>
            <a:ext cx="4823514" cy="2882156"/>
          </a:xfrm>
          <a:prstGeom prst="rect">
            <a:avLst/>
          </a:prstGeom>
        </p:spPr>
      </p:pic>
      <p:grpSp>
        <p:nvGrpSpPr>
          <p:cNvPr id="48" name="Group 7">
            <a:extLst>
              <a:ext uri="{FF2B5EF4-FFF2-40B4-BE49-F238E27FC236}">
                <a16:creationId xmlns:a16="http://schemas.microsoft.com/office/drawing/2014/main" id="{46DAF356-B1EB-4702-8428-4E9F53A91793}"/>
              </a:ext>
            </a:extLst>
          </p:cNvPr>
          <p:cNvGrpSpPr/>
          <p:nvPr/>
        </p:nvGrpSpPr>
        <p:grpSpPr>
          <a:xfrm>
            <a:off x="272349" y="1354800"/>
            <a:ext cx="1562498" cy="1535167"/>
            <a:chOff x="0" y="0"/>
            <a:chExt cx="3124996" cy="3070334"/>
          </a:xfrm>
        </p:grpSpPr>
        <p:pic>
          <p:nvPicPr>
            <p:cNvPr id="51" name="Picture 8">
              <a:extLst>
                <a:ext uri="{FF2B5EF4-FFF2-40B4-BE49-F238E27FC236}">
                  <a16:creationId xmlns:a16="http://schemas.microsoft.com/office/drawing/2014/main" id="{48A8A833-D15F-48A3-B161-6B1310205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11182" y="0"/>
              <a:ext cx="2517674" cy="3070334"/>
            </a:xfrm>
            <a:prstGeom prst="rect">
              <a:avLst/>
            </a:prstGeom>
          </p:spPr>
        </p:pic>
        <p:sp>
          <p:nvSpPr>
            <p:cNvPr id="74" name="TextBox 9">
              <a:extLst>
                <a:ext uri="{FF2B5EF4-FFF2-40B4-BE49-F238E27FC236}">
                  <a16:creationId xmlns:a16="http://schemas.microsoft.com/office/drawing/2014/main" id="{D5DF8802-82DE-42DC-A9A8-B9123E5FE636}"/>
                </a:ext>
              </a:extLst>
            </p:cNvPr>
            <p:cNvSpPr txBox="1"/>
            <p:nvPr/>
          </p:nvSpPr>
          <p:spPr>
            <a:xfrm>
              <a:off x="0" y="1641668"/>
              <a:ext cx="3124996" cy="485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2"/>
                </a:lnSpc>
              </a:pPr>
              <a:endParaRPr sz="1200"/>
            </a:p>
          </p:txBody>
        </p:sp>
      </p:grpSp>
      <p:pic>
        <p:nvPicPr>
          <p:cNvPr id="75" name="Picture 10">
            <a:extLst>
              <a:ext uri="{FF2B5EF4-FFF2-40B4-BE49-F238E27FC236}">
                <a16:creationId xmlns:a16="http://schemas.microsoft.com/office/drawing/2014/main" id="{6B76FA95-C5F6-4320-B24D-501093EED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06773" y="1439798"/>
            <a:ext cx="1297152" cy="463732"/>
          </a:xfrm>
          <a:prstGeom prst="rect">
            <a:avLst/>
          </a:prstGeom>
        </p:spPr>
      </p:pic>
      <p:grpSp>
        <p:nvGrpSpPr>
          <p:cNvPr id="96" name="Group 10">
            <a:extLst>
              <a:ext uri="{FF2B5EF4-FFF2-40B4-BE49-F238E27FC236}">
                <a16:creationId xmlns:a16="http://schemas.microsoft.com/office/drawing/2014/main" id="{09A36211-1923-4A03-A9C4-CA14D3A05BBB}"/>
              </a:ext>
            </a:extLst>
          </p:cNvPr>
          <p:cNvGrpSpPr/>
          <p:nvPr/>
        </p:nvGrpSpPr>
        <p:grpSpPr>
          <a:xfrm>
            <a:off x="2922090" y="2027780"/>
            <a:ext cx="3504015" cy="502289"/>
            <a:chOff x="0" y="-66675"/>
            <a:chExt cx="7008030" cy="1004577"/>
          </a:xfrm>
        </p:grpSpPr>
        <p:pic>
          <p:nvPicPr>
            <p:cNvPr id="97" name="Picture 11">
              <a:extLst>
                <a:ext uri="{FF2B5EF4-FFF2-40B4-BE49-F238E27FC236}">
                  <a16:creationId xmlns:a16="http://schemas.microsoft.com/office/drawing/2014/main" id="{CC4307F3-9969-4F80-8B63-5242404C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08728" y="0"/>
              <a:ext cx="6699302" cy="937902"/>
            </a:xfrm>
            <a:prstGeom prst="rect">
              <a:avLst/>
            </a:prstGeom>
          </p:spPr>
        </p:pic>
        <p:sp>
          <p:nvSpPr>
            <p:cNvPr id="98" name="TextBox 12">
              <a:extLst>
                <a:ext uri="{FF2B5EF4-FFF2-40B4-BE49-F238E27FC236}">
                  <a16:creationId xmlns:a16="http://schemas.microsoft.com/office/drawing/2014/main" id="{25FB8560-1DFD-4802-8C9F-1046781F6AF3}"/>
                </a:ext>
              </a:extLst>
            </p:cNvPr>
            <p:cNvSpPr txBox="1"/>
            <p:nvPr/>
          </p:nvSpPr>
          <p:spPr>
            <a:xfrm>
              <a:off x="0" y="-66675"/>
              <a:ext cx="6699302" cy="747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en-US" sz="2267" dirty="0" err="1">
                  <a:solidFill>
                    <a:srgbClr val="FAB328"/>
                  </a:solidFill>
                  <a:latin typeface="Anaktoria"/>
                </a:rPr>
                <a:t>Respeto</a:t>
              </a:r>
              <a:endParaRPr lang="en-US" sz="2267" dirty="0">
                <a:solidFill>
                  <a:srgbClr val="FAB328"/>
                </a:solidFill>
                <a:latin typeface="Anaktoria"/>
              </a:endParaRPr>
            </a:p>
          </p:txBody>
        </p:sp>
      </p:grpSp>
      <p:grpSp>
        <p:nvGrpSpPr>
          <p:cNvPr id="99" name="Group 13">
            <a:extLst>
              <a:ext uri="{FF2B5EF4-FFF2-40B4-BE49-F238E27FC236}">
                <a16:creationId xmlns:a16="http://schemas.microsoft.com/office/drawing/2014/main" id="{2C6DBF63-EA4E-4DEC-B3F4-21A26EFE9227}"/>
              </a:ext>
            </a:extLst>
          </p:cNvPr>
          <p:cNvGrpSpPr/>
          <p:nvPr/>
        </p:nvGrpSpPr>
        <p:grpSpPr>
          <a:xfrm>
            <a:off x="2922090" y="2621044"/>
            <a:ext cx="3611318" cy="502289"/>
            <a:chOff x="0" y="-66675"/>
            <a:chExt cx="7222635" cy="1004577"/>
          </a:xfrm>
        </p:grpSpPr>
        <p:pic>
          <p:nvPicPr>
            <p:cNvPr id="100" name="Picture 14">
              <a:extLst>
                <a:ext uri="{FF2B5EF4-FFF2-40B4-BE49-F238E27FC236}">
                  <a16:creationId xmlns:a16="http://schemas.microsoft.com/office/drawing/2014/main" id="{3A11B46C-76F9-4329-ABD5-1A9F4262D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23333" y="0"/>
              <a:ext cx="6699302" cy="937902"/>
            </a:xfrm>
            <a:prstGeom prst="rect">
              <a:avLst/>
            </a:prstGeom>
          </p:spPr>
        </p:pic>
        <p:sp>
          <p:nvSpPr>
            <p:cNvPr id="101" name="TextBox 15">
              <a:extLst>
                <a:ext uri="{FF2B5EF4-FFF2-40B4-BE49-F238E27FC236}">
                  <a16:creationId xmlns:a16="http://schemas.microsoft.com/office/drawing/2014/main" id="{D613D3B8-46C4-49F5-9AC6-78C48253F2CE}"/>
                </a:ext>
              </a:extLst>
            </p:cNvPr>
            <p:cNvSpPr txBox="1"/>
            <p:nvPr/>
          </p:nvSpPr>
          <p:spPr>
            <a:xfrm>
              <a:off x="0" y="-66675"/>
              <a:ext cx="6699301" cy="747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en-US" sz="2267" dirty="0" err="1">
                  <a:solidFill>
                    <a:srgbClr val="000000"/>
                  </a:solidFill>
                  <a:latin typeface="Anaktoria"/>
                </a:rPr>
                <a:t>Compromiso</a:t>
              </a:r>
              <a:r>
                <a:rPr lang="en-US" sz="2267" dirty="0">
                  <a:solidFill>
                    <a:srgbClr val="000000"/>
                  </a:solidFill>
                  <a:latin typeface="Anaktoria"/>
                </a:rPr>
                <a:t> </a:t>
              </a:r>
            </a:p>
          </p:txBody>
        </p:sp>
      </p:grpSp>
      <p:grpSp>
        <p:nvGrpSpPr>
          <p:cNvPr id="102" name="Group 16">
            <a:extLst>
              <a:ext uri="{FF2B5EF4-FFF2-40B4-BE49-F238E27FC236}">
                <a16:creationId xmlns:a16="http://schemas.microsoft.com/office/drawing/2014/main" id="{A396E0B4-3EE3-45AC-94D9-3F6FCB6F5DA5}"/>
              </a:ext>
            </a:extLst>
          </p:cNvPr>
          <p:cNvGrpSpPr/>
          <p:nvPr/>
        </p:nvGrpSpPr>
        <p:grpSpPr>
          <a:xfrm>
            <a:off x="2395211" y="3338700"/>
            <a:ext cx="4023101" cy="578433"/>
            <a:chOff x="0" y="-23951"/>
            <a:chExt cx="8046202" cy="1156867"/>
          </a:xfrm>
        </p:grpSpPr>
        <p:sp>
          <p:nvSpPr>
            <p:cNvPr id="103" name="TextBox 17">
              <a:extLst>
                <a:ext uri="{FF2B5EF4-FFF2-40B4-BE49-F238E27FC236}">
                  <a16:creationId xmlns:a16="http://schemas.microsoft.com/office/drawing/2014/main" id="{C911F6D2-E6BD-4D8D-90EC-A18556B75263}"/>
                </a:ext>
              </a:extLst>
            </p:cNvPr>
            <p:cNvSpPr txBox="1"/>
            <p:nvPr/>
          </p:nvSpPr>
          <p:spPr>
            <a:xfrm>
              <a:off x="0" y="705364"/>
              <a:ext cx="2456038" cy="427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35"/>
                </a:lnSpc>
              </a:pPr>
              <a:endParaRPr sz="1200"/>
            </a:p>
          </p:txBody>
        </p:sp>
        <p:pic>
          <p:nvPicPr>
            <p:cNvPr id="104" name="Picture 18">
              <a:extLst>
                <a:ext uri="{FF2B5EF4-FFF2-40B4-BE49-F238E27FC236}">
                  <a16:creationId xmlns:a16="http://schemas.microsoft.com/office/drawing/2014/main" id="{666DBDAF-D8DB-4374-B21D-4685B5901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346900" y="0"/>
              <a:ext cx="6699302" cy="937902"/>
            </a:xfrm>
            <a:prstGeom prst="rect">
              <a:avLst/>
            </a:prstGeom>
          </p:spPr>
        </p:pic>
        <p:sp>
          <p:nvSpPr>
            <p:cNvPr id="105" name="TextBox 19">
              <a:extLst>
                <a:ext uri="{FF2B5EF4-FFF2-40B4-BE49-F238E27FC236}">
                  <a16:creationId xmlns:a16="http://schemas.microsoft.com/office/drawing/2014/main" id="{FC7E9ED4-2062-43D5-918E-019FA5F483EB}"/>
                </a:ext>
              </a:extLst>
            </p:cNvPr>
            <p:cNvSpPr txBox="1"/>
            <p:nvPr/>
          </p:nvSpPr>
          <p:spPr>
            <a:xfrm>
              <a:off x="946516" y="-23951"/>
              <a:ext cx="6699302" cy="747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es-CO" sz="2267" dirty="0">
                  <a:solidFill>
                    <a:srgbClr val="000000"/>
                  </a:solidFill>
                  <a:latin typeface="Anaktoria"/>
                </a:rPr>
                <a:t>Diligencia</a:t>
              </a:r>
            </a:p>
          </p:txBody>
        </p:sp>
      </p:grpSp>
      <p:grpSp>
        <p:nvGrpSpPr>
          <p:cNvPr id="106" name="Group 23">
            <a:extLst>
              <a:ext uri="{FF2B5EF4-FFF2-40B4-BE49-F238E27FC236}">
                <a16:creationId xmlns:a16="http://schemas.microsoft.com/office/drawing/2014/main" id="{6449C5BD-30C2-4C3B-9ED4-EB92C2E9E514}"/>
              </a:ext>
            </a:extLst>
          </p:cNvPr>
          <p:cNvGrpSpPr/>
          <p:nvPr/>
        </p:nvGrpSpPr>
        <p:grpSpPr>
          <a:xfrm>
            <a:off x="2922090" y="6104374"/>
            <a:ext cx="3349651" cy="468951"/>
            <a:chOff x="0" y="0"/>
            <a:chExt cx="6699302" cy="937902"/>
          </a:xfrm>
        </p:grpSpPr>
        <p:pic>
          <p:nvPicPr>
            <p:cNvPr id="107" name="Picture 24">
              <a:extLst>
                <a:ext uri="{FF2B5EF4-FFF2-40B4-BE49-F238E27FC236}">
                  <a16:creationId xmlns:a16="http://schemas.microsoft.com/office/drawing/2014/main" id="{8F47BBC6-665B-4DCC-A749-C2714691C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99302" cy="937902"/>
            </a:xfrm>
            <a:prstGeom prst="rect">
              <a:avLst/>
            </a:prstGeom>
          </p:spPr>
        </p:pic>
        <p:sp>
          <p:nvSpPr>
            <p:cNvPr id="108" name="TextBox 25">
              <a:extLst>
                <a:ext uri="{FF2B5EF4-FFF2-40B4-BE49-F238E27FC236}">
                  <a16:creationId xmlns:a16="http://schemas.microsoft.com/office/drawing/2014/main" id="{0AD08C1F-F7DE-44AD-BEB7-67507F2C36AB}"/>
                </a:ext>
              </a:extLst>
            </p:cNvPr>
            <p:cNvSpPr txBox="1"/>
            <p:nvPr/>
          </p:nvSpPr>
          <p:spPr>
            <a:xfrm>
              <a:off x="0" y="59800"/>
              <a:ext cx="6699302" cy="747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es-CO" sz="2267" dirty="0">
                  <a:solidFill>
                    <a:srgbClr val="000000"/>
                  </a:solidFill>
                  <a:latin typeface="Anaktoria"/>
                </a:rPr>
                <a:t>Liderazgo</a:t>
              </a:r>
            </a:p>
          </p:txBody>
        </p:sp>
      </p:grpSp>
      <p:grpSp>
        <p:nvGrpSpPr>
          <p:cNvPr id="109" name="Group 26">
            <a:extLst>
              <a:ext uri="{FF2B5EF4-FFF2-40B4-BE49-F238E27FC236}">
                <a16:creationId xmlns:a16="http://schemas.microsoft.com/office/drawing/2014/main" id="{D3D349BD-9F5C-457B-A5B9-79257B7768A0}"/>
              </a:ext>
            </a:extLst>
          </p:cNvPr>
          <p:cNvGrpSpPr/>
          <p:nvPr/>
        </p:nvGrpSpPr>
        <p:grpSpPr>
          <a:xfrm>
            <a:off x="2922090" y="5395976"/>
            <a:ext cx="3349651" cy="502289"/>
            <a:chOff x="0" y="-66675"/>
            <a:chExt cx="6699302" cy="1004577"/>
          </a:xfrm>
        </p:grpSpPr>
        <p:pic>
          <p:nvPicPr>
            <p:cNvPr id="110" name="Picture 27">
              <a:extLst>
                <a:ext uri="{FF2B5EF4-FFF2-40B4-BE49-F238E27FC236}">
                  <a16:creationId xmlns:a16="http://schemas.microsoft.com/office/drawing/2014/main" id="{A4C64898-EEDA-46C3-9C55-BD66012BB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99302" cy="937902"/>
            </a:xfrm>
            <a:prstGeom prst="rect">
              <a:avLst/>
            </a:prstGeom>
          </p:spPr>
        </p:pic>
        <p:sp>
          <p:nvSpPr>
            <p:cNvPr id="111" name="TextBox 28">
              <a:extLst>
                <a:ext uri="{FF2B5EF4-FFF2-40B4-BE49-F238E27FC236}">
                  <a16:creationId xmlns:a16="http://schemas.microsoft.com/office/drawing/2014/main" id="{F0898BE0-D2D0-451A-9085-859588D77AF2}"/>
                </a:ext>
              </a:extLst>
            </p:cNvPr>
            <p:cNvSpPr txBox="1"/>
            <p:nvPr/>
          </p:nvSpPr>
          <p:spPr>
            <a:xfrm>
              <a:off x="0" y="-66675"/>
              <a:ext cx="6699302" cy="747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es-CO" sz="2267" dirty="0">
                  <a:solidFill>
                    <a:srgbClr val="000000"/>
                  </a:solidFill>
                  <a:latin typeface="Anaktoria"/>
                </a:rPr>
                <a:t>Justicia </a:t>
              </a:r>
            </a:p>
          </p:txBody>
        </p:sp>
      </p:grpSp>
      <p:grpSp>
        <p:nvGrpSpPr>
          <p:cNvPr id="112" name="Group 7">
            <a:extLst>
              <a:ext uri="{FF2B5EF4-FFF2-40B4-BE49-F238E27FC236}">
                <a16:creationId xmlns:a16="http://schemas.microsoft.com/office/drawing/2014/main" id="{987B1964-10C8-4442-BE87-8E4467E94863}"/>
              </a:ext>
            </a:extLst>
          </p:cNvPr>
          <p:cNvGrpSpPr/>
          <p:nvPr/>
        </p:nvGrpSpPr>
        <p:grpSpPr>
          <a:xfrm>
            <a:off x="2922090" y="4743514"/>
            <a:ext cx="3456954" cy="468951"/>
            <a:chOff x="0" y="0"/>
            <a:chExt cx="6913907" cy="937902"/>
          </a:xfrm>
        </p:grpSpPr>
        <p:pic>
          <p:nvPicPr>
            <p:cNvPr id="113" name="Picture 8">
              <a:extLst>
                <a:ext uri="{FF2B5EF4-FFF2-40B4-BE49-F238E27FC236}">
                  <a16:creationId xmlns:a16="http://schemas.microsoft.com/office/drawing/2014/main" id="{B445C93C-81DA-479D-92F0-978EBDCA7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214605" y="0"/>
              <a:ext cx="6699302" cy="937902"/>
            </a:xfrm>
            <a:prstGeom prst="rect">
              <a:avLst/>
            </a:prstGeom>
          </p:spPr>
        </p:pic>
        <p:sp>
          <p:nvSpPr>
            <p:cNvPr id="114" name="TextBox 9">
              <a:extLst>
                <a:ext uri="{FF2B5EF4-FFF2-40B4-BE49-F238E27FC236}">
                  <a16:creationId xmlns:a16="http://schemas.microsoft.com/office/drawing/2014/main" id="{862F51F7-2CA8-4143-A2B6-18830F310E8F}"/>
                </a:ext>
              </a:extLst>
            </p:cNvPr>
            <p:cNvSpPr txBox="1"/>
            <p:nvPr/>
          </p:nvSpPr>
          <p:spPr>
            <a:xfrm>
              <a:off x="0" y="59800"/>
              <a:ext cx="6699301" cy="747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es-CO" sz="2267" dirty="0">
                  <a:solidFill>
                    <a:srgbClr val="000000"/>
                  </a:solidFill>
                  <a:latin typeface="Anaktoria"/>
                </a:rPr>
                <a:t>Honestidad </a:t>
              </a:r>
            </a:p>
          </p:txBody>
        </p:sp>
      </p:grpSp>
      <p:grpSp>
        <p:nvGrpSpPr>
          <p:cNvPr id="115" name="Group 20">
            <a:extLst>
              <a:ext uri="{FF2B5EF4-FFF2-40B4-BE49-F238E27FC236}">
                <a16:creationId xmlns:a16="http://schemas.microsoft.com/office/drawing/2014/main" id="{D2D61F07-DB9E-498D-B835-063FE70E6429}"/>
              </a:ext>
            </a:extLst>
          </p:cNvPr>
          <p:cNvGrpSpPr/>
          <p:nvPr/>
        </p:nvGrpSpPr>
        <p:grpSpPr>
          <a:xfrm>
            <a:off x="2922090" y="4022512"/>
            <a:ext cx="3504015" cy="502289"/>
            <a:chOff x="0" y="-66675"/>
            <a:chExt cx="7008030" cy="1004577"/>
          </a:xfrm>
        </p:grpSpPr>
        <p:pic>
          <p:nvPicPr>
            <p:cNvPr id="116" name="Picture 21">
              <a:extLst>
                <a:ext uri="{FF2B5EF4-FFF2-40B4-BE49-F238E27FC236}">
                  <a16:creationId xmlns:a16="http://schemas.microsoft.com/office/drawing/2014/main" id="{A1ACC5C8-8C23-41A7-AA56-A797F8615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308728" y="0"/>
              <a:ext cx="6699302" cy="937902"/>
            </a:xfrm>
            <a:prstGeom prst="rect">
              <a:avLst/>
            </a:prstGeom>
          </p:spPr>
        </p:pic>
        <p:sp>
          <p:nvSpPr>
            <p:cNvPr id="117" name="TextBox 22">
              <a:extLst>
                <a:ext uri="{FF2B5EF4-FFF2-40B4-BE49-F238E27FC236}">
                  <a16:creationId xmlns:a16="http://schemas.microsoft.com/office/drawing/2014/main" id="{CC90B401-D0D1-4B95-9BAE-9072F78ECF53}"/>
                </a:ext>
              </a:extLst>
            </p:cNvPr>
            <p:cNvSpPr txBox="1"/>
            <p:nvPr/>
          </p:nvSpPr>
          <p:spPr>
            <a:xfrm>
              <a:off x="0" y="-66675"/>
              <a:ext cx="6699302" cy="747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es-CO" sz="2267" dirty="0">
                  <a:solidFill>
                    <a:srgbClr val="000000"/>
                  </a:solidFill>
                  <a:latin typeface="Anaktoria"/>
                </a:rPr>
                <a:t>Solidaridad 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FCC03E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05526" y="78740"/>
            <a:ext cx="9000870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uli Bold"/>
              </a:rPr>
              <a:t>Código de Buen Gobierno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839740" y="1699678"/>
            <a:ext cx="8923825" cy="4856075"/>
            <a:chOff x="0" y="0"/>
            <a:chExt cx="17847650" cy="971214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31029" r="5659" b="31987"/>
            <a:stretch>
              <a:fillRect/>
            </a:stretch>
          </p:blipFill>
          <p:spPr>
            <a:xfrm>
              <a:off x="14965218" y="8582179"/>
              <a:ext cx="2882432" cy="112997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293887"/>
              <a:ext cx="7629697" cy="762969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5978031" y="0"/>
              <a:ext cx="6787706" cy="6787706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243558" y="2847252"/>
              <a:ext cx="5453474" cy="1931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en-US" sz="2804">
                  <a:solidFill>
                    <a:srgbClr val="FFFFFF"/>
                  </a:solidFill>
                  <a:latin typeface="Open Sans Light Bold"/>
                </a:rPr>
                <a:t>Código de Integridad</a:t>
              </a:r>
              <a:r>
                <a:rPr lang="en-US" sz="2804">
                  <a:solidFill>
                    <a:srgbClr val="FFFFFF"/>
                  </a:solidFill>
                  <a:latin typeface="Open Sans Light"/>
                </a:rPr>
                <a:t>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9698" y="2546878"/>
              <a:ext cx="3303158" cy="2914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en-US" sz="2804">
                  <a:solidFill>
                    <a:srgbClr val="FFFFFF"/>
                  </a:solidFill>
                  <a:latin typeface="Open Sans Light Bold"/>
                </a:rPr>
                <a:t>Código de Buen gobierno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FCC03E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8845938" y="5837326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84833" y="2799372"/>
            <a:ext cx="1683937" cy="139919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44124" y="1764266"/>
            <a:ext cx="4185933" cy="4185455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9"/>
              <a:stretch>
                <a:fillRect l="-17673" r="-1767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605526" y="78740"/>
            <a:ext cx="9000870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Muli Bold"/>
              </a:rPr>
              <a:t>Código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de </a:t>
            </a:r>
            <a:r>
              <a:rPr lang="en-US" sz="3600" dirty="0" err="1">
                <a:solidFill>
                  <a:srgbClr val="FFFFFF"/>
                </a:solidFill>
                <a:latin typeface="Muli Bold"/>
              </a:rPr>
              <a:t>Buen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uli Bold"/>
              </a:rPr>
              <a:t>Gobierno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41255" y="4680637"/>
            <a:ext cx="5289351" cy="46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5"/>
              </a:lnSpc>
            </a:pPr>
            <a:r>
              <a:rPr lang="es-CO" sz="2703" dirty="0">
                <a:solidFill>
                  <a:srgbClr val="1A3365"/>
                </a:solidFill>
                <a:latin typeface="Corbel" panose="020B0503020204020204" pitchFamily="34" charset="0"/>
              </a:rPr>
              <a:t>Acuerdo 17 del 05 </a:t>
            </a:r>
            <a:r>
              <a:rPr lang="es-CO" sz="2933" dirty="0">
                <a:solidFill>
                  <a:srgbClr val="1A3365"/>
                </a:solidFill>
                <a:latin typeface="Corbel" panose="020B0503020204020204" pitchFamily="34" charset="0"/>
              </a:rPr>
              <a:t>de</a:t>
            </a:r>
            <a:r>
              <a:rPr lang="es-CO" sz="2703" dirty="0">
                <a:solidFill>
                  <a:srgbClr val="1A3365"/>
                </a:solidFill>
                <a:latin typeface="Corbel" panose="020B0503020204020204" pitchFamily="34" charset="0"/>
              </a:rPr>
              <a:t> mayo de </a:t>
            </a:r>
            <a:r>
              <a:rPr lang="en-US" sz="2703" dirty="0">
                <a:solidFill>
                  <a:srgbClr val="1A3365"/>
                </a:solidFill>
                <a:latin typeface="Corbel" panose="020B0503020204020204" pitchFamily="34" charset="0"/>
              </a:rPr>
              <a:t>2021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17" y="673730"/>
            <a:ext cx="3273790" cy="292712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0"/>
          <a:stretch/>
        </p:blipFill>
        <p:spPr>
          <a:xfrm>
            <a:off x="8250431" y="3837958"/>
            <a:ext cx="2311879" cy="328235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083870" y="1301177"/>
            <a:ext cx="2329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</a:rPr>
              <a:t>PLAN DE DESARROLLO </a:t>
            </a:r>
          </a:p>
          <a:p>
            <a:pPr algn="ctr"/>
            <a:r>
              <a:rPr lang="es-CO" dirty="0">
                <a:solidFill>
                  <a:schemeClr val="bg1"/>
                </a:solidFill>
              </a:rPr>
              <a:t>INSTITUCIONAL</a:t>
            </a:r>
          </a:p>
          <a:p>
            <a:pPr algn="ctr"/>
            <a:r>
              <a:rPr lang="es-CO" sz="2000" dirty="0">
                <a:solidFill>
                  <a:schemeClr val="bg1"/>
                </a:solidFill>
                <a:latin typeface="Arial Black" panose="020B0A04020102020204" pitchFamily="34" charset="0"/>
              </a:rPr>
              <a:t>2020-2028</a:t>
            </a:r>
          </a:p>
          <a:p>
            <a:pPr algn="ctr"/>
            <a:endParaRPr lang="es-CO" sz="1600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6" b="13162"/>
          <a:stretch/>
        </p:blipFill>
        <p:spPr>
          <a:xfrm rot="21312193">
            <a:off x="1595465" y="3341682"/>
            <a:ext cx="2936361" cy="1210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6" r="14340" b="13703"/>
          <a:stretch/>
        </p:blipFill>
        <p:spPr>
          <a:xfrm rot="21396227">
            <a:off x="2702329" y="4091299"/>
            <a:ext cx="2654309" cy="1125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36769" b="4080"/>
          <a:stretch/>
        </p:blipFill>
        <p:spPr>
          <a:xfrm rot="21436051">
            <a:off x="4204271" y="5152933"/>
            <a:ext cx="2908200" cy="122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5684251" y="760769"/>
            <a:ext cx="4520242" cy="939820"/>
          </a:xfrm>
        </p:spPr>
        <p:txBody>
          <a:bodyPr>
            <a:normAutofit/>
          </a:bodyPr>
          <a:lstStyle/>
          <a:p>
            <a:pPr algn="ctr"/>
            <a:r>
              <a:rPr lang="es-CO" sz="2000" dirty="0"/>
              <a:t>El Plan de Desarrollo Institucional  </a:t>
            </a:r>
            <a:br>
              <a:rPr lang="es-CO" sz="2000" dirty="0"/>
            </a:br>
            <a:r>
              <a:rPr lang="es-CO" sz="2000" dirty="0"/>
              <a:t>“Aquí construimos futuro”</a:t>
            </a:r>
            <a:br>
              <a:rPr lang="es-CO" sz="2000" dirty="0"/>
            </a:br>
            <a:r>
              <a:rPr lang="es-CO" sz="2000" dirty="0"/>
              <a:t>da cumplimiento a la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5587888" y="17852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2400" b="1" dirty="0">
                <a:solidFill>
                  <a:schemeClr val="accent1">
                    <a:lumMod val="50000"/>
                  </a:schemeClr>
                </a:solidFill>
              </a:rPr>
              <a:t>Ruta estratégica </a:t>
            </a:r>
            <a:br>
              <a:rPr lang="es-CO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O" sz="2400" b="1" dirty="0">
                <a:solidFill>
                  <a:schemeClr val="accent1">
                    <a:lumMod val="50000"/>
                  </a:schemeClr>
                </a:solidFill>
              </a:rPr>
              <a:t>para los próximos 9 años.</a:t>
            </a:r>
            <a:endParaRPr lang="es-CO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780" y="3389327"/>
            <a:ext cx="1555600" cy="151181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1958" y="3640652"/>
            <a:ext cx="939823" cy="366372"/>
          </a:xfrm>
          <a:prstGeom prst="rect">
            <a:avLst/>
          </a:prstGeom>
        </p:spPr>
      </p:pic>
      <p:pic>
        <p:nvPicPr>
          <p:cNvPr id="2" name="Picture 2" descr="https://ci5.googleusercontent.com/proxy/aYJSBquXdF4RM8A3RL7JpQZlEZjKIJDISwZ5I6NlrgPvhkz-Ql94tUJyINVjH3KKdLXF0ww_z_OM81ePLMjQ4b-71f70ptl16FU2ze2wyppurQGH=s0-d-e1-ft#http://media.utp.edu.co/acreditacion/imagenes/acreditacion.png">
            <a:extLst>
              <a:ext uri="{FF2B5EF4-FFF2-40B4-BE49-F238E27FC236}">
                <a16:creationId xmlns:a16="http://schemas.microsoft.com/office/drawing/2014/main" id="{4F1251F4-E319-4965-97FF-B6A753E58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8444" y="2825763"/>
            <a:ext cx="2451856" cy="47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42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FCC03E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10828118" y="5795774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9201" y="3298294"/>
            <a:ext cx="3248507" cy="2501395"/>
            <a:chOff x="0" y="137283"/>
            <a:chExt cx="6497014" cy="500279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96701" y="137283"/>
              <a:ext cx="2095307" cy="1885777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0" y="3134653"/>
              <a:ext cx="6497014" cy="2005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r>
                <a:rPr lang="es-CO" sz="1400" dirty="0">
                  <a:solidFill>
                    <a:srgbClr val="C6594E"/>
                  </a:solidFill>
                  <a:latin typeface="Muli Bold Bold"/>
                </a:rPr>
                <a:t>Buenas practicas institucionales</a:t>
              </a:r>
              <a:r>
                <a:rPr lang="es-CO" sz="1400" dirty="0">
                  <a:solidFill>
                    <a:srgbClr val="000000"/>
                  </a:solidFill>
                  <a:latin typeface="Muli Bold"/>
                </a:rPr>
                <a:t> desarrolladas </a:t>
              </a:r>
              <a:r>
                <a:rPr lang="es-CO" sz="1400" dirty="0">
                  <a:solidFill>
                    <a:srgbClr val="C6594E"/>
                  </a:solidFill>
                  <a:latin typeface="Muli Bold Bold"/>
                </a:rPr>
                <a:t>de manera participativa</a:t>
              </a:r>
              <a:r>
                <a:rPr lang="es-CO" sz="1400" dirty="0">
                  <a:solidFill>
                    <a:srgbClr val="000000"/>
                  </a:solidFill>
                  <a:latin typeface="Muli Bold"/>
                </a:rPr>
                <a:t> enmarcada en los lineamientos, directrices, normas y políticas. 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024353" y="4843791"/>
            <a:ext cx="4143295" cy="15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  <a:spcBef>
                <a:spcPct val="0"/>
              </a:spcBef>
            </a:pPr>
            <a:r>
              <a:rPr lang="en-US" sz="1400" dirty="0">
                <a:solidFill>
                  <a:srgbClr val="C6594E"/>
                </a:solidFill>
                <a:latin typeface="Muli Bold"/>
              </a:rPr>
              <a:t> </a:t>
            </a:r>
            <a:r>
              <a:rPr lang="es-CO" sz="1400" dirty="0">
                <a:solidFill>
                  <a:srgbClr val="C6594E"/>
                </a:solidFill>
                <a:latin typeface="Muli Bold Bold"/>
              </a:rPr>
              <a:t>Buenas practica</a:t>
            </a:r>
            <a:r>
              <a:rPr lang="es-CO" sz="1400" dirty="0">
                <a:solidFill>
                  <a:srgbClr val="000000"/>
                </a:solidFill>
                <a:latin typeface="Muli Bold"/>
              </a:rPr>
              <a:t>s bajo un comportamiento soportado </a:t>
            </a:r>
            <a:r>
              <a:rPr lang="es-CO" sz="1400" dirty="0">
                <a:solidFill>
                  <a:srgbClr val="C6594E"/>
                </a:solidFill>
                <a:latin typeface="Muli Bold Bold"/>
              </a:rPr>
              <a:t>en los valores del Código de integridad</a:t>
            </a:r>
            <a:r>
              <a:rPr lang="es-CO" sz="1400" dirty="0">
                <a:solidFill>
                  <a:srgbClr val="000000"/>
                </a:solidFill>
                <a:latin typeface="Muli Bold"/>
              </a:rPr>
              <a:t> como base para la </a:t>
            </a:r>
            <a:r>
              <a:rPr lang="es-CO" sz="1400" dirty="0">
                <a:solidFill>
                  <a:srgbClr val="C6594E"/>
                </a:solidFill>
                <a:latin typeface="Muli Bold"/>
              </a:rPr>
              <a:t> </a:t>
            </a:r>
            <a:r>
              <a:rPr lang="es-CO" sz="1400" dirty="0">
                <a:solidFill>
                  <a:srgbClr val="C6594E"/>
                </a:solidFill>
                <a:latin typeface="Muli Bold Bold"/>
              </a:rPr>
              <a:t>efectividad, transparencia e integridad </a:t>
            </a:r>
            <a:r>
              <a:rPr lang="es-CO" sz="1400" dirty="0">
                <a:solidFill>
                  <a:srgbClr val="000000"/>
                </a:solidFill>
                <a:latin typeface="Muli Bold"/>
              </a:rPr>
              <a:t>dando coherencia a la gestión y toma de decisiones por parte de quienes representan la Institución.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833808" y="2812274"/>
            <a:ext cx="2123249" cy="2123007"/>
            <a:chOff x="0" y="0"/>
            <a:chExt cx="6350013" cy="6349289"/>
          </a:xfrm>
        </p:grpSpPr>
        <p:sp>
          <p:nvSpPr>
            <p:cNvPr id="12" name="Freeform 12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9"/>
              <a:stretch>
                <a:fillRect l="-57918" t="-26496" r="-66939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304647" y="2507347"/>
            <a:ext cx="3863001" cy="2172911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0"/>
              <a:stretch>
                <a:fillRect t="-10749" r="11" b="-10729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2605526" y="78740"/>
            <a:ext cx="9000870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Muli Bold"/>
              </a:rPr>
              <a:t>¿</a:t>
            </a:r>
            <a:r>
              <a:rPr lang="en-US" sz="3600" dirty="0" err="1">
                <a:solidFill>
                  <a:srgbClr val="FFFFFF"/>
                </a:solidFill>
                <a:latin typeface="Muli Bold"/>
              </a:rPr>
              <a:t>Qué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es </a:t>
            </a:r>
            <a:r>
              <a:rPr lang="en-US" sz="3600" dirty="0" err="1">
                <a:solidFill>
                  <a:srgbClr val="FFFFFF"/>
                </a:solidFill>
                <a:latin typeface="Muli Bold"/>
              </a:rPr>
              <a:t>el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Código de </a:t>
            </a:r>
            <a:r>
              <a:rPr lang="en-US" sz="3600" dirty="0" err="1">
                <a:solidFill>
                  <a:srgbClr val="FFFFFF"/>
                </a:solidFill>
                <a:latin typeface="Muli Bold"/>
              </a:rPr>
              <a:t>Buen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uli Bold"/>
              </a:rPr>
              <a:t>Gobierno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05526" y="1293509"/>
            <a:ext cx="7955949" cy="105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3"/>
              </a:lnSpc>
            </a:pPr>
            <a:r>
              <a:rPr lang="en-US" sz="3067">
                <a:solidFill>
                  <a:srgbClr val="000000"/>
                </a:solidFill>
                <a:latin typeface="Muli Bold"/>
              </a:rPr>
              <a:t>Instrumento que abarca:</a:t>
            </a:r>
          </a:p>
          <a:p>
            <a:pPr algn="ctr">
              <a:lnSpc>
                <a:spcPts val="4294"/>
              </a:lnSpc>
            </a:pPr>
            <a:endParaRPr lang="en-US" sz="3067">
              <a:solidFill>
                <a:srgbClr val="000000"/>
              </a:solidFill>
              <a:latin typeface="Muli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203622" y="4990009"/>
            <a:ext cx="1753435" cy="74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"/>
              </a:lnSpc>
              <a:spcBef>
                <a:spcPct val="0"/>
              </a:spcBef>
            </a:pPr>
            <a:r>
              <a:rPr lang="es-CO" sz="1439" dirty="0">
                <a:solidFill>
                  <a:srgbClr val="C6594E"/>
                </a:solidFill>
                <a:latin typeface="Muli Bold Bold"/>
              </a:rPr>
              <a:t>Prevención y manejo de Conflictos de Interés</a:t>
            </a:r>
          </a:p>
        </p:txBody>
      </p:sp>
      <p:cxnSp>
        <p:nvCxnSpPr>
          <p:cNvPr id="20" name="Conector recto de flecha 19"/>
          <p:cNvCxnSpPr/>
          <p:nvPr/>
        </p:nvCxnSpPr>
        <p:spPr>
          <a:xfrm>
            <a:off x="10561476" y="6477000"/>
            <a:ext cx="1431555" cy="0"/>
          </a:xfrm>
          <a:prstGeom prst="straightConnector1">
            <a:avLst/>
          </a:prstGeom>
          <a:ln w="101600" cap="rnd" cmpd="sng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5CE1E6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8845938" y="5837326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303412" y="96381"/>
            <a:ext cx="9000870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s-CO" sz="3600" dirty="0">
                <a:solidFill>
                  <a:srgbClr val="FFFFFF"/>
                </a:solidFill>
                <a:latin typeface="Muli Bold"/>
              </a:rPr>
              <a:t>En otras palabras 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1278" r="21278"/>
          <a:stretch>
            <a:fillRect/>
          </a:stretch>
        </p:blipFill>
        <p:spPr>
          <a:xfrm>
            <a:off x="30910" y="3581530"/>
            <a:ext cx="4404045" cy="14579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1298" y="3873613"/>
            <a:ext cx="4283271" cy="970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0"/>
              </a:lnSpc>
              <a:spcBef>
                <a:spcPct val="0"/>
              </a:spcBef>
            </a:pPr>
            <a:r>
              <a:rPr lang="es-CO" sz="1843" dirty="0">
                <a:solidFill>
                  <a:srgbClr val="000000"/>
                </a:solidFill>
                <a:latin typeface="Muli Bold"/>
              </a:rPr>
              <a:t>Que cada uno sepa </a:t>
            </a:r>
            <a:r>
              <a:rPr lang="es-CO" sz="1843" dirty="0">
                <a:solidFill>
                  <a:srgbClr val="C6594E"/>
                </a:solidFill>
                <a:latin typeface="Muli Bold Bold"/>
              </a:rPr>
              <a:t>lo que debe hacer </a:t>
            </a:r>
            <a:r>
              <a:rPr lang="es-CO" sz="1843" dirty="0">
                <a:solidFill>
                  <a:srgbClr val="000000"/>
                </a:solidFill>
                <a:latin typeface="Muli Bold Bold"/>
              </a:rPr>
              <a:t>y</a:t>
            </a:r>
            <a:r>
              <a:rPr lang="es-CO" sz="1843" dirty="0">
                <a:solidFill>
                  <a:srgbClr val="C6594E"/>
                </a:solidFill>
                <a:latin typeface="Muli Bold Bold"/>
              </a:rPr>
              <a:t> lo que no es pertinente hacer</a:t>
            </a:r>
            <a:r>
              <a:rPr lang="es-CO" sz="1843" dirty="0">
                <a:solidFill>
                  <a:srgbClr val="000000"/>
                </a:solidFill>
                <a:latin typeface="Muli Bold"/>
              </a:rPr>
              <a:t>: "Debo Actuar con transparencia"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09628" y="2943340"/>
            <a:ext cx="2759096" cy="18661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93028" y="1678912"/>
            <a:ext cx="1507552" cy="14662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543428">
            <a:off x="7579816" y="3737888"/>
            <a:ext cx="1105907" cy="30362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149135" y="3481183"/>
            <a:ext cx="2308553" cy="85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7" dirty="0" err="1">
                <a:solidFill>
                  <a:srgbClr val="000000"/>
                </a:solidFill>
                <a:latin typeface="Muli Bold"/>
              </a:rPr>
              <a:t>Hacer</a:t>
            </a:r>
            <a:r>
              <a:rPr lang="en-US" sz="1667" dirty="0">
                <a:solidFill>
                  <a:srgbClr val="000000"/>
                </a:solidFill>
                <a:latin typeface="Muli Bold"/>
              </a:rPr>
              <a:t> las </a:t>
            </a:r>
            <a:r>
              <a:rPr lang="en-US" sz="1667" dirty="0" err="1">
                <a:solidFill>
                  <a:srgbClr val="000000"/>
                </a:solidFill>
                <a:latin typeface="Muli Bold"/>
              </a:rPr>
              <a:t>cosas</a:t>
            </a:r>
            <a:r>
              <a:rPr lang="en-US" sz="1667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Muli Bold"/>
              </a:rPr>
              <a:t>bien</a:t>
            </a:r>
            <a:r>
              <a:rPr lang="en-US" sz="1667" dirty="0">
                <a:solidFill>
                  <a:srgbClr val="000000"/>
                </a:solidFill>
                <a:latin typeface="Muli Bold"/>
              </a:rPr>
              <a:t>: "</a:t>
            </a:r>
            <a:r>
              <a:rPr lang="en-US" sz="1667" dirty="0" err="1">
                <a:solidFill>
                  <a:srgbClr val="000000"/>
                </a:solidFill>
                <a:latin typeface="Muli Bold"/>
              </a:rPr>
              <a:t>Integridad</a:t>
            </a:r>
            <a:r>
              <a:rPr lang="en-US" sz="1667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Muli Bold"/>
              </a:rPr>
              <a:t>desde</a:t>
            </a:r>
            <a:r>
              <a:rPr lang="en-US" sz="1667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Muli Bold"/>
              </a:rPr>
              <a:t>los</a:t>
            </a:r>
            <a:r>
              <a:rPr lang="en-US" sz="1667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1667" dirty="0" err="1">
                <a:solidFill>
                  <a:srgbClr val="000000"/>
                </a:solidFill>
                <a:latin typeface="Muli Bold"/>
              </a:rPr>
              <a:t>valores</a:t>
            </a:r>
            <a:endParaRPr lang="en-US" sz="1667" dirty="0">
              <a:solidFill>
                <a:srgbClr val="000000"/>
              </a:solidFill>
              <a:latin typeface="Muli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696815" y="4214709"/>
            <a:ext cx="2582799" cy="89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  <a:spcBef>
                <a:spcPct val="0"/>
              </a:spcBef>
            </a:pPr>
            <a:r>
              <a:rPr lang="en-US" sz="1733" dirty="0" err="1">
                <a:solidFill>
                  <a:srgbClr val="000000"/>
                </a:solidFill>
                <a:latin typeface="Muli Bold"/>
              </a:rPr>
              <a:t>Generar</a:t>
            </a:r>
            <a:r>
              <a:rPr lang="en-US" sz="1733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1733" dirty="0" err="1">
                <a:solidFill>
                  <a:srgbClr val="000000"/>
                </a:solidFill>
                <a:latin typeface="Muli Bold"/>
              </a:rPr>
              <a:t>una</a:t>
            </a:r>
            <a:r>
              <a:rPr lang="en-US" sz="1733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1733" dirty="0" err="1">
                <a:solidFill>
                  <a:srgbClr val="C6594E"/>
                </a:solidFill>
                <a:latin typeface="Muli Bold Bold"/>
              </a:rPr>
              <a:t>relación</a:t>
            </a:r>
            <a:r>
              <a:rPr lang="en-US" sz="1733" dirty="0">
                <a:solidFill>
                  <a:srgbClr val="C6594E"/>
                </a:solidFill>
                <a:latin typeface="Muli Bold Bold"/>
              </a:rPr>
              <a:t> de  </a:t>
            </a:r>
            <a:r>
              <a:rPr lang="en-US" sz="1733" dirty="0" err="1">
                <a:solidFill>
                  <a:srgbClr val="C6594E"/>
                </a:solidFill>
                <a:latin typeface="Muli Bold Bold"/>
              </a:rPr>
              <a:t>confianza</a:t>
            </a:r>
            <a:r>
              <a:rPr lang="en-US" sz="1733" dirty="0">
                <a:solidFill>
                  <a:srgbClr val="000000"/>
                </a:solidFill>
                <a:latin typeface="Muli Bold"/>
              </a:rPr>
              <a:t> entre </a:t>
            </a:r>
            <a:r>
              <a:rPr lang="en-US" sz="1733" dirty="0" err="1">
                <a:solidFill>
                  <a:srgbClr val="000000"/>
                </a:solidFill>
                <a:latin typeface="Muli Bold"/>
              </a:rPr>
              <a:t>los</a:t>
            </a:r>
            <a:r>
              <a:rPr lang="en-US" sz="1733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1733" dirty="0" err="1">
                <a:solidFill>
                  <a:srgbClr val="000000"/>
                </a:solidFill>
                <a:latin typeface="Muli Bold"/>
              </a:rPr>
              <a:t>diferentes</a:t>
            </a:r>
            <a:r>
              <a:rPr lang="en-US" sz="1733" dirty="0">
                <a:solidFill>
                  <a:srgbClr val="000000"/>
                </a:solidFill>
                <a:latin typeface="Muli Bold"/>
              </a:rPr>
              <a:t> </a:t>
            </a:r>
            <a:r>
              <a:rPr lang="en-US" sz="1733" dirty="0" err="1">
                <a:solidFill>
                  <a:srgbClr val="000000"/>
                </a:solidFill>
                <a:latin typeface="Muli Bold"/>
              </a:rPr>
              <a:t>grupos</a:t>
            </a:r>
            <a:r>
              <a:rPr lang="en-US" sz="1733" dirty="0">
                <a:solidFill>
                  <a:srgbClr val="000000"/>
                </a:solidFill>
                <a:latin typeface="Muli Bold"/>
              </a:rPr>
              <a:t> de valor</a:t>
            </a:r>
          </a:p>
        </p:txBody>
      </p:sp>
      <p:pic>
        <p:nvPicPr>
          <p:cNvPr id="15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797217">
            <a:off x="3974093" y="3122728"/>
            <a:ext cx="1105907" cy="303622"/>
          </a:xfrm>
          <a:prstGeom prst="rect">
            <a:avLst/>
          </a:prstGeom>
        </p:spPr>
      </p:pic>
      <p:sp>
        <p:nvSpPr>
          <p:cNvPr id="16" name="AutoShape 2" descr="4,771,243 Iconos Personas Vectores, Ilustraciones y Gráficos - 123RF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s-CO" sz="120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5"/>
          <a:srcRect l="8804" t="17361" r="7463" b="16668"/>
          <a:stretch/>
        </p:blipFill>
        <p:spPr>
          <a:xfrm>
            <a:off x="1298080" y="2412037"/>
            <a:ext cx="1676400" cy="1320800"/>
          </a:xfrm>
          <a:prstGeom prst="rect">
            <a:avLst/>
          </a:prstGeom>
        </p:spPr>
      </p:pic>
      <p:pic>
        <p:nvPicPr>
          <p:cNvPr id="1028" name="Picture 4" descr="Grupos de Interés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07" b="90467" l="5663" r="50967">
                        <a14:foregroundMark x1="12143" y1="45676" x2="12143" y2="45676"/>
                        <a14:foregroundMark x1="14143" y1="50811" x2="14143" y2="50811"/>
                        <a14:foregroundMark x1="15143" y1="61622" x2="15143" y2="61622"/>
                        <a14:foregroundMark x1="13857" y1="65405" x2="13857" y2="65405"/>
                        <a14:foregroundMark x1="13714" y1="70811" x2="13714" y2="70811"/>
                        <a14:foregroundMark x1="13857" y1="74865" x2="13857" y2="74865"/>
                        <a14:foregroundMark x1="16571" y1="69730" x2="16571" y2="69730"/>
                        <a14:foregroundMark x1="16571" y1="76486" x2="16571" y2="76486"/>
                        <a14:foregroundMark x1="41571" y1="62703" x2="41571" y2="62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5" t="26124" r="51891" b="18794"/>
          <a:stretch/>
        </p:blipFill>
        <p:spPr bwMode="auto">
          <a:xfrm>
            <a:off x="8641995" y="2201859"/>
            <a:ext cx="2738621" cy="188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10374600" y="5918200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671752" y="1232549"/>
            <a:ext cx="6599589" cy="4538067"/>
            <a:chOff x="0" y="0"/>
            <a:chExt cx="6159500" cy="42354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7"/>
              <a:stretch>
                <a:fillRect l="-33222" r="-3322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393315" y="117711"/>
            <a:ext cx="9000870" cy="63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s-CO" sz="3800" dirty="0">
                <a:solidFill>
                  <a:srgbClr val="FFFFFF"/>
                </a:solidFill>
                <a:latin typeface="Muli Bold"/>
              </a:rPr>
              <a:t>¿A quién va dirigido</a:t>
            </a:r>
            <a:r>
              <a:rPr lang="en-US" sz="3800" dirty="0">
                <a:solidFill>
                  <a:srgbClr val="FFFFFF"/>
                </a:solidFill>
                <a:latin typeface="Muli Bold"/>
              </a:rPr>
              <a:t>?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79131" y="5849972"/>
            <a:ext cx="6498332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2333">
                <a:solidFill>
                  <a:srgbClr val="000000"/>
                </a:solidFill>
                <a:latin typeface="Muli Bold"/>
              </a:rPr>
              <a:t>A toda la comunidad Universitaria en general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0"/>
            <a:ext cx="1519037" cy="1244868"/>
          </a:xfrm>
          <a:prstGeom prst="rect">
            <a:avLst/>
          </a:prstGeom>
          <a:solidFill>
            <a:srgbClr val="FFBB00"/>
          </a:solidFill>
        </p:spPr>
      </p:sp>
      <p:sp>
        <p:nvSpPr>
          <p:cNvPr id="3" name="AutoShape 3"/>
          <p:cNvSpPr/>
          <p:nvPr/>
        </p:nvSpPr>
        <p:spPr>
          <a:xfrm>
            <a:off x="2311449" y="0"/>
            <a:ext cx="8645608" cy="1244868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419901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8845938" y="5837326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158" t="276" r="5095" b="276"/>
          <a:stretch>
            <a:fillRect/>
          </a:stretch>
        </p:blipFill>
        <p:spPr>
          <a:xfrm>
            <a:off x="0" y="-32083"/>
            <a:ext cx="2311449" cy="9039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11812" y="1427135"/>
            <a:ext cx="5168376" cy="518686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9940" y="323349"/>
            <a:ext cx="10400358" cy="541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Muli Bold"/>
              </a:rPr>
              <a:t>¿</a:t>
            </a:r>
            <a:r>
              <a:rPr lang="en-US" sz="3200" dirty="0" err="1">
                <a:solidFill>
                  <a:srgbClr val="FFFFFF"/>
                </a:solidFill>
                <a:latin typeface="Muli Bold"/>
              </a:rPr>
              <a:t>Qué</a:t>
            </a:r>
            <a:r>
              <a:rPr lang="en-US" sz="3200" dirty="0">
                <a:solidFill>
                  <a:srgbClr val="FFFFFF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uli Bold"/>
              </a:rPr>
              <a:t>contiene</a:t>
            </a:r>
            <a:r>
              <a:rPr lang="en-US" sz="3200" dirty="0">
                <a:solidFill>
                  <a:srgbClr val="FFFFFF"/>
                </a:solidFill>
                <a:latin typeface="Muli Bold"/>
              </a:rPr>
              <a:t> el Código de </a:t>
            </a:r>
            <a:r>
              <a:rPr lang="en-US" sz="3200" dirty="0" err="1">
                <a:solidFill>
                  <a:srgbClr val="FFFFFF"/>
                </a:solidFill>
                <a:latin typeface="Muli Bold"/>
              </a:rPr>
              <a:t>Buen</a:t>
            </a:r>
            <a:r>
              <a:rPr lang="en-US" sz="3200" dirty="0">
                <a:solidFill>
                  <a:srgbClr val="FFFFFF"/>
                </a:solidFill>
                <a:latin typeface="Muli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Muli Bold"/>
              </a:rPr>
              <a:t>Gobierno</a:t>
            </a:r>
            <a:r>
              <a:rPr lang="en-US" sz="3200" dirty="0">
                <a:solidFill>
                  <a:srgbClr val="FFFFFF"/>
                </a:solidFill>
                <a:latin typeface="Muli Bold"/>
              </a:rPr>
              <a:t>?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319190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10479304" y="5943866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05330" y="78740"/>
            <a:ext cx="9000870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s-CO" sz="3600" dirty="0">
                <a:solidFill>
                  <a:srgbClr val="FFFFFF"/>
                </a:solidFill>
                <a:latin typeface="Muli Bold"/>
              </a:rPr>
              <a:t>Orientaciones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para el </a:t>
            </a:r>
            <a:r>
              <a:rPr lang="es-CO" sz="3600" dirty="0">
                <a:solidFill>
                  <a:srgbClr val="FFFFFF"/>
                </a:solidFill>
                <a:latin typeface="Muli Bold"/>
              </a:rPr>
              <a:t>Buen Gobierno 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9243" y="5567707"/>
            <a:ext cx="9023967" cy="93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>
                <a:solidFill>
                  <a:srgbClr val="000000"/>
                </a:solidFill>
                <a:latin typeface="Open Sans Extra Bold"/>
              </a:rPr>
              <a:t>Todos aportamos desde cada área de trabajo, ejerciendo las buenas prácticas </a:t>
            </a:r>
          </a:p>
        </p:txBody>
      </p:sp>
      <p:pic>
        <p:nvPicPr>
          <p:cNvPr id="2050" name="Picture 2" descr="Grupo de personas trabajando en un plan de negocios en una oficina | Foto  Grat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1337294"/>
            <a:ext cx="5951524" cy="396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5CE1E6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8845938" y="5837326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73301" y="2302442"/>
            <a:ext cx="1024793" cy="10509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472" y="2241576"/>
            <a:ext cx="1172656" cy="11726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87714" y="1752549"/>
            <a:ext cx="1948669" cy="166168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73301" y="84621"/>
            <a:ext cx="9000870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Muli Bold"/>
              </a:rPr>
              <a:t>Orientaciones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para el </a:t>
            </a:r>
            <a:r>
              <a:rPr lang="en-US" sz="3600" dirty="0" err="1">
                <a:solidFill>
                  <a:srgbClr val="FFFFFF"/>
                </a:solidFill>
                <a:latin typeface="Muli Bold"/>
              </a:rPr>
              <a:t>Buen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uli Bold"/>
              </a:rPr>
              <a:t>Gobierno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 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47175" y="4907110"/>
            <a:ext cx="1383358" cy="195089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85800" y="3390900"/>
            <a:ext cx="2577589" cy="661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8" dirty="0" err="1">
                <a:solidFill>
                  <a:srgbClr val="000000"/>
                </a:solidFill>
                <a:latin typeface="Open Sans Light Bold"/>
              </a:rPr>
              <a:t>Gobierno,Autoridad</a:t>
            </a:r>
            <a:r>
              <a:rPr lang="en-US" sz="1918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1918" dirty="0" err="1">
                <a:solidFill>
                  <a:srgbClr val="000000"/>
                </a:solidFill>
                <a:latin typeface="Open Sans Light Bold"/>
              </a:rPr>
              <a:t>Academica</a:t>
            </a:r>
            <a:r>
              <a:rPr lang="en-US" sz="1918" dirty="0">
                <a:solidFill>
                  <a:srgbClr val="000000"/>
                </a:solidFill>
                <a:latin typeface="Open Sans Light Bold"/>
              </a:rPr>
              <a:t> y </a:t>
            </a:r>
            <a:r>
              <a:rPr lang="en-US" sz="1918" dirty="0" err="1">
                <a:solidFill>
                  <a:srgbClr val="000000"/>
                </a:solidFill>
                <a:latin typeface="Open Sans Light Bold"/>
              </a:rPr>
              <a:t>Dirección</a:t>
            </a:r>
            <a:r>
              <a:rPr lang="en-US" sz="1918" dirty="0">
                <a:solidFill>
                  <a:srgbClr val="000000"/>
                </a:solidFill>
                <a:latin typeface="Open Sans Light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74351" y="3513714"/>
            <a:ext cx="2670524" cy="120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1"/>
              </a:lnSpc>
            </a:pPr>
            <a:r>
              <a:rPr lang="en-US" sz="1722" dirty="0" err="1">
                <a:solidFill>
                  <a:srgbClr val="000000"/>
                </a:solidFill>
                <a:latin typeface="Open Sans Light Bold"/>
              </a:rPr>
              <a:t>Responsabilidad</a:t>
            </a:r>
            <a:r>
              <a:rPr lang="en-US" sz="1722" dirty="0">
                <a:solidFill>
                  <a:srgbClr val="000000"/>
                </a:solidFill>
                <a:latin typeface="Open Sans Light Bold"/>
              </a:rPr>
              <a:t> con el Marco </a:t>
            </a:r>
            <a:r>
              <a:rPr lang="en-US" sz="1722" dirty="0" err="1">
                <a:solidFill>
                  <a:srgbClr val="000000"/>
                </a:solidFill>
                <a:latin typeface="Open Sans Light Bold"/>
              </a:rPr>
              <a:t>Normativo</a:t>
            </a:r>
            <a:r>
              <a:rPr lang="en-US" sz="1722" dirty="0">
                <a:solidFill>
                  <a:srgbClr val="000000"/>
                </a:solidFill>
                <a:latin typeface="Open Sans Light Bold"/>
              </a:rPr>
              <a:t> para la </a:t>
            </a:r>
            <a:r>
              <a:rPr lang="en-US" sz="1722" dirty="0" err="1">
                <a:solidFill>
                  <a:srgbClr val="000000"/>
                </a:solidFill>
                <a:latin typeface="Open Sans Light Bold"/>
              </a:rPr>
              <a:t>Contabilidad</a:t>
            </a:r>
            <a:r>
              <a:rPr lang="en-US" sz="1722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1722" dirty="0" err="1">
                <a:solidFill>
                  <a:srgbClr val="000000"/>
                </a:solidFill>
                <a:latin typeface="Open Sans Light Bold"/>
              </a:rPr>
              <a:t>Pública</a:t>
            </a:r>
            <a:endParaRPr lang="en-US" sz="1722" dirty="0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2411"/>
              </a:lnSpc>
            </a:pPr>
            <a:r>
              <a:rPr lang="en-US" sz="1722" dirty="0">
                <a:solidFill>
                  <a:srgbClr val="000000"/>
                </a:solidFill>
                <a:latin typeface="Open Sans Light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94742" y="3513220"/>
            <a:ext cx="2670524" cy="58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1"/>
              </a:lnSpc>
            </a:pPr>
            <a:r>
              <a:rPr lang="en-US" sz="1722">
                <a:solidFill>
                  <a:srgbClr val="000000"/>
                </a:solidFill>
                <a:latin typeface="Open Sans Light Bold"/>
              </a:rPr>
              <a:t>Sistema de Control Interno </a:t>
            </a:r>
          </a:p>
          <a:p>
            <a:pPr algn="ctr">
              <a:lnSpc>
                <a:spcPts val="2411"/>
              </a:lnSpc>
            </a:pPr>
            <a:r>
              <a:rPr lang="en-US" sz="1722">
                <a:solidFill>
                  <a:srgbClr val="000000"/>
                </a:solidFill>
                <a:latin typeface="Open Sans Light Bol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34881" y="6049115"/>
            <a:ext cx="2670524" cy="58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1"/>
              </a:lnSpc>
            </a:pPr>
            <a:r>
              <a:rPr lang="en-US" sz="1722" dirty="0">
                <a:solidFill>
                  <a:srgbClr val="000000"/>
                </a:solidFill>
                <a:latin typeface="Open Sans Light Bold"/>
              </a:rPr>
              <a:t>La </a:t>
            </a:r>
            <a:r>
              <a:rPr lang="en-US" sz="1722" dirty="0" err="1">
                <a:solidFill>
                  <a:srgbClr val="000000"/>
                </a:solidFill>
                <a:latin typeface="Open Sans Light Bold"/>
              </a:rPr>
              <a:t>Contratación</a:t>
            </a:r>
            <a:r>
              <a:rPr lang="en-US" sz="1722" dirty="0">
                <a:solidFill>
                  <a:srgbClr val="000000"/>
                </a:solidFill>
                <a:latin typeface="Open Sans Light Bold"/>
              </a:rPr>
              <a:t> </a:t>
            </a:r>
          </a:p>
          <a:p>
            <a:pPr algn="ctr">
              <a:lnSpc>
                <a:spcPts val="2411"/>
              </a:lnSpc>
            </a:pPr>
            <a:r>
              <a:rPr lang="en-US" sz="1722" dirty="0">
                <a:solidFill>
                  <a:srgbClr val="000000"/>
                </a:solidFill>
                <a:latin typeface="Open Sans Light Bold"/>
              </a:rPr>
              <a:t> </a:t>
            </a:r>
          </a:p>
        </p:txBody>
      </p:sp>
      <p:pic>
        <p:nvPicPr>
          <p:cNvPr id="3074" name="Picture 2" descr="Para qué un sistema de control interno?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308" y="1397000"/>
            <a:ext cx="31750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319190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8845938" y="5837326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33118" y="2095860"/>
            <a:ext cx="2220367" cy="1969188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788417" y="2002675"/>
            <a:ext cx="2963114" cy="2509931"/>
            <a:chOff x="0" y="0"/>
            <a:chExt cx="2374900" cy="2011680"/>
          </a:xfrm>
        </p:grpSpPr>
        <p:sp>
          <p:nvSpPr>
            <p:cNvPr id="9" name="Freeform 9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8"/>
              <a:stretch>
                <a:fillRect l="-33" t="-9175" r="50" b="-886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505330" y="140570"/>
            <a:ext cx="9000870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FFFF"/>
                </a:solidFill>
                <a:latin typeface="Muli Bold"/>
              </a:rPr>
              <a:t>Orientaciones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para el </a:t>
            </a:r>
            <a:r>
              <a:rPr lang="en-US" sz="3600" dirty="0" err="1">
                <a:solidFill>
                  <a:srgbClr val="FFFFFF"/>
                </a:solidFill>
                <a:latin typeface="Muli Bold"/>
              </a:rPr>
              <a:t>Buen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uli Bold"/>
              </a:rPr>
              <a:t>Gobierno</a:t>
            </a:r>
            <a:r>
              <a:rPr lang="en-US" sz="3600" dirty="0">
                <a:solidFill>
                  <a:srgbClr val="FFFFFF"/>
                </a:solidFill>
                <a:latin typeface="Muli Bold"/>
              </a:rPr>
              <a:t> 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6494" y="4468156"/>
            <a:ext cx="4132492" cy="735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6"/>
              </a:lnSpc>
            </a:pPr>
            <a:r>
              <a:rPr lang="es-CO" sz="2118" dirty="0">
                <a:solidFill>
                  <a:srgbClr val="000000"/>
                </a:solidFill>
                <a:latin typeface="Open Sans Light Bold"/>
              </a:rPr>
              <a:t>Protección y desarrollo del talento humano Docente y Administrativo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81007" y="4621090"/>
            <a:ext cx="2670524" cy="1119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en-US" sz="2122" dirty="0" err="1">
                <a:solidFill>
                  <a:srgbClr val="000000"/>
                </a:solidFill>
                <a:latin typeface="Open Sans Light Bold"/>
              </a:rPr>
              <a:t>Eficiencia</a:t>
            </a:r>
            <a:r>
              <a:rPr lang="en-US" sz="2122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122" dirty="0" err="1">
                <a:solidFill>
                  <a:srgbClr val="000000"/>
                </a:solidFill>
                <a:latin typeface="Open Sans Light Bold"/>
              </a:rPr>
              <a:t>Administrativa</a:t>
            </a:r>
            <a:r>
              <a:rPr lang="en-US" sz="2122" dirty="0">
                <a:solidFill>
                  <a:srgbClr val="000000"/>
                </a:solidFill>
                <a:latin typeface="Open Sans Light Bold"/>
              </a:rPr>
              <a:t> </a:t>
            </a:r>
          </a:p>
          <a:p>
            <a:pPr algn="ctr">
              <a:lnSpc>
                <a:spcPts val="2971"/>
              </a:lnSpc>
            </a:pPr>
            <a:r>
              <a:rPr lang="en-US" sz="2122" dirty="0">
                <a:solidFill>
                  <a:srgbClr val="000000"/>
                </a:solidFill>
                <a:latin typeface="Open Sans Light Bold"/>
              </a:rPr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8845938" y="5837326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58853" y="2109757"/>
            <a:ext cx="1995403" cy="1998735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547774" y="1735779"/>
            <a:ext cx="3242621" cy="2746691"/>
            <a:chOff x="0" y="0"/>
            <a:chExt cx="2374900" cy="2011680"/>
          </a:xfrm>
        </p:grpSpPr>
        <p:sp>
          <p:nvSpPr>
            <p:cNvPr id="9" name="Freeform 9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8"/>
              <a:stretch>
                <a:fillRect l="-6405" t="-63" r="-6321" b="25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422660" y="272638"/>
            <a:ext cx="9000870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uli Bold"/>
              </a:rPr>
              <a:t>Orientaciones para el Buen Gobierno 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95211" y="4598946"/>
            <a:ext cx="3547745" cy="735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6"/>
              </a:lnSpc>
            </a:pPr>
            <a:r>
              <a:rPr lang="en-US" sz="2118">
                <a:solidFill>
                  <a:srgbClr val="000000"/>
                </a:solidFill>
                <a:latin typeface="Open Sans Light Bold"/>
              </a:rPr>
              <a:t>Bienestar y Responsabilidad Social Institucional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00099" y="4605296"/>
            <a:ext cx="2670524" cy="1119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en-US" sz="2122">
                <a:solidFill>
                  <a:srgbClr val="000000"/>
                </a:solidFill>
                <a:latin typeface="Open Sans Light Bold"/>
              </a:rPr>
              <a:t>Responsabilidad con el medio ambiente </a:t>
            </a:r>
          </a:p>
          <a:p>
            <a:pPr algn="ctr">
              <a:lnSpc>
                <a:spcPts val="2971"/>
              </a:lnSpc>
            </a:pPr>
            <a:r>
              <a:rPr lang="en-US" sz="2122">
                <a:solidFill>
                  <a:srgbClr val="000000"/>
                </a:solidFill>
                <a:latin typeface="Open Sans Light Bold"/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319190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8845938" y="5837326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40237" y="1881436"/>
            <a:ext cx="1584429" cy="16694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428394" y="2090800"/>
            <a:ext cx="1518497" cy="125069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05330" y="140570"/>
            <a:ext cx="9000870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s-CO" sz="3600" dirty="0">
                <a:solidFill>
                  <a:srgbClr val="FFFFFF"/>
                </a:solidFill>
                <a:latin typeface="Muli Bold"/>
              </a:rPr>
              <a:t>Orientaciones para el Buen Gobierno 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1338" y="3762774"/>
            <a:ext cx="3547745" cy="661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6"/>
              </a:lnSpc>
            </a:pPr>
            <a:r>
              <a:rPr lang="es-CO" sz="1918" dirty="0">
                <a:solidFill>
                  <a:srgbClr val="000000"/>
                </a:solidFill>
                <a:latin typeface="Open Sans Light Bold"/>
              </a:rPr>
              <a:t>Fines Misionales y Dirección Estratégica Universitaria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07182" y="3659347"/>
            <a:ext cx="3834968" cy="104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5"/>
              </a:lnSpc>
            </a:pPr>
            <a:r>
              <a:rPr lang="es-CO" sz="1989" dirty="0">
                <a:solidFill>
                  <a:srgbClr val="000000"/>
                </a:solidFill>
                <a:latin typeface="Open Sans Light Bold"/>
              </a:rPr>
              <a:t>La participación ciudadana, el control social y rendición de cuentas permanentes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05269" y="5985219"/>
            <a:ext cx="3834968" cy="38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1"/>
              </a:lnSpc>
            </a:pPr>
            <a:r>
              <a:rPr lang="es-CO" sz="2322" dirty="0">
                <a:solidFill>
                  <a:srgbClr val="000000"/>
                </a:solidFill>
                <a:latin typeface="Open Sans Light Bold"/>
              </a:rPr>
              <a:t>Grupos de Valor </a:t>
            </a:r>
          </a:p>
        </p:txBody>
      </p:sp>
      <p:pic>
        <p:nvPicPr>
          <p:cNvPr id="4098" name="Picture 2" descr="Comunidad de interes vector, gráfico vectorial, imágenes de Comunidad de  interes vectoriales de stock | Depositphotos®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384" y="4052128"/>
            <a:ext cx="1992750" cy="19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176" y="2114689"/>
            <a:ext cx="3194069" cy="141304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1A336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8845938" y="5837326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14797" y="1912331"/>
            <a:ext cx="4117685" cy="3284627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76155" y="1724647"/>
            <a:ext cx="3671687" cy="3110135"/>
            <a:chOff x="0" y="0"/>
            <a:chExt cx="2374900" cy="2011680"/>
          </a:xfrm>
        </p:grpSpPr>
        <p:sp>
          <p:nvSpPr>
            <p:cNvPr id="9" name="Freeform 9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8"/>
              <a:stretch>
                <a:fillRect l="-20008" t="-5569" r="-22958" b="-6951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641900" y="140570"/>
            <a:ext cx="9000870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uli Bold"/>
              </a:rPr>
              <a:t>Orientaciones para el Buen Gobierno 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3230" y="4856228"/>
            <a:ext cx="4154523" cy="1082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3"/>
              </a:lnSpc>
            </a:pPr>
            <a:r>
              <a:rPr lang="es-CO" sz="2051" dirty="0">
                <a:solidFill>
                  <a:srgbClr val="000000"/>
                </a:solidFill>
                <a:latin typeface="Open Sans Light Bold"/>
              </a:rPr>
              <a:t>Protección de la propiedad intelectual y derechos de autor</a:t>
            </a:r>
          </a:p>
          <a:p>
            <a:pPr algn="ctr">
              <a:lnSpc>
                <a:spcPts val="2873"/>
              </a:lnSpc>
            </a:pPr>
            <a:endParaRPr lang="es-CO" sz="2051" dirty="0">
              <a:solidFill>
                <a:srgbClr val="000000"/>
              </a:solidFill>
              <a:latin typeface="Open Sans Ligh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79516" y="4849878"/>
            <a:ext cx="4697758" cy="387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5"/>
              </a:lnSpc>
            </a:pPr>
            <a:r>
              <a:rPr lang="es-CO" sz="2389" dirty="0">
                <a:solidFill>
                  <a:srgbClr val="000000"/>
                </a:solidFill>
                <a:latin typeface="Open Sans Light Bold"/>
              </a:rPr>
              <a:t>Información y comunicación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26799" y="891391"/>
            <a:ext cx="6129440" cy="808946"/>
          </a:xfrm>
        </p:spPr>
        <p:txBody>
          <a:bodyPr>
            <a:normAutofit fontScale="90000"/>
          </a:bodyPr>
          <a:lstStyle/>
          <a:p>
            <a:r>
              <a:rPr lang="es-CO" sz="3200" b="1" dirty="0">
                <a:latin typeface="Arial" panose="020B0604020202020204" pitchFamily="34" charset="0"/>
                <a:cs typeface="Arial" panose="020B0604020202020204" pitchFamily="34" charset="0"/>
              </a:rPr>
              <a:t>Alcance del Plan de Desarrollo Institucional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10F09AB-0EA6-4A7A-AE1E-258D0B5B28D0}"/>
              </a:ext>
            </a:extLst>
          </p:cNvPr>
          <p:cNvSpPr txBox="1"/>
          <p:nvPr/>
        </p:nvSpPr>
        <p:spPr>
          <a:xfrm>
            <a:off x="4014211" y="3235496"/>
            <a:ext cx="3207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/>
              <a:t>Aportar al cumplimiento de </a:t>
            </a:r>
          </a:p>
        </p:txBody>
      </p:sp>
      <p:grpSp>
        <p:nvGrpSpPr>
          <p:cNvPr id="19" name="Google Shape;831;p32">
            <a:extLst>
              <a:ext uri="{FF2B5EF4-FFF2-40B4-BE49-F238E27FC236}">
                <a16:creationId xmlns:a16="http://schemas.microsoft.com/office/drawing/2014/main" id="{2FD207BC-558E-47BE-A115-117E98D6A903}"/>
              </a:ext>
            </a:extLst>
          </p:cNvPr>
          <p:cNvGrpSpPr/>
          <p:nvPr/>
        </p:nvGrpSpPr>
        <p:grpSpPr>
          <a:xfrm>
            <a:off x="7327891" y="1140903"/>
            <a:ext cx="4199782" cy="1095588"/>
            <a:chOff x="4860575" y="633850"/>
            <a:chExt cx="3351925" cy="938825"/>
          </a:xfrm>
        </p:grpSpPr>
        <p:sp>
          <p:nvSpPr>
            <p:cNvPr id="20" name="Google Shape;832;p32">
              <a:extLst>
                <a:ext uri="{FF2B5EF4-FFF2-40B4-BE49-F238E27FC236}">
                  <a16:creationId xmlns:a16="http://schemas.microsoft.com/office/drawing/2014/main" id="{D95A8DE8-5777-4BE8-A123-FA272AC80E25}"/>
                </a:ext>
              </a:extLst>
            </p:cNvPr>
            <p:cNvSpPr/>
            <p:nvPr/>
          </p:nvSpPr>
          <p:spPr>
            <a:xfrm>
              <a:off x="5329975" y="699925"/>
              <a:ext cx="2882525" cy="806675"/>
            </a:xfrm>
            <a:custGeom>
              <a:avLst/>
              <a:gdLst/>
              <a:ahLst/>
              <a:cxnLst/>
              <a:rect l="l" t="t" r="r" b="b"/>
              <a:pathLst>
                <a:path w="115301" h="32267" extrusionOk="0">
                  <a:moveTo>
                    <a:pt x="32278" y="1"/>
                  </a:moveTo>
                  <a:cubicBezTo>
                    <a:pt x="23361" y="1"/>
                    <a:pt x="16133" y="7216"/>
                    <a:pt x="16133" y="16133"/>
                  </a:cubicBezTo>
                  <a:cubicBezTo>
                    <a:pt x="16133" y="25039"/>
                    <a:pt x="8918" y="32266"/>
                    <a:pt x="1" y="32266"/>
                  </a:cubicBezTo>
                  <a:lnTo>
                    <a:pt x="99108" y="32266"/>
                  </a:lnTo>
                  <a:cubicBezTo>
                    <a:pt x="103561" y="32266"/>
                    <a:pt x="107609" y="30469"/>
                    <a:pt x="110526" y="27540"/>
                  </a:cubicBezTo>
                  <a:cubicBezTo>
                    <a:pt x="113491" y="24575"/>
                    <a:pt x="115301" y="20467"/>
                    <a:pt x="115253" y="15931"/>
                  </a:cubicBezTo>
                  <a:cubicBezTo>
                    <a:pt x="115134" y="7025"/>
                    <a:pt x="107597" y="1"/>
                    <a:pt x="9869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algn="ctr"/>
              <a:r>
                <a:rPr lang="es-CO" sz="2400" b="1" dirty="0">
                  <a:solidFill>
                    <a:schemeClr val="bg1"/>
                  </a:solidFill>
                </a:rPr>
                <a:t>Misión Institucional</a:t>
              </a:r>
            </a:p>
          </p:txBody>
        </p:sp>
        <p:sp>
          <p:nvSpPr>
            <p:cNvPr id="21" name="Google Shape;833;p32">
              <a:extLst>
                <a:ext uri="{FF2B5EF4-FFF2-40B4-BE49-F238E27FC236}">
                  <a16:creationId xmlns:a16="http://schemas.microsoft.com/office/drawing/2014/main" id="{2A96AD0A-999B-45AA-9D90-9F239C73B5B7}"/>
                </a:ext>
              </a:extLst>
            </p:cNvPr>
            <p:cNvSpPr/>
            <p:nvPr/>
          </p:nvSpPr>
          <p:spPr>
            <a:xfrm>
              <a:off x="4860575" y="633850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8777" y="0"/>
                  </a:moveTo>
                  <a:cubicBezTo>
                    <a:pt x="8406" y="0"/>
                    <a:pt x="0" y="8406"/>
                    <a:pt x="0" y="18776"/>
                  </a:cubicBezTo>
                  <a:lnTo>
                    <a:pt x="18777" y="18776"/>
                  </a:lnTo>
                  <a:lnTo>
                    <a:pt x="18777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22" name="Google Shape;834;p32">
              <a:extLst>
                <a:ext uri="{FF2B5EF4-FFF2-40B4-BE49-F238E27FC236}">
                  <a16:creationId xmlns:a16="http://schemas.microsoft.com/office/drawing/2014/main" id="{DBE5AB54-C62C-47A5-93D9-0B88DA2C9879}"/>
                </a:ext>
              </a:extLst>
            </p:cNvPr>
            <p:cNvSpPr/>
            <p:nvPr/>
          </p:nvSpPr>
          <p:spPr>
            <a:xfrm>
              <a:off x="5329975" y="1103250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lnTo>
                    <a:pt x="1" y="18777"/>
                  </a:lnTo>
                  <a:cubicBezTo>
                    <a:pt x="10371" y="18777"/>
                    <a:pt x="18777" y="10371"/>
                    <a:pt x="1877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23" name="Google Shape;835;p32">
              <a:extLst>
                <a:ext uri="{FF2B5EF4-FFF2-40B4-BE49-F238E27FC236}">
                  <a16:creationId xmlns:a16="http://schemas.microsoft.com/office/drawing/2014/main" id="{71B9023F-2AF0-41A9-8709-DEE4613BE009}"/>
                </a:ext>
              </a:extLst>
            </p:cNvPr>
            <p:cNvSpPr/>
            <p:nvPr/>
          </p:nvSpPr>
          <p:spPr>
            <a:xfrm>
              <a:off x="4926650" y="699925"/>
              <a:ext cx="806675" cy="806675"/>
            </a:xfrm>
            <a:custGeom>
              <a:avLst/>
              <a:gdLst/>
              <a:ahLst/>
              <a:cxnLst/>
              <a:rect l="l" t="t" r="r" b="b"/>
              <a:pathLst>
                <a:path w="32267" h="32267" extrusionOk="0">
                  <a:moveTo>
                    <a:pt x="16134" y="1"/>
                  </a:moveTo>
                  <a:cubicBezTo>
                    <a:pt x="7216" y="1"/>
                    <a:pt x="1" y="7216"/>
                    <a:pt x="1" y="16133"/>
                  </a:cubicBezTo>
                  <a:cubicBezTo>
                    <a:pt x="1" y="25039"/>
                    <a:pt x="7216" y="32266"/>
                    <a:pt x="16134" y="32266"/>
                  </a:cubicBezTo>
                  <a:cubicBezTo>
                    <a:pt x="25051" y="32266"/>
                    <a:pt x="32266" y="25039"/>
                    <a:pt x="32266" y="16133"/>
                  </a:cubicBezTo>
                  <a:cubicBezTo>
                    <a:pt x="32266" y="7216"/>
                    <a:pt x="25051" y="1"/>
                    <a:pt x="16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24" name="Google Shape;836;p32">
              <a:extLst>
                <a:ext uri="{FF2B5EF4-FFF2-40B4-BE49-F238E27FC236}">
                  <a16:creationId xmlns:a16="http://schemas.microsoft.com/office/drawing/2014/main" id="{049BCD65-000C-43DB-9409-AD0CDC31C747}"/>
                </a:ext>
              </a:extLst>
            </p:cNvPr>
            <p:cNvSpPr/>
            <p:nvPr/>
          </p:nvSpPr>
          <p:spPr>
            <a:xfrm>
              <a:off x="5034700" y="807975"/>
              <a:ext cx="590575" cy="590575"/>
            </a:xfrm>
            <a:custGeom>
              <a:avLst/>
              <a:gdLst/>
              <a:ahLst/>
              <a:cxnLst/>
              <a:rect l="l" t="t" r="r" b="b"/>
              <a:pathLst>
                <a:path w="23623" h="23623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36"/>
                    <a:pt x="5287" y="23622"/>
                    <a:pt x="11812" y="23622"/>
                  </a:cubicBezTo>
                  <a:cubicBezTo>
                    <a:pt x="18336" y="23622"/>
                    <a:pt x="23623" y="18336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sz="24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5" name="Google Shape;837;p32">
            <a:extLst>
              <a:ext uri="{FF2B5EF4-FFF2-40B4-BE49-F238E27FC236}">
                <a16:creationId xmlns:a16="http://schemas.microsoft.com/office/drawing/2014/main" id="{2EA20335-8316-4E48-8FCE-EEB307840851}"/>
              </a:ext>
            </a:extLst>
          </p:cNvPr>
          <p:cNvGrpSpPr/>
          <p:nvPr/>
        </p:nvGrpSpPr>
        <p:grpSpPr>
          <a:xfrm>
            <a:off x="7360247" y="2330586"/>
            <a:ext cx="4167426" cy="1095268"/>
            <a:chOff x="4859375" y="1605374"/>
            <a:chExt cx="3326101" cy="938551"/>
          </a:xfrm>
        </p:grpSpPr>
        <p:sp>
          <p:nvSpPr>
            <p:cNvPr id="26" name="Google Shape;838;p32">
              <a:extLst>
                <a:ext uri="{FF2B5EF4-FFF2-40B4-BE49-F238E27FC236}">
                  <a16:creationId xmlns:a16="http://schemas.microsoft.com/office/drawing/2014/main" id="{6A2EA4FF-C961-4B90-BA5B-C430DCCFA10B}"/>
                </a:ext>
              </a:extLst>
            </p:cNvPr>
            <p:cNvSpPr/>
            <p:nvPr/>
          </p:nvSpPr>
          <p:spPr>
            <a:xfrm>
              <a:off x="4859375" y="1671175"/>
              <a:ext cx="2882525" cy="80697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1"/>
                  </a:moveTo>
                  <a:cubicBezTo>
                    <a:pt x="7704" y="1"/>
                    <a:pt x="167" y="7037"/>
                    <a:pt x="60" y="15931"/>
                  </a:cubicBezTo>
                  <a:cubicBezTo>
                    <a:pt x="1" y="20467"/>
                    <a:pt x="1810" y="24587"/>
                    <a:pt x="4775" y="27552"/>
                  </a:cubicBezTo>
                  <a:cubicBezTo>
                    <a:pt x="7692" y="30469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45"/>
                  </a:cubicBezTo>
                  <a:cubicBezTo>
                    <a:pt x="99168" y="7228"/>
                    <a:pt x="91941" y="1"/>
                    <a:pt x="83023" y="1"/>
                  </a:cubicBez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algn="ctr"/>
              <a:r>
                <a:rPr lang="es-CO" sz="2400" b="1" dirty="0">
                  <a:solidFill>
                    <a:schemeClr val="bg1"/>
                  </a:solidFill>
                </a:rPr>
                <a:t>Visión Institucional</a:t>
              </a:r>
            </a:p>
          </p:txBody>
        </p:sp>
        <p:sp>
          <p:nvSpPr>
            <p:cNvPr id="27" name="Google Shape;839;p32">
              <a:extLst>
                <a:ext uri="{FF2B5EF4-FFF2-40B4-BE49-F238E27FC236}">
                  <a16:creationId xmlns:a16="http://schemas.microsoft.com/office/drawing/2014/main" id="{E65BB379-8F41-4045-93A1-34D04282797C}"/>
                </a:ext>
              </a:extLst>
            </p:cNvPr>
            <p:cNvSpPr/>
            <p:nvPr/>
          </p:nvSpPr>
          <p:spPr>
            <a:xfrm>
              <a:off x="7716051" y="1605374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lnTo>
                    <a:pt x="1" y="18776"/>
                  </a:lnTo>
                  <a:lnTo>
                    <a:pt x="18777" y="18776"/>
                  </a:lnTo>
                  <a:cubicBezTo>
                    <a:pt x="18777" y="8406"/>
                    <a:pt x="10371" y="0"/>
                    <a:pt x="1" y="0"/>
                  </a:cubicBez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28" name="Google Shape;840;p32">
              <a:extLst>
                <a:ext uri="{FF2B5EF4-FFF2-40B4-BE49-F238E27FC236}">
                  <a16:creationId xmlns:a16="http://schemas.microsoft.com/office/drawing/2014/main" id="{5EB69877-2971-4DBE-8B42-623CFE009A12}"/>
                </a:ext>
              </a:extLst>
            </p:cNvPr>
            <p:cNvSpPr/>
            <p:nvPr/>
          </p:nvSpPr>
          <p:spPr>
            <a:xfrm>
              <a:off x="7272475" y="2074800"/>
              <a:ext cx="469425" cy="469125"/>
            </a:xfrm>
            <a:custGeom>
              <a:avLst/>
              <a:gdLst/>
              <a:ahLst/>
              <a:cxnLst/>
              <a:rect l="l" t="t" r="r" b="b"/>
              <a:pathLst>
                <a:path w="18777" h="18765" extrusionOk="0">
                  <a:moveTo>
                    <a:pt x="1" y="0"/>
                  </a:moveTo>
                  <a:cubicBezTo>
                    <a:pt x="1" y="10359"/>
                    <a:pt x="8407" y="18765"/>
                    <a:pt x="18777" y="18765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29" name="Google Shape;841;p32">
              <a:extLst>
                <a:ext uri="{FF2B5EF4-FFF2-40B4-BE49-F238E27FC236}">
                  <a16:creationId xmlns:a16="http://schemas.microsoft.com/office/drawing/2014/main" id="{1C1E9FFD-9D86-49AE-8671-1F091B2DBC46}"/>
                </a:ext>
              </a:extLst>
            </p:cNvPr>
            <p:cNvSpPr/>
            <p:nvPr/>
          </p:nvSpPr>
          <p:spPr>
            <a:xfrm>
              <a:off x="7338550" y="1671175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1"/>
                  </a:moveTo>
                  <a:cubicBezTo>
                    <a:pt x="7228" y="1"/>
                    <a:pt x="1" y="7228"/>
                    <a:pt x="1" y="16145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45"/>
                  </a:cubicBezTo>
                  <a:cubicBezTo>
                    <a:pt x="32267" y="7228"/>
                    <a:pt x="25052" y="1"/>
                    <a:pt x="16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30" name="Google Shape;842;p32">
              <a:extLst>
                <a:ext uri="{FF2B5EF4-FFF2-40B4-BE49-F238E27FC236}">
                  <a16:creationId xmlns:a16="http://schemas.microsoft.com/office/drawing/2014/main" id="{398CAB7A-5D22-4F43-A753-7497377A1642}"/>
                </a:ext>
              </a:extLst>
            </p:cNvPr>
            <p:cNvSpPr/>
            <p:nvPr/>
          </p:nvSpPr>
          <p:spPr>
            <a:xfrm>
              <a:off x="7446600" y="1779525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sz="24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1" name="Google Shape;843;p32">
            <a:extLst>
              <a:ext uri="{FF2B5EF4-FFF2-40B4-BE49-F238E27FC236}">
                <a16:creationId xmlns:a16="http://schemas.microsoft.com/office/drawing/2014/main" id="{58AB398C-045E-4E60-AD53-85634AD86890}"/>
              </a:ext>
            </a:extLst>
          </p:cNvPr>
          <p:cNvGrpSpPr/>
          <p:nvPr/>
        </p:nvGrpSpPr>
        <p:grpSpPr>
          <a:xfrm>
            <a:off x="7361447" y="3509350"/>
            <a:ext cx="4199782" cy="1095238"/>
            <a:chOff x="4860575" y="2599575"/>
            <a:chExt cx="3351925" cy="938525"/>
          </a:xfrm>
        </p:grpSpPr>
        <p:sp>
          <p:nvSpPr>
            <p:cNvPr id="32" name="Google Shape;844;p32">
              <a:extLst>
                <a:ext uri="{FF2B5EF4-FFF2-40B4-BE49-F238E27FC236}">
                  <a16:creationId xmlns:a16="http://schemas.microsoft.com/office/drawing/2014/main" id="{0240B3B3-AD84-4D09-96E0-22587160155D}"/>
                </a:ext>
              </a:extLst>
            </p:cNvPr>
            <p:cNvSpPr/>
            <p:nvPr/>
          </p:nvSpPr>
          <p:spPr>
            <a:xfrm>
              <a:off x="5329975" y="2665350"/>
              <a:ext cx="2882525" cy="80697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32278" y="0"/>
                  </a:moveTo>
                  <a:cubicBezTo>
                    <a:pt x="23361" y="0"/>
                    <a:pt x="16133" y="7227"/>
                    <a:pt x="16133" y="16145"/>
                  </a:cubicBezTo>
                  <a:cubicBezTo>
                    <a:pt x="16133" y="25051"/>
                    <a:pt x="8918" y="32278"/>
                    <a:pt x="1" y="32278"/>
                  </a:cubicBezTo>
                  <a:lnTo>
                    <a:pt x="99108" y="32278"/>
                  </a:lnTo>
                  <a:cubicBezTo>
                    <a:pt x="103561" y="32278"/>
                    <a:pt x="107609" y="30468"/>
                    <a:pt x="110526" y="27551"/>
                  </a:cubicBezTo>
                  <a:cubicBezTo>
                    <a:pt x="113491" y="24587"/>
                    <a:pt x="115301" y="20467"/>
                    <a:pt x="115253" y="15931"/>
                  </a:cubicBezTo>
                  <a:cubicBezTo>
                    <a:pt x="115134" y="7037"/>
                    <a:pt x="107597" y="0"/>
                    <a:pt x="98691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algn="ctr"/>
              <a:r>
                <a:rPr lang="es-CO" sz="2400" b="1" dirty="0">
                  <a:solidFill>
                    <a:schemeClr val="bg1"/>
                  </a:solidFill>
                </a:rPr>
                <a:t>Proyecto Educativo Institucional </a:t>
              </a:r>
            </a:p>
          </p:txBody>
        </p:sp>
        <p:sp>
          <p:nvSpPr>
            <p:cNvPr id="33" name="Google Shape;845;p32">
              <a:extLst>
                <a:ext uri="{FF2B5EF4-FFF2-40B4-BE49-F238E27FC236}">
                  <a16:creationId xmlns:a16="http://schemas.microsoft.com/office/drawing/2014/main" id="{0E5C717A-B412-47A3-8ACD-3E1CD81486A3}"/>
                </a:ext>
              </a:extLst>
            </p:cNvPr>
            <p:cNvSpPr/>
            <p:nvPr/>
          </p:nvSpPr>
          <p:spPr>
            <a:xfrm>
              <a:off x="4860575" y="2599575"/>
              <a:ext cx="469425" cy="469125"/>
            </a:xfrm>
            <a:custGeom>
              <a:avLst/>
              <a:gdLst/>
              <a:ahLst/>
              <a:cxnLst/>
              <a:rect l="l" t="t" r="r" b="b"/>
              <a:pathLst>
                <a:path w="18777" h="18765" extrusionOk="0">
                  <a:moveTo>
                    <a:pt x="18777" y="0"/>
                  </a:moveTo>
                  <a:cubicBezTo>
                    <a:pt x="8406" y="0"/>
                    <a:pt x="0" y="8406"/>
                    <a:pt x="0" y="18764"/>
                  </a:cubicBezTo>
                  <a:lnTo>
                    <a:pt x="18777" y="18764"/>
                  </a:lnTo>
                  <a:lnTo>
                    <a:pt x="18777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34" name="Google Shape;846;p32">
              <a:extLst>
                <a:ext uri="{FF2B5EF4-FFF2-40B4-BE49-F238E27FC236}">
                  <a16:creationId xmlns:a16="http://schemas.microsoft.com/office/drawing/2014/main" id="{FBDA91C5-BAB4-49B6-B741-2E788C69BF0A}"/>
                </a:ext>
              </a:extLst>
            </p:cNvPr>
            <p:cNvSpPr/>
            <p:nvPr/>
          </p:nvSpPr>
          <p:spPr>
            <a:xfrm>
              <a:off x="5329975" y="306867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lnTo>
                    <a:pt x="1" y="18776"/>
                  </a:lnTo>
                  <a:cubicBezTo>
                    <a:pt x="10371" y="18776"/>
                    <a:pt x="18777" y="10371"/>
                    <a:pt x="1877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35" name="Google Shape;847;p32">
              <a:extLst>
                <a:ext uri="{FF2B5EF4-FFF2-40B4-BE49-F238E27FC236}">
                  <a16:creationId xmlns:a16="http://schemas.microsoft.com/office/drawing/2014/main" id="{18F9F993-B24D-4EDA-A4D5-02CF3037153E}"/>
                </a:ext>
              </a:extLst>
            </p:cNvPr>
            <p:cNvSpPr/>
            <p:nvPr/>
          </p:nvSpPr>
          <p:spPr>
            <a:xfrm>
              <a:off x="4926650" y="266535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16" y="0"/>
                    <a:pt x="1" y="7227"/>
                    <a:pt x="1" y="16133"/>
                  </a:cubicBezTo>
                  <a:cubicBezTo>
                    <a:pt x="1" y="25051"/>
                    <a:pt x="7216" y="32278"/>
                    <a:pt x="16134" y="32278"/>
                  </a:cubicBezTo>
                  <a:cubicBezTo>
                    <a:pt x="25051" y="32278"/>
                    <a:pt x="32266" y="25051"/>
                    <a:pt x="32266" y="16133"/>
                  </a:cubicBezTo>
                  <a:cubicBezTo>
                    <a:pt x="32266" y="7227"/>
                    <a:pt x="25051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36" name="Google Shape;848;p32">
              <a:extLst>
                <a:ext uri="{FF2B5EF4-FFF2-40B4-BE49-F238E27FC236}">
                  <a16:creationId xmlns:a16="http://schemas.microsoft.com/office/drawing/2014/main" id="{FEB91183-C30D-47C2-A0D8-24734B27EC49}"/>
                </a:ext>
              </a:extLst>
            </p:cNvPr>
            <p:cNvSpPr/>
            <p:nvPr/>
          </p:nvSpPr>
          <p:spPr>
            <a:xfrm>
              <a:off x="5034700" y="277370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sz="24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7" name="Google Shape;849;p32">
            <a:extLst>
              <a:ext uri="{FF2B5EF4-FFF2-40B4-BE49-F238E27FC236}">
                <a16:creationId xmlns:a16="http://schemas.microsoft.com/office/drawing/2014/main" id="{CD681427-742B-4795-B99C-E53AA8DA3565}"/>
              </a:ext>
            </a:extLst>
          </p:cNvPr>
          <p:cNvGrpSpPr/>
          <p:nvPr/>
        </p:nvGrpSpPr>
        <p:grpSpPr>
          <a:xfrm>
            <a:off x="7360247" y="4808041"/>
            <a:ext cx="4199782" cy="1095267"/>
            <a:chOff x="4859375" y="3571100"/>
            <a:chExt cx="3351925" cy="938550"/>
          </a:xfrm>
        </p:grpSpPr>
        <p:sp>
          <p:nvSpPr>
            <p:cNvPr id="38" name="Google Shape;850;p32">
              <a:extLst>
                <a:ext uri="{FF2B5EF4-FFF2-40B4-BE49-F238E27FC236}">
                  <a16:creationId xmlns:a16="http://schemas.microsoft.com/office/drawing/2014/main" id="{01A46B60-51F6-4BE6-800A-40401E10787E}"/>
                </a:ext>
              </a:extLst>
            </p:cNvPr>
            <p:cNvSpPr/>
            <p:nvPr/>
          </p:nvSpPr>
          <p:spPr>
            <a:xfrm>
              <a:off x="4859375" y="3636900"/>
              <a:ext cx="2882525" cy="80697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0"/>
                  </a:moveTo>
                  <a:cubicBezTo>
                    <a:pt x="7704" y="0"/>
                    <a:pt x="167" y="7025"/>
                    <a:pt x="60" y="15931"/>
                  </a:cubicBezTo>
                  <a:cubicBezTo>
                    <a:pt x="1" y="20467"/>
                    <a:pt x="1810" y="24587"/>
                    <a:pt x="4775" y="27539"/>
                  </a:cubicBezTo>
                  <a:cubicBezTo>
                    <a:pt x="7692" y="30468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33"/>
                  </a:cubicBezTo>
                  <a:cubicBezTo>
                    <a:pt x="99168" y="7227"/>
                    <a:pt x="91941" y="0"/>
                    <a:pt x="83023" y="0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algn="ctr"/>
              <a:r>
                <a:rPr lang="es-CO" sz="2400" b="1" dirty="0">
                  <a:solidFill>
                    <a:schemeClr val="bg1"/>
                  </a:solidFill>
                </a:rPr>
                <a:t>Plan mejoramiento institucional</a:t>
              </a:r>
            </a:p>
          </p:txBody>
        </p:sp>
        <p:sp>
          <p:nvSpPr>
            <p:cNvPr id="39" name="Google Shape;851;p32">
              <a:extLst>
                <a:ext uri="{FF2B5EF4-FFF2-40B4-BE49-F238E27FC236}">
                  <a16:creationId xmlns:a16="http://schemas.microsoft.com/office/drawing/2014/main" id="{D1A3CE34-358F-4524-910D-9B44091D0171}"/>
                </a:ext>
              </a:extLst>
            </p:cNvPr>
            <p:cNvSpPr/>
            <p:nvPr/>
          </p:nvSpPr>
          <p:spPr>
            <a:xfrm>
              <a:off x="7741875" y="3571100"/>
              <a:ext cx="469425" cy="469150"/>
            </a:xfrm>
            <a:custGeom>
              <a:avLst/>
              <a:gdLst/>
              <a:ahLst/>
              <a:cxnLst/>
              <a:rect l="l" t="t" r="r" b="b"/>
              <a:pathLst>
                <a:path w="18777" h="18766" extrusionOk="0">
                  <a:moveTo>
                    <a:pt x="1" y="1"/>
                  </a:moveTo>
                  <a:lnTo>
                    <a:pt x="1" y="18765"/>
                  </a:lnTo>
                  <a:lnTo>
                    <a:pt x="18777" y="18765"/>
                  </a:lnTo>
                  <a:cubicBezTo>
                    <a:pt x="18777" y="8395"/>
                    <a:pt x="10371" y="1"/>
                    <a:pt x="1" y="1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40" name="Google Shape;852;p32">
              <a:extLst>
                <a:ext uri="{FF2B5EF4-FFF2-40B4-BE49-F238E27FC236}">
                  <a16:creationId xmlns:a16="http://schemas.microsoft.com/office/drawing/2014/main" id="{F0B44518-1881-4EF4-A7B5-A17CCDA527D9}"/>
                </a:ext>
              </a:extLst>
            </p:cNvPr>
            <p:cNvSpPr/>
            <p:nvPr/>
          </p:nvSpPr>
          <p:spPr>
            <a:xfrm>
              <a:off x="7272475" y="4040225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" y="0"/>
                  </a:moveTo>
                  <a:cubicBezTo>
                    <a:pt x="1" y="10371"/>
                    <a:pt x="8407" y="18776"/>
                    <a:pt x="18777" y="18776"/>
                  </a:cubicBezTo>
                  <a:lnTo>
                    <a:pt x="18777" y="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41" name="Google Shape;853;p32">
              <a:extLst>
                <a:ext uri="{FF2B5EF4-FFF2-40B4-BE49-F238E27FC236}">
                  <a16:creationId xmlns:a16="http://schemas.microsoft.com/office/drawing/2014/main" id="{EEC58D9F-1CC4-4CA4-A8A9-77BE5D42A0F3}"/>
                </a:ext>
              </a:extLst>
            </p:cNvPr>
            <p:cNvSpPr/>
            <p:nvPr/>
          </p:nvSpPr>
          <p:spPr>
            <a:xfrm>
              <a:off x="7338550" y="3636900"/>
              <a:ext cx="806675" cy="806975"/>
            </a:xfrm>
            <a:custGeom>
              <a:avLst/>
              <a:gdLst/>
              <a:ahLst/>
              <a:cxnLst/>
              <a:rect l="l" t="t" r="r" b="b"/>
              <a:pathLst>
                <a:path w="32267" h="32279" extrusionOk="0">
                  <a:moveTo>
                    <a:pt x="16134" y="0"/>
                  </a:moveTo>
                  <a:cubicBezTo>
                    <a:pt x="7228" y="0"/>
                    <a:pt x="1" y="7227"/>
                    <a:pt x="1" y="16133"/>
                  </a:cubicBezTo>
                  <a:cubicBezTo>
                    <a:pt x="1" y="25051"/>
                    <a:pt x="7228" y="32278"/>
                    <a:pt x="16134" y="32278"/>
                  </a:cubicBezTo>
                  <a:cubicBezTo>
                    <a:pt x="25052" y="32278"/>
                    <a:pt x="32267" y="25051"/>
                    <a:pt x="32267" y="16133"/>
                  </a:cubicBezTo>
                  <a:cubicBezTo>
                    <a:pt x="32267" y="7227"/>
                    <a:pt x="25052" y="0"/>
                    <a:pt x="16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42" name="Google Shape;854;p32">
              <a:extLst>
                <a:ext uri="{FF2B5EF4-FFF2-40B4-BE49-F238E27FC236}">
                  <a16:creationId xmlns:a16="http://schemas.microsoft.com/office/drawing/2014/main" id="{9680298D-F681-448D-88C1-294453369097}"/>
                </a:ext>
              </a:extLst>
            </p:cNvPr>
            <p:cNvSpPr/>
            <p:nvPr/>
          </p:nvSpPr>
          <p:spPr>
            <a:xfrm>
              <a:off x="7446600" y="3745250"/>
              <a:ext cx="590575" cy="590275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bg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 sz="2400" b="1">
                <a:solidFill>
                  <a:schemeClr val="bg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3" name="Google Shape;1279;p42">
            <a:extLst>
              <a:ext uri="{FF2B5EF4-FFF2-40B4-BE49-F238E27FC236}">
                <a16:creationId xmlns:a16="http://schemas.microsoft.com/office/drawing/2014/main" id="{AFC1D55D-B244-4E38-B319-8E1AACA2343B}"/>
              </a:ext>
            </a:extLst>
          </p:cNvPr>
          <p:cNvGrpSpPr/>
          <p:nvPr/>
        </p:nvGrpSpPr>
        <p:grpSpPr>
          <a:xfrm>
            <a:off x="504454" y="2322918"/>
            <a:ext cx="3370359" cy="2688352"/>
            <a:chOff x="5125412" y="1968650"/>
            <a:chExt cx="2330721" cy="1875788"/>
          </a:xfrm>
        </p:grpSpPr>
        <p:sp>
          <p:nvSpPr>
            <p:cNvPr id="44" name="Google Shape;1280;p42">
              <a:extLst>
                <a:ext uri="{FF2B5EF4-FFF2-40B4-BE49-F238E27FC236}">
                  <a16:creationId xmlns:a16="http://schemas.microsoft.com/office/drawing/2014/main" id="{8386BEE7-F738-4F87-9065-31834F582B01}"/>
                </a:ext>
              </a:extLst>
            </p:cNvPr>
            <p:cNvSpPr/>
            <p:nvPr/>
          </p:nvSpPr>
          <p:spPr>
            <a:xfrm>
              <a:off x="5147667" y="2032657"/>
              <a:ext cx="2206327" cy="1811781"/>
            </a:xfrm>
            <a:custGeom>
              <a:avLst/>
              <a:gdLst/>
              <a:ahLst/>
              <a:cxnLst/>
              <a:rect l="l" t="t" r="r" b="b"/>
              <a:pathLst>
                <a:path w="15812" h="20287" extrusionOk="0">
                  <a:moveTo>
                    <a:pt x="13247" y="2685"/>
                  </a:moveTo>
                  <a:lnTo>
                    <a:pt x="13691" y="3565"/>
                  </a:lnTo>
                  <a:lnTo>
                    <a:pt x="13691" y="3565"/>
                  </a:lnTo>
                  <a:cubicBezTo>
                    <a:pt x="13551" y="3269"/>
                    <a:pt x="13403" y="2975"/>
                    <a:pt x="13247" y="2685"/>
                  </a:cubicBezTo>
                  <a:close/>
                  <a:moveTo>
                    <a:pt x="8694" y="1"/>
                  </a:moveTo>
                  <a:cubicBezTo>
                    <a:pt x="7898" y="1"/>
                    <a:pt x="7091" y="149"/>
                    <a:pt x="6347" y="410"/>
                  </a:cubicBezTo>
                  <a:cubicBezTo>
                    <a:pt x="5445" y="724"/>
                    <a:pt x="4576" y="1196"/>
                    <a:pt x="3906" y="1866"/>
                  </a:cubicBezTo>
                  <a:cubicBezTo>
                    <a:pt x="3417" y="2354"/>
                    <a:pt x="3037" y="2933"/>
                    <a:pt x="2664" y="3513"/>
                  </a:cubicBezTo>
                  <a:cubicBezTo>
                    <a:pt x="2226" y="4199"/>
                    <a:pt x="1796" y="4886"/>
                    <a:pt x="1374" y="5573"/>
                  </a:cubicBezTo>
                  <a:cubicBezTo>
                    <a:pt x="1084" y="6028"/>
                    <a:pt x="828" y="6499"/>
                    <a:pt x="604" y="6988"/>
                  </a:cubicBezTo>
                  <a:cubicBezTo>
                    <a:pt x="8" y="8386"/>
                    <a:pt x="0" y="9966"/>
                    <a:pt x="306" y="11456"/>
                  </a:cubicBezTo>
                  <a:cubicBezTo>
                    <a:pt x="612" y="12937"/>
                    <a:pt x="1233" y="14335"/>
                    <a:pt x="1870" y="15709"/>
                  </a:cubicBezTo>
                  <a:cubicBezTo>
                    <a:pt x="2292" y="16611"/>
                    <a:pt x="2722" y="17512"/>
                    <a:pt x="3326" y="18299"/>
                  </a:cubicBezTo>
                  <a:cubicBezTo>
                    <a:pt x="3939" y="19085"/>
                    <a:pt x="4733" y="19763"/>
                    <a:pt x="5676" y="20061"/>
                  </a:cubicBezTo>
                  <a:cubicBezTo>
                    <a:pt x="6226" y="20240"/>
                    <a:pt x="6804" y="20286"/>
                    <a:pt x="7383" y="20286"/>
                  </a:cubicBezTo>
                  <a:cubicBezTo>
                    <a:pt x="7631" y="20286"/>
                    <a:pt x="7879" y="20278"/>
                    <a:pt x="8125" y="20268"/>
                  </a:cubicBezTo>
                  <a:cubicBezTo>
                    <a:pt x="9102" y="20243"/>
                    <a:pt x="10086" y="20193"/>
                    <a:pt x="11021" y="19904"/>
                  </a:cubicBezTo>
                  <a:cubicBezTo>
                    <a:pt x="12461" y="19449"/>
                    <a:pt x="13661" y="18447"/>
                    <a:pt x="14372" y="17124"/>
                  </a:cubicBezTo>
                  <a:cubicBezTo>
                    <a:pt x="14811" y="16296"/>
                    <a:pt x="15043" y="15378"/>
                    <a:pt x="15200" y="14459"/>
                  </a:cubicBezTo>
                  <a:cubicBezTo>
                    <a:pt x="15812" y="10780"/>
                    <a:pt x="15293" y="7005"/>
                    <a:pt x="13724" y="3637"/>
                  </a:cubicBezTo>
                  <a:lnTo>
                    <a:pt x="13724" y="3637"/>
                  </a:lnTo>
                  <a:cubicBezTo>
                    <a:pt x="13742" y="3670"/>
                    <a:pt x="13759" y="3703"/>
                    <a:pt x="13777" y="3736"/>
                  </a:cubicBezTo>
                  <a:lnTo>
                    <a:pt x="13691" y="3565"/>
                  </a:lnTo>
                  <a:lnTo>
                    <a:pt x="13691" y="3565"/>
                  </a:lnTo>
                  <a:cubicBezTo>
                    <a:pt x="13702" y="3589"/>
                    <a:pt x="13713" y="3613"/>
                    <a:pt x="13724" y="3637"/>
                  </a:cubicBezTo>
                  <a:lnTo>
                    <a:pt x="13724" y="3637"/>
                  </a:lnTo>
                  <a:cubicBezTo>
                    <a:pt x="13210" y="2667"/>
                    <a:pt x="12655" y="1677"/>
                    <a:pt x="11791" y="989"/>
                  </a:cubicBezTo>
                  <a:cubicBezTo>
                    <a:pt x="10919" y="296"/>
                    <a:pt x="9818" y="1"/>
                    <a:pt x="8694" y="1"/>
                  </a:cubicBez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1281;p42">
              <a:extLst>
                <a:ext uri="{FF2B5EF4-FFF2-40B4-BE49-F238E27FC236}">
                  <a16:creationId xmlns:a16="http://schemas.microsoft.com/office/drawing/2014/main" id="{6E2666E1-1808-459F-8CB6-9568569C9501}"/>
                </a:ext>
              </a:extLst>
            </p:cNvPr>
            <p:cNvSpPr/>
            <p:nvPr/>
          </p:nvSpPr>
          <p:spPr>
            <a:xfrm>
              <a:off x="5125412" y="1968650"/>
              <a:ext cx="2330721" cy="1832373"/>
            </a:xfrm>
            <a:custGeom>
              <a:avLst/>
              <a:gdLst/>
              <a:ahLst/>
              <a:cxnLst/>
              <a:rect l="l" t="t" r="r" b="b"/>
              <a:pathLst>
                <a:path w="16185" h="20540" extrusionOk="0">
                  <a:moveTo>
                    <a:pt x="8710" y="239"/>
                  </a:moveTo>
                  <a:cubicBezTo>
                    <a:pt x="8917" y="239"/>
                    <a:pt x="9123" y="249"/>
                    <a:pt x="9325" y="269"/>
                  </a:cubicBezTo>
                  <a:cubicBezTo>
                    <a:pt x="10326" y="360"/>
                    <a:pt x="11286" y="724"/>
                    <a:pt x="12031" y="1411"/>
                  </a:cubicBezTo>
                  <a:cubicBezTo>
                    <a:pt x="12760" y="2099"/>
                    <a:pt x="13254" y="3006"/>
                    <a:pt x="13721" y="3891"/>
                  </a:cubicBezTo>
                  <a:lnTo>
                    <a:pt x="13721" y="3891"/>
                  </a:lnTo>
                  <a:cubicBezTo>
                    <a:pt x="15082" y="6867"/>
                    <a:pt x="15626" y="10156"/>
                    <a:pt x="15308" y="13425"/>
                  </a:cubicBezTo>
                  <a:cubicBezTo>
                    <a:pt x="15117" y="15262"/>
                    <a:pt x="14704" y="17165"/>
                    <a:pt x="13355" y="18514"/>
                  </a:cubicBezTo>
                  <a:cubicBezTo>
                    <a:pt x="11965" y="19896"/>
                    <a:pt x="10178" y="20210"/>
                    <a:pt x="8283" y="20276"/>
                  </a:cubicBezTo>
                  <a:cubicBezTo>
                    <a:pt x="8032" y="20284"/>
                    <a:pt x="7780" y="20292"/>
                    <a:pt x="7527" y="20292"/>
                  </a:cubicBezTo>
                  <a:cubicBezTo>
                    <a:pt x="6751" y="20292"/>
                    <a:pt x="5974" y="20220"/>
                    <a:pt x="5263" y="19871"/>
                  </a:cubicBezTo>
                  <a:cubicBezTo>
                    <a:pt x="4444" y="19465"/>
                    <a:pt x="3790" y="18803"/>
                    <a:pt x="3277" y="18067"/>
                  </a:cubicBezTo>
                  <a:cubicBezTo>
                    <a:pt x="2739" y="17298"/>
                    <a:pt x="2342" y="16445"/>
                    <a:pt x="1953" y="15601"/>
                  </a:cubicBezTo>
                  <a:cubicBezTo>
                    <a:pt x="1523" y="14699"/>
                    <a:pt x="1142" y="13764"/>
                    <a:pt x="819" y="12821"/>
                  </a:cubicBezTo>
                  <a:cubicBezTo>
                    <a:pt x="240" y="11001"/>
                    <a:pt x="9" y="8965"/>
                    <a:pt x="778" y="7162"/>
                  </a:cubicBezTo>
                  <a:cubicBezTo>
                    <a:pt x="1150" y="6268"/>
                    <a:pt x="1721" y="5449"/>
                    <a:pt x="2234" y="4638"/>
                  </a:cubicBezTo>
                  <a:cubicBezTo>
                    <a:pt x="2739" y="3819"/>
                    <a:pt x="3244" y="2925"/>
                    <a:pt x="3914" y="2205"/>
                  </a:cubicBezTo>
                  <a:cubicBezTo>
                    <a:pt x="5098" y="948"/>
                    <a:pt x="6963" y="239"/>
                    <a:pt x="8710" y="239"/>
                  </a:cubicBezTo>
                  <a:close/>
                  <a:moveTo>
                    <a:pt x="8734" y="1"/>
                  </a:moveTo>
                  <a:cubicBezTo>
                    <a:pt x="7529" y="1"/>
                    <a:pt x="6312" y="339"/>
                    <a:pt x="5263" y="898"/>
                  </a:cubicBezTo>
                  <a:cubicBezTo>
                    <a:pt x="3442" y="1866"/>
                    <a:pt x="2483" y="3769"/>
                    <a:pt x="1440" y="5465"/>
                  </a:cubicBezTo>
                  <a:cubicBezTo>
                    <a:pt x="919" y="6301"/>
                    <a:pt x="439" y="7145"/>
                    <a:pt x="224" y="8113"/>
                  </a:cubicBezTo>
                  <a:cubicBezTo>
                    <a:pt x="25" y="9056"/>
                    <a:pt x="0" y="10024"/>
                    <a:pt x="149" y="10976"/>
                  </a:cubicBezTo>
                  <a:cubicBezTo>
                    <a:pt x="439" y="13045"/>
                    <a:pt x="1374" y="15047"/>
                    <a:pt x="2317" y="16892"/>
                  </a:cubicBezTo>
                  <a:cubicBezTo>
                    <a:pt x="3144" y="18514"/>
                    <a:pt x="4369" y="20102"/>
                    <a:pt x="6264" y="20433"/>
                  </a:cubicBezTo>
                  <a:cubicBezTo>
                    <a:pt x="6711" y="20511"/>
                    <a:pt x="7174" y="20539"/>
                    <a:pt x="7640" y="20539"/>
                  </a:cubicBezTo>
                  <a:cubicBezTo>
                    <a:pt x="8219" y="20539"/>
                    <a:pt x="8803" y="20496"/>
                    <a:pt x="9367" y="20450"/>
                  </a:cubicBezTo>
                  <a:cubicBezTo>
                    <a:pt x="10277" y="20367"/>
                    <a:pt x="11179" y="20193"/>
                    <a:pt x="12006" y="19780"/>
                  </a:cubicBezTo>
                  <a:cubicBezTo>
                    <a:pt x="13603" y="18969"/>
                    <a:pt x="14654" y="17504"/>
                    <a:pt x="15126" y="15800"/>
                  </a:cubicBezTo>
                  <a:cubicBezTo>
                    <a:pt x="16184" y="11888"/>
                    <a:pt x="15621" y="7532"/>
                    <a:pt x="13956" y="3854"/>
                  </a:cubicBezTo>
                  <a:lnTo>
                    <a:pt x="13956" y="3854"/>
                  </a:lnTo>
                  <a:cubicBezTo>
                    <a:pt x="13955" y="3837"/>
                    <a:pt x="13951" y="3820"/>
                    <a:pt x="13942" y="3802"/>
                  </a:cubicBezTo>
                  <a:lnTo>
                    <a:pt x="13934" y="3802"/>
                  </a:lnTo>
                  <a:cubicBezTo>
                    <a:pt x="13930" y="3794"/>
                    <a:pt x="13925" y="3786"/>
                    <a:pt x="13921" y="3778"/>
                  </a:cubicBezTo>
                  <a:lnTo>
                    <a:pt x="13921" y="3778"/>
                  </a:lnTo>
                  <a:cubicBezTo>
                    <a:pt x="13761" y="3429"/>
                    <a:pt x="13592" y="3087"/>
                    <a:pt x="13413" y="2751"/>
                  </a:cubicBezTo>
                  <a:cubicBezTo>
                    <a:pt x="13392" y="2710"/>
                    <a:pt x="13358" y="2693"/>
                    <a:pt x="13323" y="2693"/>
                  </a:cubicBezTo>
                  <a:cubicBezTo>
                    <a:pt x="13316" y="2693"/>
                    <a:pt x="13309" y="2694"/>
                    <a:pt x="13303" y="2695"/>
                  </a:cubicBezTo>
                  <a:lnTo>
                    <a:pt x="13303" y="2695"/>
                  </a:lnTo>
                  <a:cubicBezTo>
                    <a:pt x="12582" y="1551"/>
                    <a:pt x="11686" y="588"/>
                    <a:pt x="10285" y="203"/>
                  </a:cubicBezTo>
                  <a:cubicBezTo>
                    <a:pt x="9780" y="65"/>
                    <a:pt x="9258" y="1"/>
                    <a:pt x="8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9FCCE81-8D94-4B12-B585-C3FD6612E28C}"/>
              </a:ext>
            </a:extLst>
          </p:cNvPr>
          <p:cNvSpPr txBox="1"/>
          <p:nvPr/>
        </p:nvSpPr>
        <p:spPr>
          <a:xfrm>
            <a:off x="766194" y="3044415"/>
            <a:ext cx="29208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Generar</a:t>
            </a:r>
            <a:r>
              <a:rPr lang="es-CO" dirty="0">
                <a:solidFill>
                  <a:schemeClr val="bg1"/>
                </a:solidFill>
              </a:rPr>
              <a:t> y </a:t>
            </a:r>
            <a:r>
              <a:rPr lang="es-CO" b="1" dirty="0">
                <a:solidFill>
                  <a:schemeClr val="bg1"/>
                </a:solidFill>
              </a:rPr>
              <a:t>Fortalecer capacidades </a:t>
            </a:r>
            <a:r>
              <a:rPr lang="es-CO" dirty="0">
                <a:solidFill>
                  <a:schemeClr val="bg1"/>
                </a:solidFill>
              </a:rPr>
              <a:t>institucionales para el </a:t>
            </a:r>
            <a:r>
              <a:rPr lang="es-CO" b="1" dirty="0">
                <a:solidFill>
                  <a:schemeClr val="bg1"/>
                </a:solidFill>
              </a:rPr>
              <a:t>cumplimiento</a:t>
            </a:r>
            <a:r>
              <a:rPr lang="es-CO" dirty="0">
                <a:solidFill>
                  <a:schemeClr val="bg1"/>
                </a:solidFill>
              </a:rPr>
              <a:t> de la </a:t>
            </a:r>
            <a:r>
              <a:rPr lang="es-CO" b="1" dirty="0">
                <a:solidFill>
                  <a:schemeClr val="bg1"/>
                </a:solidFill>
              </a:rPr>
              <a:t>Misión</a:t>
            </a:r>
            <a:r>
              <a:rPr lang="es-CO" dirty="0">
                <a:solidFill>
                  <a:schemeClr val="bg1"/>
                </a:solidFill>
              </a:rPr>
              <a:t> y la </a:t>
            </a:r>
            <a:r>
              <a:rPr lang="es-CO" b="1" dirty="0">
                <a:solidFill>
                  <a:schemeClr val="bg1"/>
                </a:solidFill>
              </a:rPr>
              <a:t>Visión Institucional</a:t>
            </a:r>
          </a:p>
        </p:txBody>
      </p:sp>
    </p:spTree>
    <p:extLst>
      <p:ext uri="{BB962C8B-B14F-4D97-AF65-F5344CB8AC3E}">
        <p14:creationId xmlns:p14="http://schemas.microsoft.com/office/powerpoint/2010/main" val="4260933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1A3365"/>
          </a:solidFill>
        </p:spPr>
      </p:sp>
      <p:sp>
        <p:nvSpPr>
          <p:cNvPr id="3" name="AutoShape 3"/>
          <p:cNvSpPr/>
          <p:nvPr/>
        </p:nvSpPr>
        <p:spPr>
          <a:xfrm>
            <a:off x="2269568" y="1"/>
            <a:ext cx="8687489" cy="951699"/>
          </a:xfrm>
          <a:prstGeom prst="rect">
            <a:avLst/>
          </a:prstGeom>
          <a:solidFill>
            <a:srgbClr val="F2C43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10850026" y="6172200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5245"/>
          <a:stretch>
            <a:fillRect/>
          </a:stretch>
        </p:blipFill>
        <p:spPr>
          <a:xfrm>
            <a:off x="1" y="-21613"/>
            <a:ext cx="2269567" cy="88302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317781" y="1235425"/>
            <a:ext cx="6021629" cy="3387124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498" r="11" b="-747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251934" y="136916"/>
            <a:ext cx="7705123" cy="698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4800">
                <a:solidFill>
                  <a:srgbClr val="FFFFFF"/>
                </a:solidFill>
                <a:latin typeface="Muli Bold Bold"/>
              </a:rPr>
              <a:t>Conflicto de Interés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9965" y="4904918"/>
            <a:ext cx="10377092" cy="1204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  <a:spcBef>
                <a:spcPct val="0"/>
              </a:spcBef>
            </a:pPr>
            <a:r>
              <a:rPr lang="en-US" sz="1733" dirty="0">
                <a:solidFill>
                  <a:srgbClr val="000000"/>
                </a:solidFill>
                <a:latin typeface="Muli Bold"/>
              </a:rPr>
              <a:t>«…. </a:t>
            </a:r>
            <a:r>
              <a:rPr lang="es-CO" sz="1733" dirty="0">
                <a:solidFill>
                  <a:srgbClr val="000000"/>
                </a:solidFill>
                <a:latin typeface="Muli Bold"/>
              </a:rPr>
              <a:t>Obligación que tienen los servidores públicos de </a:t>
            </a:r>
            <a:r>
              <a:rPr lang="es-CO" sz="1733" dirty="0">
                <a:solidFill>
                  <a:srgbClr val="C6594E"/>
                </a:solidFill>
                <a:latin typeface="Muli Bold Bold"/>
              </a:rPr>
              <a:t>declararse impedidos para actuar en un asunto cuando tengan interés particular y directo en su regulación, gestión, control o decisión</a:t>
            </a:r>
            <a:r>
              <a:rPr lang="es-CO" sz="1733" dirty="0">
                <a:solidFill>
                  <a:srgbClr val="000000"/>
                </a:solidFill>
                <a:latin typeface="Muli Bold"/>
              </a:rPr>
              <a:t>, o lo tuvieren su cónyuge, compañero o compañera permanente, o algunos de sus parientes dentro del cuarto grado de consanguinidad, segundo de afinidad o primero civil, o su socio o socios de hecho o de derecho</a:t>
            </a:r>
            <a:r>
              <a:rPr lang="en-US" sz="1733" dirty="0">
                <a:solidFill>
                  <a:srgbClr val="000000"/>
                </a:solidFill>
                <a:latin typeface="Muli Bold"/>
              </a:rPr>
              <a:t>. »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1A3365"/>
          </a:solidFill>
        </p:spPr>
      </p:sp>
      <p:sp>
        <p:nvSpPr>
          <p:cNvPr id="3" name="AutoShape 3"/>
          <p:cNvSpPr/>
          <p:nvPr/>
        </p:nvSpPr>
        <p:spPr>
          <a:xfrm>
            <a:off x="2395211" y="1"/>
            <a:ext cx="8561846" cy="951699"/>
          </a:xfrm>
          <a:prstGeom prst="rect">
            <a:avLst/>
          </a:prstGeom>
          <a:solidFill>
            <a:srgbClr val="FCC03E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10923744" y="6172200"/>
            <a:ext cx="1164913" cy="456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92788" y="6351"/>
            <a:ext cx="886426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Muli Bold Bold"/>
              </a:rPr>
              <a:t>Acciones que previenen el Conflicto de Interés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69237" y="4588427"/>
            <a:ext cx="920245" cy="190034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18760" y="4601303"/>
            <a:ext cx="4050477" cy="138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s-CO" sz="1600" dirty="0">
                <a:solidFill>
                  <a:srgbClr val="C6594E"/>
                </a:solidFill>
                <a:latin typeface="Muli Bold Bold"/>
              </a:rPr>
              <a:t>Verificar que no esté incurso en inhabilidades, incompatibilidades</a:t>
            </a:r>
            <a:r>
              <a:rPr lang="es-CO" sz="1600" dirty="0">
                <a:solidFill>
                  <a:srgbClr val="000000"/>
                </a:solidFill>
                <a:latin typeface="Muli Bold"/>
              </a:rPr>
              <a:t>, impedimentos o existan conflictos de interés con la persona a quien se le va </a:t>
            </a:r>
            <a:r>
              <a:rPr lang="es-CO" sz="1600" dirty="0">
                <a:solidFill>
                  <a:srgbClr val="C6594E"/>
                </a:solidFill>
                <a:latin typeface="Muli Bold Bold"/>
              </a:rPr>
              <a:t>adjudicar un contrato o vinculación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875514" y="4749527"/>
            <a:ext cx="1442143" cy="14028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040309" y="2936889"/>
            <a:ext cx="3521957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s-CO" sz="1600" dirty="0">
                <a:solidFill>
                  <a:srgbClr val="C6594E"/>
                </a:solidFill>
                <a:latin typeface="Muli Bold Bold"/>
              </a:rPr>
              <a:t>Revelar y denunciar</a:t>
            </a:r>
            <a:r>
              <a:rPr lang="es-CO" sz="1600" dirty="0">
                <a:solidFill>
                  <a:srgbClr val="000000"/>
                </a:solidFill>
                <a:latin typeface="Muli Bold"/>
              </a:rPr>
              <a:t> las situaciones que impliquen conflictos de intereses</a:t>
            </a:r>
            <a:r>
              <a:rPr lang="en-US" sz="1600" dirty="0">
                <a:solidFill>
                  <a:srgbClr val="000000"/>
                </a:solidFill>
                <a:latin typeface="Muli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62665" y="2825836"/>
            <a:ext cx="3344283" cy="822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s-CO" sz="1600" dirty="0">
                <a:solidFill>
                  <a:srgbClr val="C6594E"/>
                </a:solidFill>
                <a:latin typeface="Muli Bold Bold"/>
              </a:rPr>
              <a:t>Verificar las fuentes de recursos</a:t>
            </a:r>
            <a:r>
              <a:rPr lang="es-CO" sz="1600" dirty="0">
                <a:solidFill>
                  <a:srgbClr val="000000"/>
                </a:solidFill>
                <a:latin typeface="Muli Bold"/>
              </a:rPr>
              <a:t> o beneficios económicos que recibe la institución para el funcionamiento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3172" y="3216289"/>
            <a:ext cx="3216199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dirty="0">
                <a:solidFill>
                  <a:srgbClr val="C6594E"/>
                </a:solidFill>
                <a:latin typeface="Muli Bold Bold"/>
              </a:rPr>
              <a:t> </a:t>
            </a:r>
            <a:r>
              <a:rPr lang="es-CO" sz="1600" dirty="0">
                <a:solidFill>
                  <a:srgbClr val="C6594E"/>
                </a:solidFill>
                <a:latin typeface="Muli Bold Bold"/>
              </a:rPr>
              <a:t>Conocer y apropiar</a:t>
            </a:r>
            <a:r>
              <a:rPr lang="es-CO" sz="1600" dirty="0">
                <a:solidFill>
                  <a:srgbClr val="000000"/>
                </a:solidFill>
                <a:latin typeface="Muli Bold"/>
              </a:rPr>
              <a:t> los Códigos de Integridad y Buen Gobierno.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01342" y="4644433"/>
            <a:ext cx="3982040" cy="110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s-CO" sz="1600" dirty="0">
                <a:solidFill>
                  <a:srgbClr val="000000"/>
                </a:solidFill>
                <a:latin typeface="Muli Bold"/>
              </a:rPr>
              <a:t>Servidores públicos y colaboradores deben </a:t>
            </a:r>
            <a:r>
              <a:rPr lang="es-CO" sz="1600" dirty="0">
                <a:solidFill>
                  <a:srgbClr val="C6594E"/>
                </a:solidFill>
                <a:latin typeface="Muli Bold Bold"/>
              </a:rPr>
              <a:t>inhibirse de suministrar información que pueda lesionar, perjudicar,</a:t>
            </a:r>
            <a:r>
              <a:rPr lang="es-CO" sz="1600" dirty="0">
                <a:solidFill>
                  <a:srgbClr val="000000"/>
                </a:solidFill>
                <a:latin typeface="Muli Bold"/>
              </a:rPr>
              <a:t> proteger o favorecer a una persona o la institución.</a:t>
            </a:r>
          </a:p>
        </p:txBody>
      </p:sp>
      <p:pic>
        <p:nvPicPr>
          <p:cNvPr id="5124" name="Picture 4" descr="Estudiante femenino escuchando webinar en línea | Vector Grati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8658" y1="41688" x2="38658" y2="41688"/>
                        <a14:foregroundMark x1="29393" y1="43990" x2="29393" y2="43990"/>
                        <a14:foregroundMark x1="80351" y1="51151" x2="80351" y2="51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" y="1649561"/>
            <a:ext cx="2486751" cy="15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 descr="https://letica.com.mx/packs/media/images/img_cellphone-2573981c80982a57431635f37b115a1d.svg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s-CO" sz="1200"/>
          </a:p>
        </p:txBody>
      </p:sp>
      <p:pic>
        <p:nvPicPr>
          <p:cNvPr id="5128" name="Picture 8" descr="Formularios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85" l="0" r="100000">
                        <a14:foregroundMark x1="63672" y1="21827" x2="63672" y2="21827"/>
                        <a14:foregroundMark x1="92578" y1="20812" x2="92578" y2="20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87" y="1622307"/>
            <a:ext cx="1625600" cy="12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8709588" y="1266222"/>
            <a:ext cx="1142835" cy="1529640"/>
            <a:chOff x="13064382" y="1899333"/>
            <a:chExt cx="1714252" cy="2294460"/>
          </a:xfrm>
        </p:grpSpPr>
        <p:pic>
          <p:nvPicPr>
            <p:cNvPr id="5132" name="Picture 12" descr="Calidad de cuidado con el icono de color de dinero y recursos. 2103674  Vector en Vecteezy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3265" b="84796" l="22347" r="76837">
                          <a14:foregroundMark x1="36939" y1="72347" x2="36939" y2="72347"/>
                          <a14:foregroundMark x1="35612" y1="49694" x2="35612" y2="49694"/>
                          <a14:foregroundMark x1="36939" y1="57857" x2="36939" y2="57857"/>
                          <a14:foregroundMark x1="40408" y1="56122" x2="40408" y2="56122"/>
                          <a14:foregroundMark x1="36122" y1="45816" x2="36122" y2="45816"/>
                          <a14:foregroundMark x1="39082" y1="46633" x2="39082" y2="46633"/>
                          <a14:foregroundMark x1="35612" y1="21327" x2="35612" y2="21327"/>
                          <a14:foregroundMark x1="36939" y1="52653" x2="36939" y2="52653"/>
                          <a14:foregroundMark x1="33061" y1="54388" x2="33061" y2="54388"/>
                          <a14:foregroundMark x1="40816" y1="52245" x2="40816" y2="52245"/>
                          <a14:foregroundMark x1="36939" y1="60000" x2="36939" y2="60000"/>
                          <a14:foregroundMark x1="34796" y1="55714" x2="34796" y2="55714"/>
                          <a14:foregroundMark x1="39082" y1="50918" x2="39082" y2="50918"/>
                          <a14:foregroundMark x1="39898" y1="54388" x2="39898" y2="54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38" t="14115" r="23300" b="14865"/>
            <a:stretch/>
          </p:blipFill>
          <p:spPr bwMode="auto">
            <a:xfrm>
              <a:off x="13064382" y="1899333"/>
              <a:ext cx="1714252" cy="229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Instagram: 5 pasos para verificar tu cuenta en la red social - Noticias BBC  - 24hora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32466" y="1928917"/>
              <a:ext cx="689042" cy="71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5CE1E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8845938" y="5837326"/>
            <a:ext cx="1164913" cy="4566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3855493" y="0"/>
            <a:ext cx="8336507" cy="1371600"/>
          </a:xfrm>
          <a:prstGeom prst="rect">
            <a:avLst/>
          </a:prstGeom>
          <a:solidFill>
            <a:srgbClr val="38BF8E"/>
          </a:solidFill>
        </p:spPr>
      </p:sp>
      <p:sp>
        <p:nvSpPr>
          <p:cNvPr id="7" name="AutoShape 7"/>
          <p:cNvSpPr/>
          <p:nvPr/>
        </p:nvSpPr>
        <p:spPr>
          <a:xfrm>
            <a:off x="2336456" y="5881"/>
            <a:ext cx="1519037" cy="1371600"/>
          </a:xfrm>
          <a:prstGeom prst="rect">
            <a:avLst/>
          </a:prstGeom>
          <a:solidFill>
            <a:srgbClr val="FFBB00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762082" y="425781"/>
            <a:ext cx="667785" cy="5317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3411" y="1977582"/>
            <a:ext cx="2002564" cy="1987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045200" y="2565400"/>
            <a:ext cx="1544748" cy="135165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55493" y="334364"/>
            <a:ext cx="822500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0"/>
              </a:lnSpc>
            </a:pPr>
            <a:r>
              <a:rPr lang="en-US" sz="3534" dirty="0" err="1">
                <a:solidFill>
                  <a:srgbClr val="FFFFFF"/>
                </a:solidFill>
                <a:latin typeface="Muli Bold Bold"/>
              </a:rPr>
              <a:t>Obligaciones</a:t>
            </a:r>
            <a:r>
              <a:rPr lang="en-US" sz="3534" dirty="0">
                <a:solidFill>
                  <a:srgbClr val="FFFFFF"/>
                </a:solidFill>
                <a:latin typeface="Muli Bold Bold"/>
              </a:rPr>
              <a:t> del Personal </a:t>
            </a:r>
            <a:r>
              <a:rPr lang="en-US" sz="3534" dirty="0" err="1">
                <a:solidFill>
                  <a:srgbClr val="FFFFFF"/>
                </a:solidFill>
                <a:latin typeface="Muli Bold Bold"/>
              </a:rPr>
              <a:t>Vinculado</a:t>
            </a:r>
            <a:r>
              <a:rPr lang="en-US" sz="3534" dirty="0">
                <a:solidFill>
                  <a:srgbClr val="FFFFFF"/>
                </a:solidFill>
                <a:latin typeface="Muli Bold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3461" y="4240746"/>
            <a:ext cx="4286099" cy="166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7" lvl="1" indent="-172729" algn="just">
              <a:lnSpc>
                <a:spcPts val="2239"/>
              </a:lnSpc>
              <a:buFont typeface="Arial"/>
              <a:buChar char="•"/>
            </a:pPr>
            <a:r>
              <a:rPr lang="es-CO" sz="1599" dirty="0">
                <a:solidFill>
                  <a:srgbClr val="000000"/>
                </a:solidFill>
                <a:latin typeface="Muli Bold"/>
              </a:rPr>
              <a:t>Cumplimiento de Valores y reglamentación de la Institución</a:t>
            </a:r>
          </a:p>
          <a:p>
            <a:pPr marL="345457" lvl="1" indent="-172729" algn="just">
              <a:lnSpc>
                <a:spcPts val="2239"/>
              </a:lnSpc>
              <a:buFont typeface="Arial"/>
              <a:buChar char="•"/>
            </a:pPr>
            <a:r>
              <a:rPr lang="es-CO" sz="1599" dirty="0">
                <a:solidFill>
                  <a:srgbClr val="000000"/>
                </a:solidFill>
                <a:latin typeface="Muli Bold"/>
              </a:rPr>
              <a:t> Respeto al Buen Nombre y Honra de todos los integrantes de la Comunidad Universitaria. </a:t>
            </a:r>
          </a:p>
          <a:p>
            <a:pPr marL="345457" lvl="1" indent="-172729" algn="just">
              <a:lnSpc>
                <a:spcPts val="2239"/>
              </a:lnSpc>
              <a:buFont typeface="Arial"/>
              <a:buChar char="•"/>
            </a:pPr>
            <a:r>
              <a:rPr lang="es-CO" sz="1599" dirty="0">
                <a:solidFill>
                  <a:srgbClr val="000000"/>
                </a:solidFill>
                <a:latin typeface="Muli Bold"/>
              </a:rPr>
              <a:t>Promover la igualdad de todos y trato digno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35474" y="4220426"/>
            <a:ext cx="3896382" cy="110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s-CO" sz="1600" dirty="0">
                <a:solidFill>
                  <a:srgbClr val="000000"/>
                </a:solidFill>
                <a:latin typeface="Muli Bold"/>
              </a:rPr>
              <a:t>Aplicar el Principio de austeridad en el Gasto Público.</a:t>
            </a: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s-CO" sz="1600" dirty="0">
                <a:solidFill>
                  <a:srgbClr val="000000"/>
                </a:solidFill>
                <a:latin typeface="Muli Bold"/>
              </a:rPr>
              <a:t> Proteger el Patrimonio Cultural y el Medio Ambiente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32884" y="4240746"/>
            <a:ext cx="2873317" cy="61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39" lvl="1" indent="-194320" algn="ctr">
              <a:lnSpc>
                <a:spcPts val="2520"/>
              </a:lnSpc>
              <a:buFont typeface="Arial"/>
              <a:buChar char="•"/>
            </a:pPr>
            <a:r>
              <a:rPr lang="es-CO" dirty="0">
                <a:solidFill>
                  <a:srgbClr val="000000"/>
                </a:solidFill>
                <a:latin typeface="Muli Bold Bold"/>
              </a:rPr>
              <a:t>Denunciar Actos de corrupción</a:t>
            </a:r>
          </a:p>
        </p:txBody>
      </p:sp>
      <p:pic>
        <p:nvPicPr>
          <p:cNvPr id="6146" name="Picture 2" descr="Canal de denuncia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t="14769" r="9465" b="14564"/>
          <a:stretch/>
        </p:blipFill>
        <p:spPr bwMode="auto">
          <a:xfrm>
            <a:off x="9499600" y="2479227"/>
            <a:ext cx="175403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72964" y="1"/>
            <a:ext cx="1519037" cy="951699"/>
          </a:xfrm>
          <a:prstGeom prst="rect">
            <a:avLst/>
          </a:prstGeom>
          <a:solidFill>
            <a:srgbClr val="5CE1E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029" r="5659" b="31987"/>
          <a:stretch>
            <a:fillRect/>
          </a:stretch>
        </p:blipFill>
        <p:spPr>
          <a:xfrm>
            <a:off x="10923744" y="6172200"/>
            <a:ext cx="1164913" cy="4566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3855493" y="0"/>
            <a:ext cx="8336507" cy="1371600"/>
          </a:xfrm>
          <a:prstGeom prst="rect">
            <a:avLst/>
          </a:prstGeom>
          <a:solidFill>
            <a:srgbClr val="38BF8E"/>
          </a:solidFill>
        </p:spPr>
      </p:sp>
      <p:sp>
        <p:nvSpPr>
          <p:cNvPr id="7" name="AutoShape 7"/>
          <p:cNvSpPr/>
          <p:nvPr/>
        </p:nvSpPr>
        <p:spPr>
          <a:xfrm>
            <a:off x="2336456" y="5881"/>
            <a:ext cx="1519037" cy="1371600"/>
          </a:xfrm>
          <a:prstGeom prst="rect">
            <a:avLst/>
          </a:prstGeom>
          <a:solidFill>
            <a:srgbClr val="FFBB00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762082" y="425781"/>
            <a:ext cx="667785" cy="5317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48471" y="1222737"/>
            <a:ext cx="1707167" cy="17484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7710" y="4588843"/>
            <a:ext cx="2310347" cy="15833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 l="8167" t="16328" b="16328"/>
          <a:stretch>
            <a:fillRect/>
          </a:stretch>
        </p:blipFill>
        <p:spPr>
          <a:xfrm>
            <a:off x="10014380" y="1434355"/>
            <a:ext cx="1825712" cy="14789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784472" y="3392503"/>
            <a:ext cx="1546361" cy="11133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486476" y="5209342"/>
            <a:ext cx="901740" cy="607294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3881720" y="1434355"/>
            <a:ext cx="2239346" cy="1896858"/>
            <a:chOff x="0" y="0"/>
            <a:chExt cx="2374900" cy="2011680"/>
          </a:xfrm>
        </p:grpSpPr>
        <p:sp>
          <p:nvSpPr>
            <p:cNvPr id="15" name="Freeform 15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14"/>
              <a:stretch>
                <a:fillRect l="-33" t="-9175" r="50" b="-8860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2975799" y="57150"/>
            <a:ext cx="9322036" cy="60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0"/>
              </a:lnSpc>
            </a:pPr>
            <a:r>
              <a:rPr lang="en-US" sz="4134">
                <a:solidFill>
                  <a:srgbClr val="FFFFFF"/>
                </a:solidFill>
                <a:latin typeface="Muli Bold Bold"/>
              </a:rPr>
              <a:t>Prohibiciones del Personal Vinculado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16983" y="3196580"/>
            <a:ext cx="3344283" cy="822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s-CO" sz="1600" dirty="0">
                <a:solidFill>
                  <a:srgbClr val="000000"/>
                </a:solidFill>
                <a:latin typeface="Muli Bold"/>
              </a:rPr>
              <a:t>Influir para que de manera indebida se ejerza el derecho al voto en los proceso electorales.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79539" y="3336280"/>
            <a:ext cx="2643709" cy="822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uli Bold"/>
              </a:rPr>
              <a:t> Utilizar indebidamente la información privilegiada y confidencial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94548" y="5177592"/>
            <a:ext cx="2643709" cy="822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uli Bold"/>
              </a:rPr>
              <a:t>Gestionar favores, tramites o servicios que originen ventajas personales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84472" y="1525197"/>
            <a:ext cx="3229909" cy="110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uli Bold"/>
              </a:rPr>
              <a:t>Participar en nombre propio o de terceros en actividades que generen competencia a la UTP, o donde exista conflictos de interes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668717" y="3360753"/>
            <a:ext cx="3171375" cy="138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uli Bold"/>
              </a:rPr>
              <a:t>Participar en procesos de selección estando incurso en causal de Inhabilidad, incompatibilidad o conflicto de interés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558425" y="5177592"/>
            <a:ext cx="3928052" cy="822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uli Bold"/>
              </a:rPr>
              <a:t>Utilizar indebidamente el  nombre de la UTP, equipos e instalaciones para beneficio propio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172308" y="159882"/>
            <a:ext cx="667785" cy="5317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21613"/>
            <a:ext cx="2395211" cy="8830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803962" y="-21613"/>
            <a:ext cx="1404478" cy="1301777"/>
            <a:chOff x="0" y="0"/>
            <a:chExt cx="2808955" cy="260355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808955" cy="2603555"/>
            </a:xfrm>
            <a:prstGeom prst="rect">
              <a:avLst/>
            </a:prstGeom>
            <a:solidFill>
              <a:srgbClr val="FFBB00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50605" y="566506"/>
              <a:ext cx="1507746" cy="1470542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1029" r="5659" b="31987"/>
          <a:stretch>
            <a:fillRect/>
          </a:stretch>
        </p:blipFill>
        <p:spPr>
          <a:xfrm>
            <a:off x="6884743" y="400942"/>
            <a:ext cx="1164913" cy="456669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1280164"/>
            <a:ext cx="12192000" cy="5577836"/>
          </a:xfrm>
          <a:prstGeom prst="rect">
            <a:avLst/>
          </a:prstGeom>
          <a:solidFill>
            <a:srgbClr val="1A3365"/>
          </a:solid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21634" y="1889343"/>
            <a:ext cx="6508730" cy="4475591"/>
            <a:chOff x="0" y="0"/>
            <a:chExt cx="6159500" cy="42354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9"/>
              <a:stretch>
                <a:fillRect t="-4535" b="-453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034837" y="4069082"/>
            <a:ext cx="5091645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57"/>
              </a:lnSpc>
              <a:spcBef>
                <a:spcPct val="0"/>
              </a:spcBef>
            </a:pPr>
            <a:endParaRPr dirty="0"/>
          </a:p>
          <a:p>
            <a:pPr>
              <a:lnSpc>
                <a:spcPts val="2157"/>
              </a:lnSpc>
              <a:spcBef>
                <a:spcPct val="0"/>
              </a:spcBef>
            </a:pPr>
            <a:r>
              <a:rPr lang="es-CO" sz="2000" dirty="0">
                <a:solidFill>
                  <a:srgbClr val="FFFFFF"/>
                </a:solidFill>
                <a:latin typeface="Muli Bold"/>
              </a:rPr>
              <a:t>Escríbenos al correo </a:t>
            </a:r>
          </a:p>
          <a:p>
            <a:pPr>
              <a:lnSpc>
                <a:spcPts val="2623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Muli Bold"/>
              </a:rPr>
              <a:t>c.eticaybuengobierno@utp.edu.co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2084" y="1348774"/>
            <a:ext cx="8967831" cy="1728979"/>
          </a:xfrm>
        </p:spPr>
        <p:txBody>
          <a:bodyPr>
            <a:normAutofit/>
          </a:bodyPr>
          <a:lstStyle/>
          <a:p>
            <a:pPr algn="ctr" defTabSz="457200" fontAlgn="base">
              <a:spcAft>
                <a:spcPct val="0"/>
              </a:spcAft>
            </a:pPr>
            <a:r>
              <a:rPr lang="es-CO" sz="4800" b="1" dirty="0">
                <a:ln w="0"/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Desafío THOMÁS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BDF0D2-872C-481B-A44C-B782028B4A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0"/>
          <a:stretch/>
        </p:blipFill>
        <p:spPr>
          <a:xfrm>
            <a:off x="3533525" y="2882255"/>
            <a:ext cx="2311879" cy="32823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54FD794-569A-4E58-BDCC-43680C5F5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45" y="3429000"/>
            <a:ext cx="1615059" cy="156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466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4691" y="94107"/>
            <a:ext cx="8515350" cy="523977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bg1"/>
                </a:solidFill>
              </a:rPr>
              <a:t>Paso a paso para ingresar a </a:t>
            </a:r>
            <a:r>
              <a:rPr lang="es-CO" dirty="0" err="1">
                <a:solidFill>
                  <a:schemeClr val="bg1"/>
                </a:solidFill>
              </a:rPr>
              <a:t>Quizizz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76CA98B-BE98-4289-8448-507DA50B6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95" y="2011715"/>
            <a:ext cx="2860680" cy="156250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471F645-D13F-4302-BE7F-340F61E6E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90" y="1577109"/>
            <a:ext cx="3336866" cy="162300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FC64BAC-3F4F-4D63-8A0E-E17DBC67D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30" y="4506844"/>
            <a:ext cx="3365569" cy="208690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04CA103-1493-40B3-9894-2A58B48B4A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42" y="4624680"/>
            <a:ext cx="3451400" cy="1851229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57BBE6C8-8DEB-40CF-B10F-C51A5918A8EB}"/>
              </a:ext>
            </a:extLst>
          </p:cNvPr>
          <p:cNvSpPr/>
          <p:nvPr/>
        </p:nvSpPr>
        <p:spPr>
          <a:xfrm>
            <a:off x="725840" y="887640"/>
            <a:ext cx="2980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b="1" dirty="0">
                <a:highlight>
                  <a:srgbClr val="99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Paso 1: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Al ingresa a </a:t>
            </a: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joinmyquiz.com</a:t>
            </a: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ve a la parte superior derecha y pulsa en </a:t>
            </a: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INTRODUZCA EL CÓDIGO</a:t>
            </a:r>
          </a:p>
        </p:txBody>
      </p:sp>
      <p:sp>
        <p:nvSpPr>
          <p:cNvPr id="23" name="Flecha abajo 8">
            <a:extLst>
              <a:ext uri="{FF2B5EF4-FFF2-40B4-BE49-F238E27FC236}">
                <a16:creationId xmlns:a16="http://schemas.microsoft.com/office/drawing/2014/main" id="{08139172-A040-4EC0-A61D-2302A6F3A4DF}"/>
              </a:ext>
            </a:extLst>
          </p:cNvPr>
          <p:cNvSpPr/>
          <p:nvPr/>
        </p:nvSpPr>
        <p:spPr>
          <a:xfrm>
            <a:off x="2641023" y="1954861"/>
            <a:ext cx="314745" cy="5217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4481D54-26BD-49C1-80E9-7ADCFDB8BC9D}"/>
              </a:ext>
            </a:extLst>
          </p:cNvPr>
          <p:cNvSpPr/>
          <p:nvPr/>
        </p:nvSpPr>
        <p:spPr>
          <a:xfrm>
            <a:off x="5080050" y="876896"/>
            <a:ext cx="28272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400" dirty="0">
                <a:highlight>
                  <a:srgbClr val="99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Paso 2: </a:t>
            </a:r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Puedes regístrate con el </a:t>
            </a:r>
            <a:r>
              <a:rPr lang="es-CO" sz="1400" b="1" dirty="0">
                <a:latin typeface="Arial" panose="020B0604020202020204" pitchFamily="34" charset="0"/>
                <a:cs typeface="Arial" panose="020B0604020202020204" pitchFamily="34" charset="0"/>
              </a:rPr>
              <a:t>CORREO DE TU PREFERENCIA</a:t>
            </a:r>
          </a:p>
        </p:txBody>
      </p:sp>
      <p:sp>
        <p:nvSpPr>
          <p:cNvPr id="25" name="Flecha derecha 12">
            <a:extLst>
              <a:ext uri="{FF2B5EF4-FFF2-40B4-BE49-F238E27FC236}">
                <a16:creationId xmlns:a16="http://schemas.microsoft.com/office/drawing/2014/main" id="{11AA95D1-CF35-479F-B093-C18B47B058D2}"/>
              </a:ext>
            </a:extLst>
          </p:cNvPr>
          <p:cNvSpPr/>
          <p:nvPr/>
        </p:nvSpPr>
        <p:spPr>
          <a:xfrm>
            <a:off x="4231350" y="2205086"/>
            <a:ext cx="517685" cy="34573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18ABDC9-A7AB-4425-AF97-E2661CCE07F6}"/>
              </a:ext>
            </a:extLst>
          </p:cNvPr>
          <p:cNvSpPr/>
          <p:nvPr/>
        </p:nvSpPr>
        <p:spPr>
          <a:xfrm>
            <a:off x="8539157" y="1615560"/>
            <a:ext cx="3742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DISPOSITIVOS MÓVILES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puede bajar la aplicación en 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Play Store o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utilizando el 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navegador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que tenga instalado en su equipo</a:t>
            </a:r>
          </a:p>
        </p:txBody>
      </p:sp>
      <p:sp>
        <p:nvSpPr>
          <p:cNvPr id="27" name="Flecha derecha 14">
            <a:extLst>
              <a:ext uri="{FF2B5EF4-FFF2-40B4-BE49-F238E27FC236}">
                <a16:creationId xmlns:a16="http://schemas.microsoft.com/office/drawing/2014/main" id="{5F66B234-D3BE-4D3D-B2F0-2E0CC72B8A0A}"/>
              </a:ext>
            </a:extLst>
          </p:cNvPr>
          <p:cNvSpPr/>
          <p:nvPr/>
        </p:nvSpPr>
        <p:spPr>
          <a:xfrm>
            <a:off x="876538" y="5337684"/>
            <a:ext cx="663127" cy="3433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D7BAFD4B-8109-4C9A-8B14-2AA87E540515}"/>
              </a:ext>
            </a:extLst>
          </p:cNvPr>
          <p:cNvSpPr/>
          <p:nvPr/>
        </p:nvSpPr>
        <p:spPr>
          <a:xfrm>
            <a:off x="5265205" y="3618416"/>
            <a:ext cx="2796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dirty="0">
                <a:highlight>
                  <a:srgbClr val="99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Paso 4: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Ya estás listo para jugar. Solo tienes que darle </a:t>
            </a: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CLIC EN EMPEZAR</a:t>
            </a:r>
          </a:p>
        </p:txBody>
      </p:sp>
      <p:sp>
        <p:nvSpPr>
          <p:cNvPr id="29" name="Flecha derecha 17">
            <a:extLst>
              <a:ext uri="{FF2B5EF4-FFF2-40B4-BE49-F238E27FC236}">
                <a16:creationId xmlns:a16="http://schemas.microsoft.com/office/drawing/2014/main" id="{F9B9E8B8-BD75-4255-B3D5-089E75309E39}"/>
              </a:ext>
            </a:extLst>
          </p:cNvPr>
          <p:cNvSpPr/>
          <p:nvPr/>
        </p:nvSpPr>
        <p:spPr>
          <a:xfrm>
            <a:off x="4301665" y="4787119"/>
            <a:ext cx="667759" cy="312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369F083-A469-4140-8722-81B5BD5F2610}"/>
              </a:ext>
            </a:extLst>
          </p:cNvPr>
          <p:cNvSpPr/>
          <p:nvPr/>
        </p:nvSpPr>
        <p:spPr>
          <a:xfrm>
            <a:off x="733806" y="3839187"/>
            <a:ext cx="32033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dirty="0">
                <a:highlight>
                  <a:srgbClr val="9999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Paso 3: 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Selecciona </a:t>
            </a: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EL CORREO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 que vas a usar</a:t>
            </a:r>
            <a:endParaRPr lang="es-CO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91A5D323-E7B0-409E-86C9-C88389730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667" y="3757467"/>
            <a:ext cx="2191166" cy="26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05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>
            <a:extLst>
              <a:ext uri="{FF2B5EF4-FFF2-40B4-BE49-F238E27FC236}">
                <a16:creationId xmlns:a16="http://schemas.microsoft.com/office/drawing/2014/main" id="{2E384B46-80EE-42F9-8409-3CC32D3E0AF6}"/>
              </a:ext>
            </a:extLst>
          </p:cNvPr>
          <p:cNvSpPr txBox="1">
            <a:spLocks/>
          </p:cNvSpPr>
          <p:nvPr/>
        </p:nvSpPr>
        <p:spPr>
          <a:xfrm>
            <a:off x="2502553" y="1209493"/>
            <a:ext cx="6968355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6000" b="1" dirty="0"/>
              <a:t>GRACIAS</a:t>
            </a:r>
            <a:br>
              <a:rPr lang="es-CO" sz="2400" dirty="0"/>
            </a:br>
            <a:br>
              <a:rPr lang="es-CO" sz="2400" dirty="0"/>
            </a:br>
            <a:r>
              <a:rPr lang="es-CO" sz="2400" dirty="0"/>
              <a:t>Puedes contactarnos para cualquier inquietud </a:t>
            </a:r>
            <a:br>
              <a:rPr lang="es-CO" sz="2400" dirty="0"/>
            </a:br>
            <a:r>
              <a:rPr lang="es-CO" sz="2400" u="sng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pdi@utp.edu.co</a:t>
            </a:r>
            <a:endParaRPr lang="es-CO" sz="2400" u="sng" dirty="0">
              <a:solidFill>
                <a:srgbClr val="002060"/>
              </a:solidFill>
            </a:endParaRPr>
          </a:p>
          <a:p>
            <a:pPr algn="ctr"/>
            <a:r>
              <a:rPr lang="en-US" sz="2400" u="sng" dirty="0">
                <a:solidFill>
                  <a:srgbClr val="002060"/>
                </a:solidFill>
                <a:latin typeface="Muli Bold"/>
              </a:rPr>
              <a:t>c.eticaybuengobierno@utp.edu.co</a:t>
            </a:r>
          </a:p>
          <a:p>
            <a:pPr algn="ctr"/>
            <a:br>
              <a:rPr lang="es-CO" sz="2400" dirty="0"/>
            </a:br>
            <a:br>
              <a:rPr lang="es-CO" sz="2400" dirty="0"/>
            </a:br>
            <a:br>
              <a:rPr lang="es-CO" sz="2400" dirty="0"/>
            </a:br>
            <a:r>
              <a:rPr lang="es-CO" sz="2400" dirty="0"/>
              <a:t>  Chat en línea </a:t>
            </a:r>
          </a:p>
        </p:txBody>
      </p:sp>
      <p:sp>
        <p:nvSpPr>
          <p:cNvPr id="19" name="Bocadillo: ovalado 18">
            <a:extLst>
              <a:ext uri="{FF2B5EF4-FFF2-40B4-BE49-F238E27FC236}">
                <a16:creationId xmlns:a16="http://schemas.microsoft.com/office/drawing/2014/main" id="{771308DB-6451-4421-B21D-83DBC08D9152}"/>
              </a:ext>
            </a:extLst>
          </p:cNvPr>
          <p:cNvSpPr/>
          <p:nvPr/>
        </p:nvSpPr>
        <p:spPr>
          <a:xfrm>
            <a:off x="6830670" y="3228963"/>
            <a:ext cx="434884" cy="304478"/>
          </a:xfrm>
          <a:prstGeom prst="wedgeEllipseCallout">
            <a:avLst/>
          </a:prstGeom>
          <a:solidFill>
            <a:srgbClr val="159BFF"/>
          </a:solid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47E2A39-993E-4BAE-888F-3DD5968F1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70" y="3228963"/>
            <a:ext cx="218084" cy="23821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AB9E517-8D58-460C-8EE3-F6B613D5B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30" y="6247921"/>
            <a:ext cx="544665" cy="59494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71131ED-3689-467C-8222-87463F6E46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408" y="3241390"/>
            <a:ext cx="1437346" cy="3611793"/>
          </a:xfrm>
          <a:prstGeom prst="rect">
            <a:avLst/>
          </a:prstGeom>
        </p:spPr>
      </p:pic>
      <p:pic>
        <p:nvPicPr>
          <p:cNvPr id="24" name="Picture 2" descr="https://ci5.googleusercontent.com/proxy/aYJSBquXdF4RM8A3RL7JpQZlEZjKIJDISwZ5I6NlrgPvhkz-Ql94tUJyINVjH3KKdLXF0ww_z_OM81ePLMjQ4b-71f70ptl16FU2ze2wyppurQGH=s0-d-e1-ft#http://media.utp.edu.co/acreditacion/imagenes/acreditacion.png">
            <a:extLst>
              <a:ext uri="{FF2B5EF4-FFF2-40B4-BE49-F238E27FC236}">
                <a16:creationId xmlns:a16="http://schemas.microsoft.com/office/drawing/2014/main" id="{768349F6-858A-40AC-82BE-B6FFD0177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5586" y="5399013"/>
            <a:ext cx="3466168" cy="6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C580883-6DE8-4B53-B025-33ADB8FEE5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08" y="4365122"/>
            <a:ext cx="1934524" cy="18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7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n 104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415" y="754913"/>
            <a:ext cx="1710139" cy="4309143"/>
          </a:xfrm>
          <a:prstGeom prst="rect">
            <a:avLst/>
          </a:prstGeom>
        </p:spPr>
      </p:pic>
      <p:pic>
        <p:nvPicPr>
          <p:cNvPr id="121" name="Imagen 1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53" y="995695"/>
            <a:ext cx="1710139" cy="4068361"/>
          </a:xfrm>
          <a:prstGeom prst="rect">
            <a:avLst/>
          </a:prstGeom>
        </p:spPr>
      </p:pic>
      <p:pic>
        <p:nvPicPr>
          <p:cNvPr id="122" name="Imagen 121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92" y="754913"/>
            <a:ext cx="1710139" cy="430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Imagen 123">
            <a:extLst>
              <a:ext uri="{FF2B5EF4-FFF2-40B4-BE49-F238E27FC236}">
                <a16:creationId xmlns:a16="http://schemas.microsoft.com/office/drawing/2014/main" id="{DF273355-43D1-4F4D-A8EB-9988B89EC3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3419"/>
            <a:ext cx="9144000" cy="1484240"/>
          </a:xfrm>
          <a:prstGeom prst="rect">
            <a:avLst/>
          </a:prstGeom>
        </p:spPr>
      </p:pic>
      <p:sp>
        <p:nvSpPr>
          <p:cNvPr id="125" name="CuadroTexto 124"/>
          <p:cNvSpPr txBox="1"/>
          <p:nvPr/>
        </p:nvSpPr>
        <p:spPr>
          <a:xfrm>
            <a:off x="4269296" y="521004"/>
            <a:ext cx="349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Misión </a:t>
            </a: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Visión 2028</a:t>
            </a:r>
          </a:p>
        </p:txBody>
      </p:sp>
      <p:sp>
        <p:nvSpPr>
          <p:cNvPr id="126" name="Rectángulo 125"/>
          <p:cNvSpPr/>
          <p:nvPr/>
        </p:nvSpPr>
        <p:spPr>
          <a:xfrm>
            <a:off x="1439753" y="2622082"/>
            <a:ext cx="2537031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Excelencia Académica para la Formación Integral</a:t>
            </a:r>
            <a:b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Rectángulo 126"/>
          <p:cNvSpPr/>
          <p:nvPr/>
        </p:nvSpPr>
        <p:spPr>
          <a:xfrm>
            <a:off x="4854275" y="2622081"/>
            <a:ext cx="24453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Creación, Gestión y Transferencia del conocimiento</a:t>
            </a:r>
          </a:p>
        </p:txBody>
      </p:sp>
      <p:sp>
        <p:nvSpPr>
          <p:cNvPr id="128" name="Rectángulo 127"/>
          <p:cNvSpPr/>
          <p:nvPr/>
        </p:nvSpPr>
        <p:spPr>
          <a:xfrm>
            <a:off x="8229381" y="2527879"/>
            <a:ext cx="24453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Gestión del Contexto y Visibilidad Nacional e Internacional</a:t>
            </a:r>
            <a:endParaRPr lang="es-E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ángulo 128"/>
          <p:cNvSpPr/>
          <p:nvPr/>
        </p:nvSpPr>
        <p:spPr>
          <a:xfrm>
            <a:off x="2074993" y="1849216"/>
            <a:ext cx="7932493" cy="2318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Pilares de Gestión Misional</a:t>
            </a:r>
          </a:p>
        </p:txBody>
      </p:sp>
      <p:sp>
        <p:nvSpPr>
          <p:cNvPr id="130" name="Rectángulo 129"/>
          <p:cNvSpPr/>
          <p:nvPr/>
        </p:nvSpPr>
        <p:spPr>
          <a:xfrm>
            <a:off x="2074993" y="4757874"/>
            <a:ext cx="7932493" cy="2318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Pilares de Gestión de Apoyo</a:t>
            </a:r>
          </a:p>
        </p:txBody>
      </p:sp>
      <p:pic>
        <p:nvPicPr>
          <p:cNvPr id="131" name="Imagen 13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3" t="15300" r="28660" b="18625"/>
          <a:stretch/>
        </p:blipFill>
        <p:spPr>
          <a:xfrm rot="5400000">
            <a:off x="3741769" y="3442030"/>
            <a:ext cx="616750" cy="3860800"/>
          </a:xfrm>
          <a:prstGeom prst="rect">
            <a:avLst/>
          </a:prstGeom>
        </p:spPr>
      </p:pic>
      <p:sp>
        <p:nvSpPr>
          <p:cNvPr id="132" name="Rectángulo 131"/>
          <p:cNvSpPr/>
          <p:nvPr/>
        </p:nvSpPr>
        <p:spPr>
          <a:xfrm>
            <a:off x="2632748" y="5117691"/>
            <a:ext cx="32047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Gestión y sostenibilidad institucional</a:t>
            </a:r>
          </a:p>
        </p:txBody>
      </p:sp>
      <p:pic>
        <p:nvPicPr>
          <p:cNvPr id="133" name="Imagen 13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3" t="15300" r="28660" b="18625"/>
          <a:stretch/>
        </p:blipFill>
        <p:spPr>
          <a:xfrm rot="5400000">
            <a:off x="7749589" y="3442792"/>
            <a:ext cx="616750" cy="3859274"/>
          </a:xfrm>
          <a:prstGeom prst="rect">
            <a:avLst/>
          </a:prstGeom>
        </p:spPr>
      </p:pic>
      <p:sp>
        <p:nvSpPr>
          <p:cNvPr id="134" name="Rectángulo 133"/>
          <p:cNvSpPr/>
          <p:nvPr/>
        </p:nvSpPr>
        <p:spPr>
          <a:xfrm>
            <a:off x="6223359" y="5079881"/>
            <a:ext cx="35766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Bienestar institucional, Calidad de vida e inclusión en contextos universitarios</a:t>
            </a:r>
          </a:p>
        </p:txBody>
      </p:sp>
      <p:pic>
        <p:nvPicPr>
          <p:cNvPr id="135" name="Imagen 13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3" t="15300" r="28660" b="18625"/>
          <a:stretch/>
        </p:blipFill>
        <p:spPr>
          <a:xfrm rot="5400000">
            <a:off x="2971041" y="4857216"/>
            <a:ext cx="471632" cy="2174225"/>
          </a:xfrm>
          <a:prstGeom prst="rect">
            <a:avLst/>
          </a:prstGeom>
        </p:spPr>
      </p:pic>
      <p:pic>
        <p:nvPicPr>
          <p:cNvPr id="136" name="Imagen 13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3" t="15300" r="28660" b="18625"/>
          <a:stretch/>
        </p:blipFill>
        <p:spPr>
          <a:xfrm rot="5400000">
            <a:off x="8641851" y="4857218"/>
            <a:ext cx="471632" cy="2174225"/>
          </a:xfrm>
          <a:prstGeom prst="rect">
            <a:avLst/>
          </a:prstGeom>
        </p:spPr>
      </p:pic>
      <p:sp>
        <p:nvSpPr>
          <p:cNvPr id="137" name="Rectángulo 136"/>
          <p:cNvSpPr/>
          <p:nvPr/>
        </p:nvSpPr>
        <p:spPr>
          <a:xfrm>
            <a:off x="2509963" y="5828823"/>
            <a:ext cx="138815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</a:p>
        </p:txBody>
      </p:sp>
      <p:sp>
        <p:nvSpPr>
          <p:cNvPr id="138" name="Rectángulo 137"/>
          <p:cNvSpPr/>
          <p:nvPr/>
        </p:nvSpPr>
        <p:spPr>
          <a:xfrm>
            <a:off x="8183590" y="5828823"/>
            <a:ext cx="138815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</a:p>
        </p:txBody>
      </p:sp>
      <p:pic>
        <p:nvPicPr>
          <p:cNvPr id="139" name="Imagen 13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3" t="15300" r="28660" b="18625"/>
          <a:stretch/>
        </p:blipFill>
        <p:spPr>
          <a:xfrm rot="5400000">
            <a:off x="5815619" y="4256086"/>
            <a:ext cx="471632" cy="3376486"/>
          </a:xfrm>
          <a:prstGeom prst="rect">
            <a:avLst/>
          </a:prstGeom>
        </p:spPr>
      </p:pic>
      <p:sp>
        <p:nvSpPr>
          <p:cNvPr id="140" name="Rectángulo 139"/>
          <p:cNvSpPr/>
          <p:nvPr/>
        </p:nvSpPr>
        <p:spPr>
          <a:xfrm>
            <a:off x="5337401" y="5828823"/>
            <a:ext cx="138815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</a:p>
        </p:txBody>
      </p:sp>
      <p:grpSp>
        <p:nvGrpSpPr>
          <p:cNvPr id="141" name="Grupo 140"/>
          <p:cNvGrpSpPr/>
          <p:nvPr/>
        </p:nvGrpSpPr>
        <p:grpSpPr>
          <a:xfrm>
            <a:off x="2116929" y="6223468"/>
            <a:ext cx="1087111" cy="413391"/>
            <a:chOff x="262786" y="5287818"/>
            <a:chExt cx="1087111" cy="413391"/>
          </a:xfrm>
        </p:grpSpPr>
        <p:pic>
          <p:nvPicPr>
            <p:cNvPr id="142" name="Imagen 14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33" t="15300" r="28660" b="18625"/>
            <a:stretch/>
          </p:blipFill>
          <p:spPr>
            <a:xfrm rot="5400000">
              <a:off x="599646" y="4950958"/>
              <a:ext cx="413391" cy="1087111"/>
            </a:xfrm>
            <a:prstGeom prst="rect">
              <a:avLst/>
            </a:prstGeom>
          </p:spPr>
        </p:pic>
        <p:sp>
          <p:nvSpPr>
            <p:cNvPr id="143" name="Rectángulo 142"/>
            <p:cNvSpPr/>
            <p:nvPr/>
          </p:nvSpPr>
          <p:spPr>
            <a:xfrm>
              <a:off x="379954" y="5356013"/>
              <a:ext cx="852773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</p:txBody>
        </p:sp>
      </p:grpSp>
      <p:grpSp>
        <p:nvGrpSpPr>
          <p:cNvPr id="144" name="Grupo 143"/>
          <p:cNvGrpSpPr/>
          <p:nvPr/>
        </p:nvGrpSpPr>
        <p:grpSpPr>
          <a:xfrm>
            <a:off x="3243719" y="6223468"/>
            <a:ext cx="1087111" cy="413391"/>
            <a:chOff x="262786" y="5287818"/>
            <a:chExt cx="1087111" cy="413391"/>
          </a:xfrm>
        </p:grpSpPr>
        <p:pic>
          <p:nvPicPr>
            <p:cNvPr id="145" name="Imagen 14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33" t="15300" r="28660" b="18625"/>
            <a:stretch/>
          </p:blipFill>
          <p:spPr>
            <a:xfrm rot="5400000">
              <a:off x="599646" y="4950958"/>
              <a:ext cx="413391" cy="1087111"/>
            </a:xfrm>
            <a:prstGeom prst="rect">
              <a:avLst/>
            </a:prstGeom>
          </p:spPr>
        </p:pic>
        <p:sp>
          <p:nvSpPr>
            <p:cNvPr id="146" name="Rectángulo 145"/>
            <p:cNvSpPr/>
            <p:nvPr/>
          </p:nvSpPr>
          <p:spPr>
            <a:xfrm>
              <a:off x="379954" y="5356013"/>
              <a:ext cx="852773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</p:txBody>
        </p:sp>
      </p:grpSp>
      <p:grpSp>
        <p:nvGrpSpPr>
          <p:cNvPr id="147" name="Grupo 146"/>
          <p:cNvGrpSpPr/>
          <p:nvPr/>
        </p:nvGrpSpPr>
        <p:grpSpPr>
          <a:xfrm>
            <a:off x="4370509" y="6223468"/>
            <a:ext cx="1087111" cy="413391"/>
            <a:chOff x="262786" y="5287818"/>
            <a:chExt cx="1087111" cy="413391"/>
          </a:xfrm>
        </p:grpSpPr>
        <p:pic>
          <p:nvPicPr>
            <p:cNvPr id="148" name="Imagen 147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33" t="15300" r="28660" b="18625"/>
            <a:stretch/>
          </p:blipFill>
          <p:spPr>
            <a:xfrm rot="5400000">
              <a:off x="599646" y="4950958"/>
              <a:ext cx="413391" cy="1087111"/>
            </a:xfrm>
            <a:prstGeom prst="rect">
              <a:avLst/>
            </a:prstGeom>
          </p:spPr>
        </p:pic>
        <p:sp>
          <p:nvSpPr>
            <p:cNvPr id="149" name="Rectángulo 148"/>
            <p:cNvSpPr/>
            <p:nvPr/>
          </p:nvSpPr>
          <p:spPr>
            <a:xfrm>
              <a:off x="379954" y="5356013"/>
              <a:ext cx="852773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</p:txBody>
        </p:sp>
      </p:grpSp>
      <p:grpSp>
        <p:nvGrpSpPr>
          <p:cNvPr id="150" name="Grupo 149"/>
          <p:cNvGrpSpPr/>
          <p:nvPr/>
        </p:nvGrpSpPr>
        <p:grpSpPr>
          <a:xfrm>
            <a:off x="5497299" y="6223468"/>
            <a:ext cx="1087111" cy="413391"/>
            <a:chOff x="262786" y="5287818"/>
            <a:chExt cx="1087111" cy="413391"/>
          </a:xfrm>
        </p:grpSpPr>
        <p:pic>
          <p:nvPicPr>
            <p:cNvPr id="151" name="Imagen 150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33" t="15300" r="28660" b="18625"/>
            <a:stretch/>
          </p:blipFill>
          <p:spPr>
            <a:xfrm rot="5400000">
              <a:off x="599646" y="4950958"/>
              <a:ext cx="413391" cy="1087111"/>
            </a:xfrm>
            <a:prstGeom prst="rect">
              <a:avLst/>
            </a:prstGeom>
          </p:spPr>
        </p:pic>
        <p:sp>
          <p:nvSpPr>
            <p:cNvPr id="152" name="Rectángulo 151"/>
            <p:cNvSpPr/>
            <p:nvPr/>
          </p:nvSpPr>
          <p:spPr>
            <a:xfrm>
              <a:off x="379954" y="5356013"/>
              <a:ext cx="852773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</p:txBody>
        </p:sp>
      </p:grpSp>
      <p:grpSp>
        <p:nvGrpSpPr>
          <p:cNvPr id="153" name="Grupo 152"/>
          <p:cNvGrpSpPr/>
          <p:nvPr/>
        </p:nvGrpSpPr>
        <p:grpSpPr>
          <a:xfrm>
            <a:off x="6624089" y="6223468"/>
            <a:ext cx="1087111" cy="413391"/>
            <a:chOff x="262786" y="5287818"/>
            <a:chExt cx="1087111" cy="413391"/>
          </a:xfrm>
        </p:grpSpPr>
        <p:pic>
          <p:nvPicPr>
            <p:cNvPr id="154" name="Imagen 153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33" t="15300" r="28660" b="18625"/>
            <a:stretch/>
          </p:blipFill>
          <p:spPr>
            <a:xfrm rot="5400000">
              <a:off x="599646" y="4950958"/>
              <a:ext cx="413391" cy="1087111"/>
            </a:xfrm>
            <a:prstGeom prst="rect">
              <a:avLst/>
            </a:prstGeom>
          </p:spPr>
        </p:pic>
        <p:sp>
          <p:nvSpPr>
            <p:cNvPr id="155" name="Rectángulo 154"/>
            <p:cNvSpPr/>
            <p:nvPr/>
          </p:nvSpPr>
          <p:spPr>
            <a:xfrm>
              <a:off x="379954" y="5356013"/>
              <a:ext cx="852773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</p:txBody>
        </p:sp>
      </p:grpSp>
      <p:grpSp>
        <p:nvGrpSpPr>
          <p:cNvPr id="156" name="Grupo 155"/>
          <p:cNvGrpSpPr/>
          <p:nvPr/>
        </p:nvGrpSpPr>
        <p:grpSpPr>
          <a:xfrm>
            <a:off x="7750879" y="6223468"/>
            <a:ext cx="1087111" cy="413391"/>
            <a:chOff x="262786" y="5287818"/>
            <a:chExt cx="1087111" cy="413391"/>
          </a:xfrm>
        </p:grpSpPr>
        <p:pic>
          <p:nvPicPr>
            <p:cNvPr id="157" name="Imagen 15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33" t="15300" r="28660" b="18625"/>
            <a:stretch/>
          </p:blipFill>
          <p:spPr>
            <a:xfrm rot="5400000">
              <a:off x="599646" y="4950958"/>
              <a:ext cx="413391" cy="1087111"/>
            </a:xfrm>
            <a:prstGeom prst="rect">
              <a:avLst/>
            </a:prstGeom>
          </p:spPr>
        </p:pic>
        <p:sp>
          <p:nvSpPr>
            <p:cNvPr id="158" name="Rectángulo 157"/>
            <p:cNvSpPr/>
            <p:nvPr/>
          </p:nvSpPr>
          <p:spPr>
            <a:xfrm>
              <a:off x="379954" y="5356013"/>
              <a:ext cx="852773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</p:txBody>
        </p:sp>
      </p:grpSp>
      <p:grpSp>
        <p:nvGrpSpPr>
          <p:cNvPr id="159" name="Grupo 158"/>
          <p:cNvGrpSpPr/>
          <p:nvPr/>
        </p:nvGrpSpPr>
        <p:grpSpPr>
          <a:xfrm>
            <a:off x="8877667" y="6223468"/>
            <a:ext cx="1087111" cy="413391"/>
            <a:chOff x="262786" y="5287818"/>
            <a:chExt cx="1087111" cy="413391"/>
          </a:xfrm>
        </p:grpSpPr>
        <p:pic>
          <p:nvPicPr>
            <p:cNvPr id="160" name="Imagen 159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33" t="15300" r="28660" b="18625"/>
            <a:stretch/>
          </p:blipFill>
          <p:spPr>
            <a:xfrm rot="5400000">
              <a:off x="599646" y="4950958"/>
              <a:ext cx="413391" cy="1087111"/>
            </a:xfrm>
            <a:prstGeom prst="rect">
              <a:avLst/>
            </a:prstGeom>
          </p:spPr>
        </p:pic>
        <p:sp>
          <p:nvSpPr>
            <p:cNvPr id="161" name="Rectángulo 160"/>
            <p:cNvSpPr/>
            <p:nvPr/>
          </p:nvSpPr>
          <p:spPr>
            <a:xfrm>
              <a:off x="379954" y="5356013"/>
              <a:ext cx="852773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CO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</p:txBody>
        </p:sp>
      </p:grpSp>
      <p:sp>
        <p:nvSpPr>
          <p:cNvPr id="162" name="Rectángulo 161"/>
          <p:cNvSpPr/>
          <p:nvPr/>
        </p:nvSpPr>
        <p:spPr>
          <a:xfrm>
            <a:off x="2074993" y="1329779"/>
            <a:ext cx="7932493" cy="2318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Impulsores Estratégicos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C572C620-D2B0-4676-B42C-C8E4A2A69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7540" y="1912822"/>
            <a:ext cx="737415" cy="99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6FE6F2B-EF51-4046-B09E-25E1120D58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354"/>
          <a:stretch/>
        </p:blipFill>
        <p:spPr>
          <a:xfrm>
            <a:off x="7088728" y="166756"/>
            <a:ext cx="1500442" cy="1249714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226BA2D2-822C-4B85-A815-E8D206CCF7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3374" y="2165618"/>
            <a:ext cx="701312" cy="96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1B36211B-8E93-45B3-A486-7D626EA41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2918" y="1660806"/>
            <a:ext cx="683084" cy="96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3EE54DD1-1EAD-4949-B833-4C37226ED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0553" y="2806586"/>
            <a:ext cx="747814" cy="949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57D509B3-A91B-47E9-A82C-BE01C62C7D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0094" y="4837492"/>
            <a:ext cx="701874" cy="917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10C42B9B-61DE-4815-9294-5509033892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9448" y="4626486"/>
            <a:ext cx="833373" cy="1044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7418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2 Subtítulo"/>
          <p:cNvSpPr>
            <a:spLocks/>
          </p:cNvSpPr>
          <p:nvPr/>
        </p:nvSpPr>
        <p:spPr bwMode="auto">
          <a:xfrm>
            <a:off x="2768600" y="5610226"/>
            <a:ext cx="4840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rIns="91439"/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s-ES_tradnl" altLang="es-CO" sz="16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368081" y="4026074"/>
            <a:ext cx="6097537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06493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6pPr>
            <a:lvl7pPr marL="812987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7pPr>
            <a:lvl8pPr marL="1219481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8pPr>
            <a:lvl9pPr marL="1625974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_tradnl" sz="1800" dirty="0">
              <a:ln w="18415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1734102" y="2397369"/>
            <a:ext cx="8723796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06493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6pPr>
            <a:lvl7pPr marL="812987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7pPr>
            <a:lvl8pPr marL="1219481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8pPr>
            <a:lvl9pPr marL="1625974" algn="ctr" rtl="0" fontAlgn="base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E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ALINEACIÓN DEL PROGRAMA DE GOBIERNO DEL RECTOR CON EL PLAN DE DESARROLLO INSTITUCIONAL - PDI</a:t>
            </a:r>
            <a:br>
              <a:rPr lang="es-E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32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54FD794-569A-4E58-BDCC-43680C5F5D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23" y="3304729"/>
            <a:ext cx="2083857" cy="20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5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1414" y="1595043"/>
            <a:ext cx="7173855" cy="2038604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Realizar </a:t>
            </a: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alineación de los proyectos institucionales 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en el horizonte </a:t>
            </a: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2021-2023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, para cada uno de los </a:t>
            </a:r>
            <a:r>
              <a:rPr lang="es-CO" sz="1800" b="1" dirty="0">
                <a:latin typeface="Arial" panose="020B0604020202020204" pitchFamily="34" charset="0"/>
                <a:cs typeface="Arial" panose="020B0604020202020204" pitchFamily="34" charset="0"/>
              </a:rPr>
              <a:t>Pilares de Gestión del PDI </a:t>
            </a: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con el programa de gobierno rectoral, acorde al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Acuerdo 38 del 27 de Octubre del 2015 “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Por medio del cual se precisa el contenido y se establecen los mecanismos y el procedimiento para la elaboración, aprobación, ejecución, seguimiento, evaluación y control del Plan de Desarrollo Institucional, se derogan los acuerdos 30 de 2006 y 03 de 2009 y se toman otras determinaciones”.</a:t>
            </a:r>
          </a:p>
          <a:p>
            <a:pPr marL="0" indent="0" algn="just">
              <a:buNone/>
            </a:pP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CO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5B8E7D-3048-41A0-AB46-D2EA6FB90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613" y="2015964"/>
            <a:ext cx="2727857" cy="26510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17E13CA-4A00-4F83-8071-455670C18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92" y="3706091"/>
            <a:ext cx="6661898" cy="1900129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FEC83345-A8BB-4171-A2F9-046C90E3BFF9}"/>
              </a:ext>
            </a:extLst>
          </p:cNvPr>
          <p:cNvSpPr/>
          <p:nvPr/>
        </p:nvSpPr>
        <p:spPr>
          <a:xfrm>
            <a:off x="255455" y="4501416"/>
            <a:ext cx="7568871" cy="1523082"/>
          </a:xfrm>
          <a:prstGeom prst="ellipse">
            <a:avLst/>
          </a:prstGeom>
          <a:noFill/>
          <a:ln w="28575"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94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92044" y="835913"/>
            <a:ext cx="39078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PROPÓSITOS</a:t>
            </a: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42A2A7C4-4DBC-4D97-8AD8-F8194146CC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613" y="2275459"/>
            <a:ext cx="2794332" cy="271567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A99DF6C-865C-44B2-8881-2ED3C6488C8E}"/>
              </a:ext>
            </a:extLst>
          </p:cNvPr>
          <p:cNvSpPr txBox="1"/>
          <p:nvPr/>
        </p:nvSpPr>
        <p:spPr>
          <a:xfrm>
            <a:off x="889172" y="2275459"/>
            <a:ext cx="7744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Actualizar la vigencia de los proyectos</a:t>
            </a:r>
            <a:r>
              <a:rPr lang="es-E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PDI al periodo rectoral 2021-2023</a:t>
            </a:r>
            <a:endParaRPr lang="es-E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28A57D94-6FEB-464D-8556-BC15466E3B9B}"/>
              </a:ext>
            </a:extLst>
          </p:cNvPr>
          <p:cNvSpPr/>
          <p:nvPr/>
        </p:nvSpPr>
        <p:spPr>
          <a:xfrm>
            <a:off x="187073" y="2275459"/>
            <a:ext cx="443620" cy="436649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1</a:t>
            </a:r>
            <a:endParaRPr lang="es-CO" sz="2400" b="1" dirty="0"/>
          </a:p>
        </p:txBody>
      </p:sp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A800573A-8076-4572-9EC8-0F1DBFDEF346}"/>
              </a:ext>
            </a:extLst>
          </p:cNvPr>
          <p:cNvSpPr/>
          <p:nvPr/>
        </p:nvSpPr>
        <p:spPr>
          <a:xfrm>
            <a:off x="187073" y="3622889"/>
            <a:ext cx="443620" cy="436649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2</a:t>
            </a:r>
            <a:endParaRPr lang="es-CO" sz="24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158D6D-24BB-4D52-9D00-20EE0FEF90E8}"/>
              </a:ext>
            </a:extLst>
          </p:cNvPr>
          <p:cNvSpPr txBox="1"/>
          <p:nvPr/>
        </p:nvSpPr>
        <p:spPr>
          <a:xfrm>
            <a:off x="819932" y="3622889"/>
            <a:ext cx="77442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Dejar </a:t>
            </a:r>
            <a:r>
              <a:rPr lang="es-E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explicito en el PDI los retos de Rectoría </a:t>
            </a:r>
            <a:r>
              <a:rPr lang="es-E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garantizar su materialización</a:t>
            </a:r>
            <a:r>
              <a:rPr lang="es-E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partir de la dinámica propia del Plan de Desarrollo institucional, lo que </a:t>
            </a:r>
            <a:r>
              <a:rPr lang="es-E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 acciones de ejecución, seguimiento y monitoreo sistemático </a:t>
            </a:r>
            <a:r>
              <a:rPr lang="es-E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su cumplimiento.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79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5E97E47-D4AF-4BAA-8130-573FA455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4766"/>
            <a:ext cx="9144000" cy="564913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7A1E4B8-84B1-47FB-9A07-F8A1985054E4}"/>
              </a:ext>
            </a:extLst>
          </p:cNvPr>
          <p:cNvSpPr/>
          <p:nvPr/>
        </p:nvSpPr>
        <p:spPr>
          <a:xfrm>
            <a:off x="1933304" y="6323235"/>
            <a:ext cx="8516983" cy="3997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El Sistema de Gerencia se soporta a través de un Sistema de Información SIGER</a:t>
            </a:r>
          </a:p>
        </p:txBody>
      </p:sp>
    </p:spTree>
    <p:extLst>
      <p:ext uri="{BB962C8B-B14F-4D97-AF65-F5344CB8AC3E}">
        <p14:creationId xmlns:p14="http://schemas.microsoft.com/office/powerpoint/2010/main" val="22229699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15249</TotalTime>
  <Words>1897</Words>
  <Application>Microsoft Office PowerPoint</Application>
  <PresentationFormat>Panorámica</PresentationFormat>
  <Paragraphs>235</Paragraphs>
  <Slides>47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66" baseType="lpstr">
      <vt:lpstr>Anaktoria</vt:lpstr>
      <vt:lpstr>Arial</vt:lpstr>
      <vt:lpstr>Arial Black</vt:lpstr>
      <vt:lpstr>Arimo Bold</vt:lpstr>
      <vt:lpstr>Calibri</vt:lpstr>
      <vt:lpstr>Calibri Light</vt:lpstr>
      <vt:lpstr>Corbel</vt:lpstr>
      <vt:lpstr>Fira Sans Extra Condensed Medium</vt:lpstr>
      <vt:lpstr>Gagalin</vt:lpstr>
      <vt:lpstr>Maiandra GD</vt:lpstr>
      <vt:lpstr>Muli Bold</vt:lpstr>
      <vt:lpstr>Muli Bold Bold</vt:lpstr>
      <vt:lpstr>Muli Regular Bold</vt:lpstr>
      <vt:lpstr>Open Sans</vt:lpstr>
      <vt:lpstr>Open Sans Extra Bold</vt:lpstr>
      <vt:lpstr>Open Sans Light</vt:lpstr>
      <vt:lpstr>Open Sans Light Bold</vt:lpstr>
      <vt:lpstr>Wingdings</vt:lpstr>
      <vt:lpstr>Tema de Office</vt:lpstr>
      <vt:lpstr>Diapositiva de recursos humanos 1</vt:lpstr>
      <vt:lpstr>Agenda del día </vt:lpstr>
      <vt:lpstr>El Plan de Desarrollo Institucional   “Aquí construimos futuro” da cumplimiento a la</vt:lpstr>
      <vt:lpstr>Alcance del Plan de Desarrollo Institucional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INTRODUCCIÓN</vt:lpstr>
      <vt:lpstr>ADMINISTRACIÓN DE LA INFORMACIÓN ESTRATÉGICA</vt:lpstr>
      <vt:lpstr>Presentación de PowerPoint</vt:lpstr>
      <vt:lpstr>FUENTES DE INFORMACIÓN INSTITUCIONALES</vt:lpstr>
      <vt:lpstr>Presentación de PowerPoint</vt:lpstr>
      <vt:lpstr>ESTADÍSTICAS E INDICADORES UTP</vt:lpstr>
      <vt:lpstr>ESTADÍSTICAS E INDICADORES UTP</vt:lpstr>
      <vt:lpstr>ESTADÍSTICAS E INDICADORES UTP</vt:lpstr>
      <vt:lpstr>RENDICIÓN DE CUENTAS PERMANENTE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Desafío THOMÁS</vt:lpstr>
      <vt:lpstr>Paso a paso para ingresar a Quizizz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UTP</dc:creator>
  <cp:lastModifiedBy>Viviana Marcela  Carmona Arias</cp:lastModifiedBy>
  <cp:revision>643</cp:revision>
  <cp:lastPrinted>2019-04-22T22:21:00Z</cp:lastPrinted>
  <dcterms:created xsi:type="dcterms:W3CDTF">2017-03-06T22:18:18Z</dcterms:created>
  <dcterms:modified xsi:type="dcterms:W3CDTF">2021-10-12T18:51:19Z</dcterms:modified>
</cp:coreProperties>
</file>