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4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6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4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8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F2C5-4CC5-4E49-9FD9-8E76DC9E53F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2F63-0993-41AB-8C40-6BAFF26FB3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portafolioservicios.utp.edu.co/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jpe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hyperlink" Target="https://es.educaplay.com/recursos-educativos/10735463-viie_utp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gvEX7SR4SI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DYoj1TVXrU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tm822JwiwMs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11" y="2038042"/>
            <a:ext cx="4942964" cy="86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9" y="686062"/>
            <a:ext cx="3730601" cy="4467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12459" y="2824542"/>
            <a:ext cx="41292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latin typeface="Helvetica Rounded" pitchFamily="50" charset="0"/>
              </a:rPr>
              <a:t>Objetivo del Pilar de Gestión: Fomentar </a:t>
            </a:r>
            <a:r>
              <a:rPr lang="es-CO" sz="1600" dirty="0">
                <a:latin typeface="Helvetica Rounded" pitchFamily="50" charset="0"/>
              </a:rPr>
              <a:t>y fortalecer la Creación, Gestión y transferencia del conocimiento.</a:t>
            </a:r>
            <a:endParaRPr lang="en-US" sz="1600" dirty="0">
              <a:latin typeface="Helvetica Rounded" pitchFamily="50" charset="0"/>
            </a:endParaRPr>
          </a:p>
          <a:p>
            <a:pPr algn="just"/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6" y="1870329"/>
            <a:ext cx="4715266" cy="50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7" y="904460"/>
            <a:ext cx="5199281" cy="815153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3124E09C-5B66-4E0B-814C-D759596F2B56}"/>
              </a:ext>
            </a:extLst>
          </p:cNvPr>
          <p:cNvGrpSpPr/>
          <p:nvPr/>
        </p:nvGrpSpPr>
        <p:grpSpPr>
          <a:xfrm>
            <a:off x="1240598" y="3909342"/>
            <a:ext cx="1836474" cy="1433430"/>
            <a:chOff x="4610" y="159372"/>
            <a:chExt cx="1836474" cy="143343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1609223-A098-46E1-866F-174D9AAE1769}"/>
                </a:ext>
              </a:extLst>
            </p:cNvPr>
            <p:cNvSpPr/>
            <p:nvPr/>
          </p:nvSpPr>
          <p:spPr>
            <a:xfrm>
              <a:off x="4610" y="159372"/>
              <a:ext cx="1836474" cy="1433430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5CC41042-D11B-46A1-9EB3-966302CED564}"/>
                </a:ext>
              </a:extLst>
            </p:cNvPr>
            <p:cNvSpPr txBox="1"/>
            <p:nvPr/>
          </p:nvSpPr>
          <p:spPr>
            <a:xfrm>
              <a:off x="4610" y="159372"/>
              <a:ext cx="1836474" cy="14334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Desarrollar procesos de apropiación social del conocimiento en los focos de intervención del CIDT</a:t>
              </a:r>
              <a:endParaRPr lang="es-CO" sz="1400" kern="1200" dirty="0">
                <a:latin typeface="Helvetica" pitchFamily="2" charset="0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AF2AFA78-9066-4756-BEEC-042365EA602C}"/>
              </a:ext>
            </a:extLst>
          </p:cNvPr>
          <p:cNvGrpSpPr/>
          <p:nvPr/>
        </p:nvGrpSpPr>
        <p:grpSpPr>
          <a:xfrm>
            <a:off x="3248617" y="3948428"/>
            <a:ext cx="1715433" cy="1355257"/>
            <a:chOff x="2012629" y="198458"/>
            <a:chExt cx="1715433" cy="1355257"/>
          </a:xfrm>
          <a:scene3d>
            <a:camera prst="orthographicFront"/>
            <a:lightRig rig="flat" dir="t"/>
          </a:scene3d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3FF0A796-0610-4C29-ADBF-185987C3B94B}"/>
                </a:ext>
              </a:extLst>
            </p:cNvPr>
            <p:cNvSpPr/>
            <p:nvPr/>
          </p:nvSpPr>
          <p:spPr>
            <a:xfrm>
              <a:off x="2012629" y="198458"/>
              <a:ext cx="1715433" cy="135525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450223"/>
                <a:satOff val="-10194"/>
                <a:lumOff val="2402"/>
                <a:alphaOff val="0"/>
              </a:schemeClr>
            </a:fillRef>
            <a:effectRef idx="1">
              <a:schemeClr val="accent4">
                <a:hueOff val="2450223"/>
                <a:satOff val="-10194"/>
                <a:lumOff val="240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D5EA93B9-8CAE-4740-BC33-48FF7704C434}"/>
                </a:ext>
              </a:extLst>
            </p:cNvPr>
            <p:cNvSpPr txBox="1"/>
            <p:nvPr/>
          </p:nvSpPr>
          <p:spPr>
            <a:xfrm>
              <a:off x="2012629" y="198458"/>
              <a:ext cx="1715433" cy="13552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Establecer alianzas estratégicas para el fomento de iniciativas de base tecnológica de alto impacto económico y social</a:t>
              </a:r>
              <a:endParaRPr lang="es-CO" sz="1400" b="0" kern="12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D83EA5FB-EA20-4E02-844D-96DB05EA64EB}"/>
              </a:ext>
            </a:extLst>
          </p:cNvPr>
          <p:cNvGrpSpPr/>
          <p:nvPr/>
        </p:nvGrpSpPr>
        <p:grpSpPr>
          <a:xfrm>
            <a:off x="5135594" y="3948428"/>
            <a:ext cx="1715433" cy="1355257"/>
            <a:chOff x="3899606" y="198458"/>
            <a:chExt cx="1715433" cy="1355257"/>
          </a:xfrm>
          <a:scene3d>
            <a:camera prst="orthographicFront"/>
            <a:lightRig rig="flat" dir="t"/>
          </a:scene3d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329F3377-4B2C-44C6-80DB-47FFF56A273F}"/>
                </a:ext>
              </a:extLst>
            </p:cNvPr>
            <p:cNvSpPr/>
            <p:nvPr/>
          </p:nvSpPr>
          <p:spPr>
            <a:xfrm>
              <a:off x="3899606" y="198458"/>
              <a:ext cx="1715433" cy="135525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7F2D7A38-51F9-4383-9BFF-CC466C83EC73}"/>
                </a:ext>
              </a:extLst>
            </p:cNvPr>
            <p:cNvSpPr txBox="1"/>
            <p:nvPr/>
          </p:nvSpPr>
          <p:spPr>
            <a:xfrm>
              <a:off x="3899606" y="198458"/>
              <a:ext cx="1715433" cy="13552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Participar de manera activa en los diferentes espacios de concertación para la formulación de políticas</a:t>
              </a:r>
              <a:endParaRPr lang="es-CO" sz="1400" b="0" kern="12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D2514F0-3B7F-495F-ACAA-612915B5269B}"/>
              </a:ext>
            </a:extLst>
          </p:cNvPr>
          <p:cNvGrpSpPr/>
          <p:nvPr/>
        </p:nvGrpSpPr>
        <p:grpSpPr>
          <a:xfrm>
            <a:off x="7022571" y="3948428"/>
            <a:ext cx="1715433" cy="1355257"/>
            <a:chOff x="5786583" y="198458"/>
            <a:chExt cx="1715433" cy="1355257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6416B682-A53F-4FE0-A078-508012974D40}"/>
                </a:ext>
              </a:extLst>
            </p:cNvPr>
            <p:cNvSpPr/>
            <p:nvPr/>
          </p:nvSpPr>
          <p:spPr>
            <a:xfrm>
              <a:off x="5786583" y="198458"/>
              <a:ext cx="1715433" cy="1355257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350668"/>
                <a:satOff val="-30583"/>
                <a:lumOff val="7206"/>
                <a:alphaOff val="0"/>
              </a:schemeClr>
            </a:fillRef>
            <a:effectRef idx="1">
              <a:schemeClr val="accent4">
                <a:hueOff val="7350668"/>
                <a:satOff val="-30583"/>
                <a:lumOff val="720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5DD19B90-C940-432B-978B-E0CB0184C9EF}"/>
                </a:ext>
              </a:extLst>
            </p:cNvPr>
            <p:cNvSpPr txBox="1"/>
            <p:nvPr/>
          </p:nvSpPr>
          <p:spPr>
            <a:xfrm>
              <a:off x="5786583" y="198458"/>
              <a:ext cx="1715433" cy="135525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Implementar el Centro de Desarrollo Tecnológico con enfoque en agroindustria para la región cafetera</a:t>
              </a:r>
              <a:endParaRPr lang="es-CO" sz="1400" b="0" kern="12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E1045AD-BE28-4EDF-AD84-2007684BD1A9}"/>
              </a:ext>
            </a:extLst>
          </p:cNvPr>
          <p:cNvGrpSpPr/>
          <p:nvPr/>
        </p:nvGrpSpPr>
        <p:grpSpPr>
          <a:xfrm>
            <a:off x="8909549" y="3948428"/>
            <a:ext cx="1715433" cy="1355257"/>
            <a:chOff x="7673561" y="198458"/>
            <a:chExt cx="1715433" cy="1355257"/>
          </a:xfrm>
          <a:scene3d>
            <a:camera prst="orthographicFront"/>
            <a:lightRig rig="flat" dir="t"/>
          </a:scene3d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2B2B29DB-0FDB-4EC0-BEA3-4DF8BD12D99D}"/>
                </a:ext>
              </a:extLst>
            </p:cNvPr>
            <p:cNvSpPr/>
            <p:nvPr/>
          </p:nvSpPr>
          <p:spPr>
            <a:xfrm>
              <a:off x="7673561" y="198458"/>
              <a:ext cx="1715433" cy="135525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FD31C87-ADD3-45C9-8F2E-3071C41A40BD}"/>
                </a:ext>
              </a:extLst>
            </p:cNvPr>
            <p:cNvSpPr txBox="1"/>
            <p:nvPr/>
          </p:nvSpPr>
          <p:spPr>
            <a:xfrm>
              <a:off x="7673561" y="198458"/>
              <a:ext cx="1715433" cy="13552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300" kern="1200" dirty="0">
                  <a:latin typeface="Helvetica" pitchFamily="2" charset="0"/>
                  <a:cs typeface="Arial" panose="020B0604020202020204" pitchFamily="34" charset="0"/>
                </a:rPr>
                <a:t>Fortalecer el Nodo de Biodiversidad con énfasis en  Negocios Verdes, Servicios Ecosistémicos y conocimiento ancestral</a:t>
              </a:r>
              <a:endParaRPr lang="es-CO" sz="1300" b="0" kern="12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2C052E16-F6B4-4351-8B9A-ACBE8A24F171}"/>
              </a:ext>
            </a:extLst>
          </p:cNvPr>
          <p:cNvGrpSpPr/>
          <p:nvPr/>
        </p:nvGrpSpPr>
        <p:grpSpPr>
          <a:xfrm>
            <a:off x="1209258" y="2334657"/>
            <a:ext cx="1899153" cy="1146462"/>
            <a:chOff x="287015" y="1503"/>
            <a:chExt cx="1899153" cy="1146462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20341AC2-F6FD-4E3D-AB0A-E67C52CB92E6}"/>
                </a:ext>
              </a:extLst>
            </p:cNvPr>
            <p:cNvSpPr/>
            <p:nvPr/>
          </p:nvSpPr>
          <p:spPr>
            <a:xfrm>
              <a:off x="287015" y="1503"/>
              <a:ext cx="1899153" cy="1146462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E19149AB-BF8D-41CA-8BE1-4941351ED867}"/>
                </a:ext>
              </a:extLst>
            </p:cNvPr>
            <p:cNvSpPr txBox="1"/>
            <p:nvPr/>
          </p:nvSpPr>
          <p:spPr>
            <a:xfrm>
              <a:off x="287015" y="1503"/>
              <a:ext cx="1899153" cy="114646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Gestionar de los activos de conocimiento</a:t>
              </a:r>
              <a:endParaRPr lang="es-CO" sz="1400" kern="1200" dirty="0">
                <a:latin typeface="Helvetica" pitchFamily="2" charset="0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1B00DA6-790B-4419-BDD8-F588B24E71C5}"/>
              </a:ext>
            </a:extLst>
          </p:cNvPr>
          <p:cNvGrpSpPr/>
          <p:nvPr/>
        </p:nvGrpSpPr>
        <p:grpSpPr>
          <a:xfrm>
            <a:off x="8909549" y="2407112"/>
            <a:ext cx="1773975" cy="1083950"/>
            <a:chOff x="349604" y="1328624"/>
            <a:chExt cx="1773975" cy="1083950"/>
          </a:xfrm>
          <a:scene3d>
            <a:camera prst="orthographicFront"/>
            <a:lightRig rig="flat" dir="t"/>
          </a:scene3d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92B22F30-8B66-4A1A-8BAD-2C50FA53C089}"/>
                </a:ext>
              </a:extLst>
            </p:cNvPr>
            <p:cNvSpPr/>
            <p:nvPr/>
          </p:nvSpPr>
          <p:spPr>
            <a:xfrm>
              <a:off x="349604" y="1328624"/>
              <a:ext cx="1773975" cy="108395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450223"/>
                <a:satOff val="-10194"/>
                <a:lumOff val="2402"/>
                <a:alphaOff val="0"/>
              </a:schemeClr>
            </a:fillRef>
            <a:effectRef idx="1">
              <a:schemeClr val="accent4">
                <a:hueOff val="2450223"/>
                <a:satOff val="-10194"/>
                <a:lumOff val="240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4E848E1F-9FEA-4FF5-8C36-6C361E9D43F6}"/>
                </a:ext>
              </a:extLst>
            </p:cNvPr>
            <p:cNvSpPr txBox="1"/>
            <p:nvPr/>
          </p:nvSpPr>
          <p:spPr>
            <a:xfrm>
              <a:off x="349604" y="1328624"/>
              <a:ext cx="1773975" cy="1083950"/>
            </a:xfrm>
            <a:prstGeom prst="rect">
              <a:avLst/>
            </a:prstGeom>
            <a:solidFill>
              <a:srgbClr val="92D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Fomentar  la Cultura de la Vigilancia Tecnológica e Inteligencia Competitiva</a:t>
              </a:r>
              <a:endParaRPr lang="es-CO" sz="1400" b="0" kern="12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A85E90ED-7595-41DD-8918-2D002291A748}"/>
              </a:ext>
            </a:extLst>
          </p:cNvPr>
          <p:cNvGrpSpPr/>
          <p:nvPr/>
        </p:nvGrpSpPr>
        <p:grpSpPr>
          <a:xfrm>
            <a:off x="3248617" y="2389169"/>
            <a:ext cx="1773975" cy="1083950"/>
            <a:chOff x="349604" y="2593233"/>
            <a:chExt cx="1773975" cy="1083950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227E3800-2712-41F8-9508-CFD01421B351}"/>
                </a:ext>
              </a:extLst>
            </p:cNvPr>
            <p:cNvSpPr/>
            <p:nvPr/>
          </p:nvSpPr>
          <p:spPr>
            <a:xfrm>
              <a:off x="349604" y="2593233"/>
              <a:ext cx="1773975" cy="1083950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8476BEF9-0600-49D2-BF5E-309446270076}"/>
                </a:ext>
              </a:extLst>
            </p:cNvPr>
            <p:cNvSpPr txBox="1"/>
            <p:nvPr/>
          </p:nvSpPr>
          <p:spPr>
            <a:xfrm>
              <a:off x="349604" y="2593233"/>
              <a:ext cx="1773975" cy="10839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Fortalecer los procesos de transferencia de conocimiento</a:t>
              </a:r>
              <a:endParaRPr lang="es-CO" sz="1400" b="0" kern="12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ABF3ABA4-39BA-424A-8157-B92F135BC0E3}"/>
              </a:ext>
            </a:extLst>
          </p:cNvPr>
          <p:cNvGrpSpPr/>
          <p:nvPr/>
        </p:nvGrpSpPr>
        <p:grpSpPr>
          <a:xfrm>
            <a:off x="5192095" y="2389169"/>
            <a:ext cx="1773975" cy="1083950"/>
            <a:chOff x="349604" y="3857842"/>
            <a:chExt cx="1773975" cy="1083950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8E6546F3-8C0D-4734-AA6D-A416D857B6EA}"/>
                </a:ext>
              </a:extLst>
            </p:cNvPr>
            <p:cNvSpPr/>
            <p:nvPr/>
          </p:nvSpPr>
          <p:spPr>
            <a:xfrm>
              <a:off x="349604" y="3857842"/>
              <a:ext cx="1773975" cy="1083950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350668"/>
                <a:satOff val="-30583"/>
                <a:lumOff val="7206"/>
                <a:alphaOff val="0"/>
              </a:schemeClr>
            </a:fillRef>
            <a:effectRef idx="1">
              <a:schemeClr val="accent4">
                <a:hueOff val="7350668"/>
                <a:satOff val="-30583"/>
                <a:lumOff val="720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BFF9D131-8B8F-4A88-BE34-1215EC662A05}"/>
                </a:ext>
              </a:extLst>
            </p:cNvPr>
            <p:cNvSpPr txBox="1"/>
            <p:nvPr/>
          </p:nvSpPr>
          <p:spPr>
            <a:xfrm>
              <a:off x="349604" y="3857842"/>
              <a:ext cx="1773975" cy="10839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Implementar y consolidar la Ruta de Emprendimiento Barranqueros UTP </a:t>
              </a:r>
              <a:endParaRPr lang="es-CO" sz="1400" b="0" kern="12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B2D23EA5-C2B3-4B22-8E49-D4FB4076ABBC}"/>
              </a:ext>
            </a:extLst>
          </p:cNvPr>
          <p:cNvGrpSpPr/>
          <p:nvPr/>
        </p:nvGrpSpPr>
        <p:grpSpPr>
          <a:xfrm>
            <a:off x="7050822" y="2397169"/>
            <a:ext cx="1773975" cy="1083950"/>
            <a:chOff x="349604" y="5122451"/>
            <a:chExt cx="1773975" cy="1083950"/>
          </a:xfrm>
          <a:scene3d>
            <a:camera prst="orthographicFront"/>
            <a:lightRig rig="flat" dir="t"/>
          </a:scene3d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E93716E8-1E9F-49A1-B3AB-C248E3C1C9AC}"/>
                </a:ext>
              </a:extLst>
            </p:cNvPr>
            <p:cNvSpPr/>
            <p:nvPr/>
          </p:nvSpPr>
          <p:spPr>
            <a:xfrm>
              <a:off x="349604" y="5122451"/>
              <a:ext cx="1773975" cy="108395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78C96CF4-250D-47C5-895D-65F8464980C9}"/>
                </a:ext>
              </a:extLst>
            </p:cNvPr>
            <p:cNvSpPr txBox="1"/>
            <p:nvPr/>
          </p:nvSpPr>
          <p:spPr>
            <a:xfrm>
              <a:off x="349604" y="5122451"/>
              <a:ext cx="1773975" cy="1083950"/>
            </a:xfrm>
            <a:prstGeom prst="rect">
              <a:avLst/>
            </a:prstGeom>
            <a:solidFill>
              <a:srgbClr val="00B0F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latin typeface="Helvetica" pitchFamily="2" charset="0"/>
                  <a:cs typeface="Arial" panose="020B0604020202020204" pitchFamily="34" charset="0"/>
                </a:rPr>
                <a:t>Liderar y dinamizar el desarrollo tecnológico, procesos de </a:t>
              </a:r>
              <a:r>
                <a:rPr lang="es-CO" sz="1400" kern="1200" dirty="0" smtClean="0">
                  <a:latin typeface="Helvetica" pitchFamily="2" charset="0"/>
                  <a:cs typeface="Arial" panose="020B0604020202020204" pitchFamily="34" charset="0"/>
                </a:rPr>
                <a:t>emprendimiento</a:t>
              </a:r>
              <a:endParaRPr lang="es-CO" sz="1400" b="0" kern="12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8" y="5972909"/>
            <a:ext cx="3188782" cy="5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204700" cy="6858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75" y="2610277"/>
            <a:ext cx="4189803" cy="402821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06145" y="2387200"/>
            <a:ext cx="445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Helvetica" pitchFamily="2" charset="0"/>
                <a:cs typeface="Times" panose="02020603050405020304" pitchFamily="18" charset="0"/>
              </a:rPr>
              <a:t>La Extensión es una </a:t>
            </a:r>
            <a:r>
              <a:rPr lang="es-ES" sz="1600" b="1" dirty="0">
                <a:latin typeface="Helvetica" pitchFamily="2" charset="0"/>
                <a:cs typeface="Times" panose="02020603050405020304" pitchFamily="18" charset="0"/>
              </a:rPr>
              <a:t>función misional y sustantiva </a:t>
            </a:r>
            <a:r>
              <a:rPr lang="es-ES" sz="1600" dirty="0">
                <a:latin typeface="Helvetica" pitchFamily="2" charset="0"/>
                <a:cs typeface="Times" panose="02020603050405020304" pitchFamily="18" charset="0"/>
              </a:rPr>
              <a:t>de la Universidad, que articula los saberes de la </a:t>
            </a:r>
            <a:r>
              <a:rPr lang="es-ES" sz="1600" b="1" dirty="0">
                <a:latin typeface="Helvetica" pitchFamily="2" charset="0"/>
                <a:cs typeface="Times" panose="02020603050405020304" pitchFamily="18" charset="0"/>
              </a:rPr>
              <a:t>academia y la investigación </a:t>
            </a:r>
            <a:r>
              <a:rPr lang="es-ES" sz="1600" dirty="0">
                <a:latin typeface="Helvetica" pitchFamily="2" charset="0"/>
                <a:cs typeface="Times" panose="02020603050405020304" pitchFamily="18" charset="0"/>
              </a:rPr>
              <a:t>con las necesidades de la sociedad y sus formas de organización. </a:t>
            </a:r>
          </a:p>
          <a:p>
            <a:pPr algn="just"/>
            <a:endParaRPr lang="es-ES" sz="1600" dirty="0">
              <a:latin typeface="Helvetica" pitchFamily="2" charset="0"/>
              <a:cs typeface="Times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87031" y="3956860"/>
            <a:ext cx="128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latin typeface="Wisdom Merry" panose="02000500000000000000" pitchFamily="2" charset="0"/>
              </a:rPr>
              <a:t>Objetivo</a:t>
            </a:r>
            <a:endParaRPr lang="en-US" sz="2400" b="1" dirty="0">
              <a:latin typeface="Wisdom Merry" panose="020005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89798" y="4624384"/>
            <a:ext cx="4275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latin typeface="Helvetica" pitchFamily="2" charset="0"/>
                <a:cs typeface="Times" panose="02020603050405020304" pitchFamily="18" charset="0"/>
              </a:rPr>
              <a:t>Direccionar y articular la relación Universidad – Entorno, con el fin de identificar las capacidades institucionales y apropiar el conocimiento, para ofertar soluciones al sector productivo y social que conduzcan al desarrollo sustentable de la Región.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02" y="1179486"/>
            <a:ext cx="4362095" cy="8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8" cy="68579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99407" y="1985734"/>
            <a:ext cx="285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latin typeface="Wisdom Merry" panose="02000500000000000000" pitchFamily="2" charset="0"/>
              </a:rPr>
              <a:t>Reglamentaci</a:t>
            </a:r>
            <a:r>
              <a:rPr lang="es-CO" sz="2000" b="1" dirty="0">
                <a:latin typeface="Arial Narrow" panose="020B0606020202030204" pitchFamily="34" charset="0"/>
              </a:rPr>
              <a:t>ó</a:t>
            </a:r>
            <a:r>
              <a:rPr lang="es-CO" sz="2000" b="1" dirty="0">
                <a:latin typeface="Wisdom Merry" panose="02000500000000000000" pitchFamily="2" charset="0"/>
              </a:rPr>
              <a:t>n</a:t>
            </a:r>
            <a:endParaRPr lang="en-US" sz="2000" b="1" dirty="0">
              <a:latin typeface="Wisdom Merry" panose="02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24" y="803488"/>
            <a:ext cx="1228063" cy="148125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601453" y="258738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1600" dirty="0" smtClean="0">
                <a:latin typeface="Helvetica" pitchFamily="2" charset="0"/>
              </a:rPr>
              <a:t>Acuerdo </a:t>
            </a:r>
            <a:r>
              <a:rPr lang="es-ES_tradnl" sz="1600" dirty="0">
                <a:latin typeface="Helvetica" pitchFamily="2" charset="0"/>
              </a:rPr>
              <a:t>del CSU N°12 del 8 de mayo de 2019 “ESTATUTO BÁSICO DE EXTENSIÓN DE LA UNIVERSIDAD TECNOLÓGICA DE PEREIRA Y SE DICTAN OTRAS DISPOSICIONES</a:t>
            </a:r>
            <a:r>
              <a:rPr lang="es-ES_tradnl" sz="1600" dirty="0" smtClean="0">
                <a:latin typeface="Helvetica" pitchFamily="2" charset="0"/>
              </a:rPr>
              <a:t>”.</a:t>
            </a:r>
          </a:p>
          <a:p>
            <a:pPr algn="just"/>
            <a:endParaRPr lang="es-ES_tradnl" sz="1600" dirty="0">
              <a:latin typeface="Helvetica" pitchFamily="2" charset="0"/>
            </a:endParaRPr>
          </a:p>
          <a:p>
            <a:pPr algn="just"/>
            <a:r>
              <a:rPr lang="es-ES_tradnl" sz="1600" dirty="0" smtClean="0">
                <a:latin typeface="Helvetica" pitchFamily="2" charset="0"/>
              </a:rPr>
              <a:t>Acuerdo </a:t>
            </a:r>
            <a:r>
              <a:rPr lang="es-ES_tradnl" sz="1600" dirty="0">
                <a:latin typeface="Helvetica" pitchFamily="2" charset="0"/>
              </a:rPr>
              <a:t>de Consejo Académico N° 13 de 2021 ACUERDO ÚNICO DE PRÁCTICAS UNIVERSITARIAS para los Programas Académicos de </a:t>
            </a:r>
            <a:r>
              <a:rPr lang="es-ES_tradnl" sz="1600" dirty="0" smtClean="0">
                <a:latin typeface="Helvetica" pitchFamily="2" charset="0"/>
              </a:rPr>
              <a:t>Pregrado.</a:t>
            </a:r>
          </a:p>
          <a:p>
            <a:pPr algn="just"/>
            <a:endParaRPr lang="es-ES_tradnl" sz="1600" dirty="0">
              <a:latin typeface="Helvetica" pitchFamily="2" charset="0"/>
            </a:endParaRPr>
          </a:p>
          <a:p>
            <a:pPr algn="just"/>
            <a:r>
              <a:rPr lang="es-CO" sz="1600" dirty="0" smtClean="0">
                <a:latin typeface="Helvetica" pitchFamily="2" charset="0"/>
              </a:rPr>
              <a:t>Acuerdo de Consejo Superior </a:t>
            </a:r>
            <a:r>
              <a:rPr lang="es-CO" sz="1600" dirty="0">
                <a:latin typeface="Helvetica" pitchFamily="2" charset="0"/>
              </a:rPr>
              <a:t>N° 69 de 2020 Por medio del cual se crea el fondo patrimonial de fortalecimiento a la Extensión de carácter Social y Rural de la Universidad.</a:t>
            </a:r>
            <a:endParaRPr lang="es-ES_tradnl" sz="1600" dirty="0">
              <a:latin typeface="Helvetica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29" y="2726105"/>
            <a:ext cx="442840" cy="4141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29" y="3903811"/>
            <a:ext cx="442840" cy="4141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29" y="4925896"/>
            <a:ext cx="442840" cy="414137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02" y="1179486"/>
            <a:ext cx="4362095" cy="8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04" y="620739"/>
            <a:ext cx="5882748" cy="58812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52" y="1211216"/>
            <a:ext cx="2817820" cy="82609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758989" y="1624263"/>
            <a:ext cx="252664" cy="3128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8758989" y="1624263"/>
            <a:ext cx="252664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04" y="4914465"/>
            <a:ext cx="3104582" cy="5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996" cy="6857998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47" y="613517"/>
            <a:ext cx="4362095" cy="8739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65" y="1483347"/>
            <a:ext cx="5749960" cy="35287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52688" y="2121451"/>
            <a:ext cx="8654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Helvetica" pitchFamily="2" charset="0"/>
                <a:cs typeface="Times" panose="02020603050405020304" pitchFamily="18" charset="0"/>
              </a:rPr>
              <a:t>El aplicativo de extensión permite el registro de todas las actividades de extensión ejecutadas por los docentes y administrativos en calidad de Responsables de las actividades y proyectos en la Universidad Tecnológica de Pereira.</a:t>
            </a:r>
            <a:endParaRPr lang="es-CO" sz="1600" dirty="0">
              <a:latin typeface="Helvetica" pitchFamily="2" charset="0"/>
              <a:cs typeface="Times" panose="02020603050405020304" pitchFamily="18" charset="0"/>
            </a:endParaRPr>
          </a:p>
          <a:p>
            <a:pPr algn="just"/>
            <a:endParaRPr lang="en-US" dirty="0">
              <a:latin typeface="Helvetica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765103" y="3044781"/>
            <a:ext cx="76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Helvetica Rounded" pitchFamily="50" charset="0"/>
              </a:rPr>
              <a:t>Importancia del registro de actividades de Extensión Universitaria</a:t>
            </a:r>
            <a:endParaRPr lang="en-US" b="1" dirty="0">
              <a:latin typeface="Helvetica Rounded" pitchFamily="50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A94A412-6F7D-49DC-9A08-611B49BC2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950" y="3598780"/>
            <a:ext cx="5329990" cy="26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8B07F0-6FD2-684D-98AA-A01767D57C3C}"/>
              </a:ext>
            </a:extLst>
          </p:cNvPr>
          <p:cNvSpPr txBox="1"/>
          <p:nvPr/>
        </p:nvSpPr>
        <p:spPr>
          <a:xfrm>
            <a:off x="2153509" y="1584816"/>
            <a:ext cx="7716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Helvetica" pitchFamily="2" charset="0"/>
                <a:cs typeface="Times" panose="02020603050405020304" pitchFamily="18" charset="0"/>
              </a:rPr>
              <a:t>Posterior al Registro de las Actividades desde la Vicerrectoría de Investigaciones, Innovación y Extensión se apoya y fomenta la difusión y visibilidad de las actividades de extensión a través de las siguientes </a:t>
            </a:r>
            <a:r>
              <a:rPr lang="es-ES" sz="1600" dirty="0" smtClean="0">
                <a:latin typeface="Helvetica" pitchFamily="2" charset="0"/>
                <a:cs typeface="Times" panose="02020603050405020304" pitchFamily="18" charset="0"/>
              </a:rPr>
              <a:t>estrategias.</a:t>
            </a:r>
            <a:endParaRPr lang="es-CO" sz="1600" dirty="0">
              <a:latin typeface="Helvetica" pitchFamily="2" charset="0"/>
              <a:cs typeface="Times" panose="02020603050405020304" pitchFamily="18" charset="0"/>
            </a:endParaRPr>
          </a:p>
          <a:p>
            <a:pPr algn="just"/>
            <a:endParaRPr lang="en-US" dirty="0">
              <a:latin typeface="Helvetica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55" y="909430"/>
            <a:ext cx="4362095" cy="87395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21657" y="2692812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Estrategias de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Rounded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58525" y="3114897"/>
            <a:ext cx="173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Wisdom Merry" panose="02000500000000000000" pitchFamily="2" charset="0"/>
              </a:rPr>
              <a:t>d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Wisdom Merry" panose="02000500000000000000" pitchFamily="2" charset="0"/>
              </a:rPr>
              <a:t>ifusi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ildlike" panose="02000503000000000000" pitchFamily="2" charset="0"/>
              </a:rPr>
              <a:t>ó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Wisdom Merry" panose="02000500000000000000" pitchFamily="2" charset="0"/>
              </a:rPr>
              <a:t>n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Wisdom Merry" panose="02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1366B27-491A-FC4B-8E55-0627D79CF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2" y="1584816"/>
            <a:ext cx="5652182" cy="60443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54" y="3061791"/>
            <a:ext cx="442840" cy="41413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077194" y="311489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Helvetica Rounded" pitchFamily="50" charset="0"/>
              </a:rPr>
              <a:t>Boletín semanal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423484" y="3345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091554" y="3535587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>
                <a:latin typeface="Helvetica Rounded" pitchFamily="50" charset="0"/>
              </a:rPr>
              <a:t>Mailing</a:t>
            </a:r>
            <a:r>
              <a:rPr lang="es-ES" sz="1600" dirty="0" smtClean="0">
                <a:latin typeface="Helvetica Rounded" pitchFamily="50" charset="0"/>
              </a:rPr>
              <a:t> Masivo</a:t>
            </a:r>
            <a:r>
              <a:rPr lang="es-ES" dirty="0" smtClean="0">
                <a:latin typeface="Helvetica Rounded" pitchFamily="50" charset="0"/>
              </a:rPr>
              <a:t>.</a:t>
            </a:r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14" y="3507992"/>
            <a:ext cx="442840" cy="41413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092204" y="3980936"/>
            <a:ext cx="36086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Helvetica Rounded" pitchFamily="50" charset="0"/>
              </a:rPr>
              <a:t>Páginas web: Educación Continua</a:t>
            </a:r>
          </a:p>
          <a:p>
            <a:r>
              <a:rPr lang="es-ES" sz="1600" dirty="0" smtClean="0">
                <a:latin typeface="Helvetica Rounded" pitchFamily="50" charset="0"/>
              </a:rPr>
              <a:t>y Eventos</a:t>
            </a:r>
            <a:r>
              <a:rPr lang="es-ES" dirty="0" smtClean="0">
                <a:latin typeface="Helvetica Rounded" pitchFamily="50" charset="0"/>
              </a:rPr>
              <a:t>.</a:t>
            </a:r>
            <a:endParaRPr lang="en-U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1" y="4048610"/>
            <a:ext cx="442840" cy="41413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1" y="4621537"/>
            <a:ext cx="442840" cy="414137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106211" y="4632211"/>
            <a:ext cx="36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Helvetica Rounded" pitchFamily="50" charset="0"/>
              </a:rPr>
              <a:t>Espacio en Emisora Universitaria</a:t>
            </a:r>
            <a:r>
              <a:rPr lang="es-ES" dirty="0" smtClean="0">
                <a:latin typeface="Helvetica Rounded" pitchFamily="50" charset="0"/>
              </a:rPr>
              <a:t>.</a:t>
            </a:r>
            <a:endParaRPr lang="en-US" dirty="0">
              <a:latin typeface="Helvetica Round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45" y="2144533"/>
            <a:ext cx="5688591" cy="3164305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52" y="1101935"/>
            <a:ext cx="4362095" cy="87395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5891" y="2415021"/>
            <a:ext cx="319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Helvetica Rounded" pitchFamily="50" charset="0"/>
              </a:rPr>
              <a:t>Conoce el portafolio de servicios institucionales </a:t>
            </a:r>
            <a:r>
              <a:rPr lang="es-ES_tradnl" dirty="0" smtClean="0">
                <a:latin typeface="Helvetica Rounded" pitchFamily="50" charset="0"/>
              </a:rPr>
              <a:t>:</a:t>
            </a:r>
            <a:endParaRPr lang="en-US" dirty="0">
              <a:latin typeface="Helvetica Rounded" pitchFamily="50" charset="0"/>
            </a:endParaRPr>
          </a:p>
        </p:txBody>
      </p:sp>
      <p:pic>
        <p:nvPicPr>
          <p:cNvPr id="9" name="Imagen 8">
            <a:hlinkClick r:id="rId3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1" y="3229094"/>
            <a:ext cx="4005822" cy="4975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4" y="3314506"/>
            <a:ext cx="412179" cy="412179"/>
          </a:xfrm>
          <a:prstGeom prst="rect">
            <a:avLst/>
          </a:prstGeom>
        </p:spPr>
      </p:pic>
      <p:pic>
        <p:nvPicPr>
          <p:cNvPr id="2" name="Imagen 1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1" y="3930156"/>
            <a:ext cx="2205014" cy="3681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1" y="4008740"/>
            <a:ext cx="412179" cy="4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204700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62" y="782915"/>
            <a:ext cx="6650750" cy="4389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47" y="1297261"/>
            <a:ext cx="3343663" cy="7162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588" y="1152204"/>
            <a:ext cx="1414992" cy="14860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838767" y="3160282"/>
            <a:ext cx="44283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Helvetica" pitchFamily="2" charset="0"/>
              </a:rPr>
              <a:t>Es aquel que se refiere a un conjunto articulado y coherente de actividades orientadas a alcanzar uno o varios objetos relacionados con la generación, adaptación o aplicación creativa de conocimiento. Para ello se sigue una metodología definida que prevé al logro de determinados resultados bajo condiciones limitadas de recursos y tiempo, especificados en un presupuesto y en un cronograma, respectivamente</a:t>
            </a:r>
            <a:r>
              <a:rPr lang="es-CO" sz="1400" dirty="0">
                <a:latin typeface="Helvetica" pitchFamily="2" charset="0"/>
              </a:rPr>
              <a:t>.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71015" y="2591902"/>
            <a:ext cx="456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¿Qué es un proyecto de investigación?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Helvetica Rounded" pitchFamily="50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79" y="2891819"/>
            <a:ext cx="4345825" cy="43458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8" y="6089618"/>
            <a:ext cx="2378789" cy="3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06" y="1230214"/>
            <a:ext cx="5833277" cy="384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43" y="1633161"/>
            <a:ext cx="2782257" cy="59601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08825" y="3070861"/>
            <a:ext cx="9744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Helvetica" pitchFamily="2" charset="0"/>
              </a:rPr>
              <a:t>Se define grupo de investigación científica o tecnológica como el conjunto de personas que se reúnen para realizar investigación en una temática dada, formulan uno o varios problemas de su interés, trazan un plan estratégico de largo o mediano plazo para trabajar en él y producir unos resultados de conocimiento sobre el tema cuestión. Un grupo existe siempre y cuando demuestre producción de resultados tangibles y verificables, fruto de proyectos y otras actividades de investigación convenientemente expresadas en un plan de acción (proyectos) debidamente formalizado</a:t>
            </a:r>
            <a:r>
              <a:rPr lang="es-CO" dirty="0"/>
              <a:t>.</a:t>
            </a:r>
            <a:endParaRPr lang="en-US" dirty="0"/>
          </a:p>
          <a:p>
            <a:pPr algn="just"/>
            <a:r>
              <a:rPr lang="es-CO" sz="1400" dirty="0" smtClean="0">
                <a:latin typeface="Helvetica" pitchFamily="2" charset="0"/>
              </a:rPr>
              <a:t>.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08825" y="2568474"/>
            <a:ext cx="424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¿Qué es un 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grupo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de investigación?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Helvetica Rounded" pitchFamily="50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882743" y="1612797"/>
            <a:ext cx="363931" cy="3785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8778240" y="1633160"/>
            <a:ext cx="286468" cy="35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140906" y="50814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46" y="4829629"/>
            <a:ext cx="4813598" cy="3089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61" y="5300038"/>
            <a:ext cx="4891594" cy="3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06" y="931015"/>
            <a:ext cx="5833277" cy="384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41" y="1428270"/>
            <a:ext cx="2782257" cy="59601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880656" y="2910800"/>
            <a:ext cx="34615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Helvetica" pitchFamily="2" charset="0"/>
              </a:rPr>
              <a:t>Son un grupo de estudiantes que se reúnen alrededor de un tema que se desarrolla con estrategias investigativas, con miras a la solución de problemáticas del entorno</a:t>
            </a:r>
            <a:r>
              <a:rPr lang="es-CO" sz="1600" dirty="0" smtClean="0">
                <a:latin typeface="Helvetica" pitchFamily="2" charset="0"/>
              </a:rPr>
              <a:t>.</a:t>
            </a:r>
          </a:p>
          <a:p>
            <a:pPr algn="just"/>
            <a:endParaRPr lang="es-CO" sz="1600" dirty="0">
              <a:latin typeface="Helvetica" pitchFamily="2" charset="0"/>
            </a:endParaRPr>
          </a:p>
          <a:p>
            <a:pPr lvl="0" algn="just"/>
            <a:r>
              <a:rPr lang="es-CO" sz="1600" dirty="0" smtClean="0">
                <a:latin typeface="Helvetica" pitchFamily="2" charset="0"/>
              </a:rPr>
              <a:t>*</a:t>
            </a:r>
            <a:r>
              <a:rPr lang="es-CO" dirty="0"/>
              <a:t>Es una estrategia formativa y pedagógica. </a:t>
            </a:r>
            <a:endParaRPr lang="en-US" dirty="0"/>
          </a:p>
          <a:p>
            <a:pPr algn="just"/>
            <a:endParaRPr lang="en-US" sz="1600" dirty="0">
              <a:latin typeface="Helvetica" pitchFamily="2" charset="0"/>
            </a:endParaRPr>
          </a:p>
          <a:p>
            <a:pPr algn="just"/>
            <a:endParaRPr lang="en-US" sz="1400" dirty="0">
              <a:latin typeface="Helvetica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80656" y="2136577"/>
            <a:ext cx="3341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¿Qué 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entiende usted por</a:t>
            </a:r>
          </a:p>
          <a:p>
            <a:pPr algn="ctr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 semillero de investigación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Helvetica Rounded" pitchFamily="50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882743" y="1612797"/>
            <a:ext cx="363931" cy="3785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8778240" y="1633160"/>
            <a:ext cx="286468" cy="35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140906" y="50814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Imagen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66" y="4341411"/>
            <a:ext cx="2996787" cy="25369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11" y="3802231"/>
            <a:ext cx="2822695" cy="4687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2" y="5762707"/>
            <a:ext cx="5935184" cy="2976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17" y="1485216"/>
            <a:ext cx="1361081" cy="16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" y="-1174"/>
            <a:ext cx="12191998" cy="6857999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06" y="509910"/>
            <a:ext cx="5833277" cy="384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41" y="1007165"/>
            <a:ext cx="2782257" cy="59601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664547" y="2164132"/>
            <a:ext cx="929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Helvetica" pitchFamily="2" charset="0"/>
              </a:rPr>
              <a:t>Investigadores Colciencias reconoce INVESTIGADORES (Eméritos, Sénior, Asociado y Junior) y tipifica investigadores en formación e integrantes vinculados a grupos de investigación, de acuerdo con sus aportes individuales a la </a:t>
            </a:r>
            <a:r>
              <a:rPr lang="es-CO" sz="1600" dirty="0" err="1">
                <a:latin typeface="Helvetica" pitchFamily="2" charset="0"/>
              </a:rPr>
              <a:t>CTeI</a:t>
            </a:r>
            <a:r>
              <a:rPr lang="es-CO" sz="1600" dirty="0">
                <a:latin typeface="Helvetica" pitchFamily="2" charset="0"/>
              </a:rPr>
              <a:t> a través de la revisión de: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64547" y="1773665"/>
            <a:ext cx="439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¿Qué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es un investigador reconocido?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882743" y="1612797"/>
            <a:ext cx="363931" cy="3785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8778240" y="1633160"/>
            <a:ext cx="286468" cy="35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140906" y="50814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33" y="3182234"/>
            <a:ext cx="239709" cy="22417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721873" y="3125817"/>
            <a:ext cx="222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Helvetica" pitchFamily="2" charset="0"/>
              </a:rPr>
              <a:t>Formación Académica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16585" y="3133703"/>
            <a:ext cx="319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>
                <a:latin typeface="Helvetica" pitchFamily="2" charset="0"/>
              </a:rPr>
              <a:t>Producción Académica/Científica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72131" y="3464371"/>
            <a:ext cx="61558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sz="1600" dirty="0">
                <a:latin typeface="Helvetica" pitchFamily="2" charset="0"/>
              </a:rPr>
              <a:t>Apoyo en la Formación de Recurso Humano para la investigación</a:t>
            </a:r>
            <a:endParaRPr lang="en-US" sz="1600" dirty="0"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82" y="4890940"/>
            <a:ext cx="5150174" cy="160776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501235" y="5224842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latin typeface="Helvetica Rounded" pitchFamily="50" charset="0"/>
              </a:rPr>
              <a:t>Emérito</a:t>
            </a:r>
            <a:endParaRPr lang="en-US" sz="1400" dirty="0">
              <a:latin typeface="Helvetica Rounded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60203" y="544417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latin typeface="Helvetica Rounded" pitchFamily="50" charset="0"/>
              </a:rPr>
              <a:t>Sénior</a:t>
            </a:r>
            <a:endParaRPr lang="en-US" sz="1400" dirty="0">
              <a:latin typeface="Helvetica Rounded" pitchFamily="50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474854" y="5667276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latin typeface="Helvetica Rounded" pitchFamily="50" charset="0"/>
                <a:ea typeface="Times New Roman" panose="02020603050405020304" pitchFamily="18" charset="0"/>
              </a:rPr>
              <a:t>Asociado</a:t>
            </a:r>
            <a:endParaRPr lang="en-US" sz="1400" dirty="0">
              <a:latin typeface="Helvetica Rounded" pitchFamily="50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573026" y="5894661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latin typeface="Helvetica Rounded" pitchFamily="50" charset="0"/>
              </a:rPr>
              <a:t>Junior</a:t>
            </a:r>
            <a:endParaRPr lang="en-US" sz="1400" dirty="0">
              <a:latin typeface="Helvetica Rounded" pitchFamily="50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496838" y="5188408"/>
            <a:ext cx="268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Helvetica Rounded" pitchFamily="50" charset="0"/>
              </a:rPr>
              <a:t>1</a:t>
            </a:r>
            <a:endParaRPr lang="en-US" sz="1600" dirty="0">
              <a:latin typeface="Helvetica Rounded" pitchFamily="50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453877" y="543456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Helvetica Rounded" pitchFamily="50" charset="0"/>
              </a:rPr>
              <a:t>27</a:t>
            </a:r>
            <a:endParaRPr lang="en-US" sz="1400" dirty="0">
              <a:latin typeface="Helvetica Rounded" pitchFamily="50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453877" y="5636498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Helvetica Rounded" pitchFamily="50" charset="0"/>
              </a:rPr>
              <a:t>58</a:t>
            </a:r>
            <a:endParaRPr lang="en-US" sz="1600" dirty="0">
              <a:latin typeface="Helvetica Rounded" pitchFamily="50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453877" y="5863883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Helvetica Rounded" pitchFamily="50" charset="0"/>
              </a:rPr>
              <a:t>82</a:t>
            </a:r>
            <a:endParaRPr lang="en-US" sz="1600" dirty="0">
              <a:latin typeface="Helvetica Rounded" pitchFamily="50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368116" y="6126965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2"/>
                </a:solidFill>
                <a:latin typeface="Helvetica Rounded" pitchFamily="50" charset="0"/>
              </a:rPr>
              <a:t>168</a:t>
            </a:r>
            <a:endParaRPr lang="en-US" sz="2000" dirty="0">
              <a:solidFill>
                <a:schemeClr val="accent2"/>
              </a:solidFill>
              <a:latin typeface="Helvetica Rounded" pitchFamily="50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549750" y="6155066"/>
            <a:ext cx="782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accent2"/>
                </a:solidFill>
                <a:latin typeface="Helvetica Rounded" pitchFamily="50" charset="0"/>
              </a:rPr>
              <a:t>TOTAL</a:t>
            </a:r>
            <a:endParaRPr lang="en-US" sz="1400" dirty="0">
              <a:solidFill>
                <a:schemeClr val="accent2"/>
              </a:solidFill>
              <a:latin typeface="Helvetica Rounded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2" y="4077458"/>
            <a:ext cx="5081452" cy="34539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6" y="3182234"/>
            <a:ext cx="239709" cy="22417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94" y="3510556"/>
            <a:ext cx="239709" cy="2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8" cy="6857998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5" y="3429001"/>
            <a:ext cx="5261909" cy="347785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095999" y="2151728"/>
            <a:ext cx="51651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noProof="1" smtClean="0">
                <a:latin typeface="Helvetica" pitchFamily="2" charset="0"/>
              </a:rPr>
              <a:t>Administrar</a:t>
            </a:r>
            <a:r>
              <a:rPr lang="es-CO" noProof="1" smtClean="0">
                <a:latin typeface="Helvetica" pitchFamily="2" charset="0"/>
              </a:rPr>
              <a:t> los activos de conocimiento de la Universidad a través de la </a:t>
            </a:r>
            <a:r>
              <a:rPr lang="es-CO" b="1" noProof="1" smtClean="0">
                <a:latin typeface="Helvetica" pitchFamily="2" charset="0"/>
              </a:rPr>
              <a:t>formulación de estrategias y aplicación de lineamientos </a:t>
            </a:r>
            <a:r>
              <a:rPr lang="es-CO" noProof="1" smtClean="0">
                <a:latin typeface="Helvetica" pitchFamily="2" charset="0"/>
              </a:rPr>
              <a:t>para la gestión tecnológica, innovación y emprendimiento, que permita la </a:t>
            </a:r>
            <a:r>
              <a:rPr lang="es-CO" b="1" noProof="1" smtClean="0">
                <a:latin typeface="Helvetica" pitchFamily="2" charset="0"/>
              </a:rPr>
              <a:t>consolidación de las capacidades </a:t>
            </a:r>
            <a:r>
              <a:rPr lang="es-CO" noProof="1" smtClean="0">
                <a:latin typeface="Helvetica" pitchFamily="2" charset="0"/>
              </a:rPr>
              <a:t>científicas y tecnológicas institucionales, el </a:t>
            </a:r>
            <a:r>
              <a:rPr lang="es-CO" b="1" noProof="1" smtClean="0">
                <a:latin typeface="Helvetica" pitchFamily="2" charset="0"/>
              </a:rPr>
              <a:t>fortalecimiento </a:t>
            </a:r>
            <a:r>
              <a:rPr lang="es-CO" noProof="1" smtClean="0">
                <a:latin typeface="Helvetica" pitchFamily="2" charset="0"/>
              </a:rPr>
              <a:t>de los vínculos con la sociedad a partir de la generación de redes de trabajo y el </a:t>
            </a:r>
            <a:r>
              <a:rPr lang="es-CO" b="1" noProof="1" smtClean="0">
                <a:latin typeface="Helvetica" pitchFamily="2" charset="0"/>
              </a:rPr>
              <a:t>intercambio de conocimiento,</a:t>
            </a:r>
            <a:r>
              <a:rPr lang="es-CO" noProof="1" smtClean="0">
                <a:latin typeface="Helvetica" pitchFamily="2" charset="0"/>
              </a:rPr>
              <a:t> con el fin de contribuir al desarrollo económico y social del entorno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79273" y="2488975"/>
            <a:ext cx="287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Wisdom Merry" panose="02000500000000000000" pitchFamily="2" charset="0"/>
              </a:rPr>
              <a:t>Objetivo</a:t>
            </a:r>
            <a:endParaRPr lang="en-US" sz="2800" dirty="0">
              <a:latin typeface="Wisdom Merry" panose="020005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11" y="1057843"/>
            <a:ext cx="5199281" cy="8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996" cy="6857998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8" y="501853"/>
            <a:ext cx="5199281" cy="815153"/>
          </a:xfrm>
          <a:prstGeom prst="rect">
            <a:avLst/>
          </a:prstGeom>
        </p:spPr>
      </p:pic>
      <p:sp>
        <p:nvSpPr>
          <p:cNvPr id="11" name="Google Shape;888;p5">
            <a:extLst>
              <a:ext uri="{FF2B5EF4-FFF2-40B4-BE49-F238E27FC236}">
                <a16:creationId xmlns:a16="http://schemas.microsoft.com/office/drawing/2014/main" id="{BEA2D61F-2659-4CDB-B03C-BF643AB12094}"/>
              </a:ext>
            </a:extLst>
          </p:cNvPr>
          <p:cNvSpPr txBox="1"/>
          <p:nvPr/>
        </p:nvSpPr>
        <p:spPr>
          <a:xfrm>
            <a:off x="1446991" y="1592199"/>
            <a:ext cx="929801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Calibri"/>
              <a:buNone/>
            </a:pPr>
            <a:r>
              <a:rPr lang="es-CO" sz="1600" dirty="0">
                <a:latin typeface="Helvetica" pitchFamily="2" charset="0"/>
                <a:sym typeface="Calibri"/>
              </a:rPr>
              <a:t>La institución propicia el intercambio de conocimiento acorde a las necesidades u oportunidades del entorno, a través del desarrollo de proyectos de I+D aplicada, el alistamiento tecnológico y comercial de los resultados de investigación de la Universidad, la protección de la propiedad intelectual, la gestión comercial vía contratos de licencia o la creación de spin-off y la Ruta de Emprendimiento Barranqueros.</a:t>
            </a:r>
            <a:endParaRPr sz="1600" dirty="0">
              <a:latin typeface="Helvetica" pitchFamily="2" charset="0"/>
              <a:sym typeface="Calibri"/>
            </a:endParaRPr>
          </a:p>
        </p:txBody>
      </p:sp>
      <p:pic>
        <p:nvPicPr>
          <p:cNvPr id="12" name="Google Shape;886;p5">
            <a:extLst>
              <a:ext uri="{FF2B5EF4-FFF2-40B4-BE49-F238E27FC236}">
                <a16:creationId xmlns:a16="http://schemas.microsoft.com/office/drawing/2014/main" id="{BE1C4932-5A90-4F8E-B3BA-8C2A6E52F9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6358" y="2909203"/>
            <a:ext cx="6440820" cy="3684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5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20470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7" y="904460"/>
            <a:ext cx="5199281" cy="815153"/>
          </a:xfrm>
          <a:prstGeom prst="rect">
            <a:avLst/>
          </a:prstGeom>
        </p:spPr>
      </p:pic>
      <p:pic>
        <p:nvPicPr>
          <p:cNvPr id="11" name="Google Shape;1085;p16">
            <a:hlinkClick r:id="rId5"/>
            <a:extLst>
              <a:ext uri="{FF2B5EF4-FFF2-40B4-BE49-F238E27FC236}">
                <a16:creationId xmlns:a16="http://schemas.microsoft.com/office/drawing/2014/main" id="{D69194B2-0F94-4BB1-950F-5E04352462A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2832" y="4759241"/>
            <a:ext cx="2484918" cy="192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9" y="1962572"/>
            <a:ext cx="2994156" cy="65793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68487" y="2183629"/>
            <a:ext cx="28781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Conexión</a:t>
            </a:r>
          </a:p>
          <a:p>
            <a:pPr algn="ctr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 </a:t>
            </a:r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oferta-demanda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 </a:t>
            </a:r>
            <a:r>
              <a:rPr lang="es-CO" b="1" dirty="0" err="1" smtClean="0">
                <a:solidFill>
                  <a:schemeClr val="tx2">
                    <a:lumMod val="75000"/>
                  </a:schemeClr>
                </a:solidFill>
                <a:latin typeface="Helvetica Rounded" pitchFamily="50" charset="0"/>
              </a:rPr>
              <a:t>CTeI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Google Shape;1086;p16">
            <a:extLst>
              <a:ext uri="{FF2B5EF4-FFF2-40B4-BE49-F238E27FC236}">
                <a16:creationId xmlns:a16="http://schemas.microsoft.com/office/drawing/2014/main" id="{883406AF-4B77-40DC-ABA5-DFCB2FA5C91B}"/>
              </a:ext>
            </a:extLst>
          </p:cNvPr>
          <p:cNvSpPr txBox="1"/>
          <p:nvPr/>
        </p:nvSpPr>
        <p:spPr>
          <a:xfrm>
            <a:off x="1088577" y="2935489"/>
            <a:ext cx="504987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Calibri"/>
              <a:buNone/>
            </a:pPr>
            <a:r>
              <a:rPr lang="es-CO" sz="1600" b="0" i="0" u="none" strike="noStrike" cap="none" dirty="0">
                <a:latin typeface="Helvetica" pitchFamily="2" charset="0"/>
                <a:ea typeface="Calibri"/>
                <a:cs typeface="Calibri"/>
                <a:sym typeface="Calibri"/>
              </a:rPr>
              <a:t>La Plataforma SOLI  permite</a:t>
            </a:r>
            <a:r>
              <a:rPr lang="es-CO" sz="1600" b="0" i="0" u="none" strike="noStrike" cap="none" dirty="0" smtClean="0">
                <a:latin typeface="Helvetica" pitchFamily="2" charset="0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Calibri"/>
              <a:buNone/>
            </a:pPr>
            <a:endParaRPr sz="1600" b="0" i="0" u="none" strike="noStrike" cap="none" dirty="0">
              <a:latin typeface="Helvetica" pitchFamily="2" charset="0"/>
              <a:ea typeface="Arial"/>
              <a:cs typeface="Arial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2100"/>
            </a:pPr>
            <a:r>
              <a:rPr lang="es-CO" sz="1600" b="0" i="0" u="none" strike="noStrike" cap="none" dirty="0">
                <a:latin typeface="Helvetica" pitchFamily="2" charset="0"/>
                <a:ea typeface="Calibri"/>
                <a:cs typeface="Calibri"/>
                <a:sym typeface="Calibri"/>
              </a:rPr>
              <a:t>Difundir capacidades científicas- </a:t>
            </a:r>
            <a:r>
              <a:rPr lang="es-CO" sz="1600" b="0" i="0" u="none" strike="noStrike" cap="none" dirty="0" smtClean="0">
                <a:latin typeface="Helvetica" pitchFamily="2" charset="0"/>
                <a:ea typeface="Calibri"/>
                <a:cs typeface="Calibri"/>
                <a:sym typeface="Calibri"/>
              </a:rPr>
              <a:t>tecnológicas.</a:t>
            </a:r>
            <a:endParaRPr sz="1600" b="0" i="0" u="none" strike="noStrike" cap="none" dirty="0">
              <a:latin typeface="Helvetica" pitchFamily="2" charset="0"/>
              <a:ea typeface="Arial"/>
              <a:cs typeface="Arial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2100"/>
            </a:pPr>
            <a:r>
              <a:rPr lang="es-CO" sz="1600" b="0" i="0" u="none" strike="noStrike" cap="none" dirty="0">
                <a:latin typeface="Helvetica" pitchFamily="2" charset="0"/>
                <a:ea typeface="Calibri"/>
                <a:cs typeface="Calibri"/>
                <a:sym typeface="Calibri"/>
              </a:rPr>
              <a:t>Divulgar demandas empresariales de </a:t>
            </a:r>
            <a:r>
              <a:rPr lang="es-CO" sz="1600" b="0" i="0" u="none" strike="noStrike" cap="none" dirty="0" smtClean="0">
                <a:latin typeface="Helvetica" pitchFamily="2" charset="0"/>
                <a:ea typeface="Calibri"/>
                <a:cs typeface="Calibri"/>
                <a:sym typeface="Calibri"/>
              </a:rPr>
              <a:t>I+D+i.</a:t>
            </a:r>
            <a:endParaRPr sz="1600" b="0" i="0" u="none" strike="noStrike" cap="none" dirty="0">
              <a:latin typeface="Helvetica" pitchFamily="2" charset="0"/>
              <a:ea typeface="Arial"/>
              <a:cs typeface="Arial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2100"/>
            </a:pPr>
            <a:r>
              <a:rPr lang="es-CO" sz="1600" b="0" i="0" u="none" strike="noStrike" cap="none" dirty="0">
                <a:latin typeface="Helvetica" pitchFamily="2" charset="0"/>
                <a:ea typeface="Calibri"/>
                <a:cs typeface="Calibri"/>
                <a:sym typeface="Calibri"/>
              </a:rPr>
              <a:t>Dinamizar el conocimiento en ciencia y </a:t>
            </a:r>
            <a:r>
              <a:rPr lang="es-CO" sz="1600" b="0" i="0" u="none" strike="noStrike" cap="none" dirty="0" smtClean="0">
                <a:latin typeface="Helvetica" pitchFamily="2" charset="0"/>
                <a:ea typeface="Calibri"/>
                <a:cs typeface="Calibri"/>
                <a:sym typeface="Calibri"/>
              </a:rPr>
              <a:t>tecnología.</a:t>
            </a:r>
            <a:endParaRPr sz="1600" b="0" i="0" u="none" strike="noStrike" cap="none" dirty="0">
              <a:latin typeface="Helvetica" pitchFamily="2" charset="0"/>
              <a:ea typeface="Arial"/>
              <a:cs typeface="Arial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2100"/>
            </a:pPr>
            <a:r>
              <a:rPr lang="es-CO" sz="1600" b="0" i="0" u="none" strike="noStrike" cap="none" dirty="0">
                <a:latin typeface="Helvetica" pitchFamily="2" charset="0"/>
                <a:ea typeface="Calibri"/>
                <a:cs typeface="Calibri"/>
                <a:sym typeface="Calibri"/>
              </a:rPr>
              <a:t>Generar y gestionar conexiones </a:t>
            </a:r>
            <a:r>
              <a:rPr lang="es-CO" sz="1600" b="0" i="0" u="none" strike="noStrike" cap="none" dirty="0" smtClean="0">
                <a:latin typeface="Helvetica" pitchFamily="2" charset="0"/>
                <a:ea typeface="Calibri"/>
                <a:cs typeface="Calibri"/>
                <a:sym typeface="Calibri"/>
              </a:rPr>
              <a:t>efectivas.</a:t>
            </a:r>
            <a:endParaRPr sz="1600" b="0" i="0" u="none" strike="noStrike" cap="none" dirty="0">
              <a:latin typeface="Helvetica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089;p16" descr="Logotipo&#10;&#10;Descripción generada automáticamente con confianza media">
            <a:hlinkClick r:id="rId8"/>
            <a:extLst>
              <a:ext uri="{FF2B5EF4-FFF2-40B4-BE49-F238E27FC236}">
                <a16:creationId xmlns:a16="http://schemas.microsoft.com/office/drawing/2014/main" id="{949AA022-053C-49EF-B81D-01FAD48BE78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68429" y="5003744"/>
            <a:ext cx="2835591" cy="136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9" y="3496127"/>
            <a:ext cx="239709" cy="2241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8" y="3730882"/>
            <a:ext cx="239709" cy="2241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7" y="3965637"/>
            <a:ext cx="239709" cy="22417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6" y="4215839"/>
            <a:ext cx="239709" cy="22417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208727" y="2807073"/>
            <a:ext cx="4689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latin typeface="Helvetica" pitchFamily="2" charset="0"/>
                <a:ea typeface="Leelawadee"/>
                <a:cs typeface="Leelawadee"/>
                <a:sym typeface="Leelawadee"/>
              </a:rPr>
              <a:t>Es un espacio virtual que tiene como propósito encontrar alternativas de solución a las necesidades del entorno a partir de la </a:t>
            </a:r>
            <a:r>
              <a:rPr lang="es-ES" sz="1600" b="1" dirty="0">
                <a:latin typeface="Helvetica" pitchFamily="2" charset="0"/>
                <a:ea typeface="Leelawadee"/>
                <a:cs typeface="Leelawadee"/>
                <a:sym typeface="Leelawadee"/>
              </a:rPr>
              <a:t>articulación</a:t>
            </a:r>
            <a:r>
              <a:rPr lang="es-ES" sz="1600" dirty="0">
                <a:latin typeface="Helvetica" pitchFamily="2" charset="0"/>
                <a:ea typeface="Leelawadee"/>
                <a:cs typeface="Leelawadee"/>
                <a:sym typeface="Leelawadee"/>
              </a:rPr>
              <a:t> de la oferta de productos y servicios científico - tecnológicos de la </a:t>
            </a:r>
            <a:r>
              <a:rPr lang="es-ES" sz="1600" b="1" dirty="0">
                <a:latin typeface="Helvetica" pitchFamily="2" charset="0"/>
                <a:ea typeface="Leelawadee"/>
                <a:cs typeface="Leelawadee"/>
                <a:sym typeface="Leelawadee"/>
              </a:rPr>
              <a:t>academia</a:t>
            </a:r>
            <a:r>
              <a:rPr lang="es-ES" sz="1600" dirty="0">
                <a:latin typeface="Helvetica" pitchFamily="2" charset="0"/>
                <a:ea typeface="Leelawadee"/>
                <a:cs typeface="Leelawadee"/>
                <a:sym typeface="Leelawadee"/>
              </a:rPr>
              <a:t> con oportunidades y retos identificados en las </a:t>
            </a:r>
            <a:r>
              <a:rPr lang="es-ES" sz="1600" b="1" dirty="0">
                <a:latin typeface="Helvetica" pitchFamily="2" charset="0"/>
                <a:ea typeface="Leelawadee"/>
                <a:cs typeface="Leelawadee"/>
                <a:sym typeface="Leelawadee"/>
              </a:rPr>
              <a:t>organizaciones</a:t>
            </a:r>
            <a:r>
              <a:rPr lang="es-ES" b="1" dirty="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.</a:t>
            </a:r>
            <a:endParaRPr lang="es-ES" dirty="0">
              <a:solidFill>
                <a:srgbClr val="000000"/>
              </a:solidFill>
              <a:latin typeface="Leelawadee"/>
              <a:ea typeface="Leelawadee"/>
              <a:cs typeface="Leelawadee"/>
              <a:sym typeface="Leelawadee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9061969-5F56-4A01-ADBD-D654A94F2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231" cy="18188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12" y="705859"/>
            <a:ext cx="4317819" cy="676956"/>
          </a:xfrm>
          <a:prstGeom prst="rect">
            <a:avLst/>
          </a:prstGeom>
        </p:spPr>
      </p:pic>
      <p:pic>
        <p:nvPicPr>
          <p:cNvPr id="10" name="Google Shape;1223;p30">
            <a:extLst>
              <a:ext uri="{FF2B5EF4-FFF2-40B4-BE49-F238E27FC236}">
                <a16:creationId xmlns:a16="http://schemas.microsoft.com/office/drawing/2014/main" id="{98B6474F-4D67-49B6-8F97-BBA670694E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3788" y="670332"/>
            <a:ext cx="1450354" cy="161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8192925" y="1640766"/>
            <a:ext cx="172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Wisdom Merry" panose="02000500000000000000" pitchFamily="2" charset="0"/>
              </a:rPr>
              <a:t>Marca</a:t>
            </a:r>
          </a:p>
          <a:p>
            <a:r>
              <a:rPr lang="es-CO" dirty="0" smtClean="0">
                <a:latin typeface="Wisdom Merry" panose="02000500000000000000" pitchFamily="2" charset="0"/>
              </a:rPr>
              <a:t> registrada</a:t>
            </a:r>
            <a:endParaRPr lang="en-US" dirty="0">
              <a:latin typeface="Wisdom Merry" panose="02000500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31" y="2360119"/>
            <a:ext cx="4010054" cy="502321"/>
          </a:xfrm>
          <a:prstGeom prst="rect">
            <a:avLst/>
          </a:prstGeom>
        </p:spPr>
      </p:pic>
      <p:pic>
        <p:nvPicPr>
          <p:cNvPr id="13" name="Google Shape;1238;p31">
            <a:extLst>
              <a:ext uri="{FF2B5EF4-FFF2-40B4-BE49-F238E27FC236}">
                <a16:creationId xmlns:a16="http://schemas.microsoft.com/office/drawing/2014/main" id="{D7475531-07A6-4FD8-B6CB-AAA90CD95B4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4524" b="-2"/>
          <a:stretch/>
        </p:blipFill>
        <p:spPr>
          <a:xfrm>
            <a:off x="1348231" y="1571019"/>
            <a:ext cx="4963937" cy="4679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7441132" y="3008484"/>
            <a:ext cx="37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17365D"/>
              </a:buClr>
              <a:buSzPts val="2000"/>
            </a:pPr>
            <a:r>
              <a:rPr lang="es-ES" sz="1600" b="1" dirty="0">
                <a:latin typeface="Helvetica" pitchFamily="2" charset="0"/>
                <a:ea typeface="Calibri"/>
                <a:cs typeface="Calibri"/>
                <a:sym typeface="Calibri"/>
              </a:rPr>
              <a:t>El Ecosistema de Emprendimiento BARRANQUEROS</a:t>
            </a:r>
            <a:r>
              <a:rPr lang="es-ES" sz="1600" dirty="0">
                <a:latin typeface="Helvetica" pitchFamily="2" charset="0"/>
                <a:ea typeface="Calibri"/>
                <a:cs typeface="Calibri"/>
                <a:sym typeface="Calibri"/>
              </a:rPr>
              <a:t> </a:t>
            </a:r>
            <a:r>
              <a:rPr lang="es-ES" sz="1600" b="1" dirty="0">
                <a:latin typeface="Helvetica" pitchFamily="2" charset="0"/>
                <a:ea typeface="Calibri"/>
                <a:cs typeface="Calibri"/>
                <a:sym typeface="Calibri"/>
              </a:rPr>
              <a:t>– UTP</a:t>
            </a:r>
            <a:r>
              <a:rPr lang="es-ES" sz="1600" dirty="0">
                <a:latin typeface="Helvetica" pitchFamily="2" charset="0"/>
                <a:ea typeface="Calibri"/>
                <a:cs typeface="Calibri"/>
                <a:sym typeface="Calibri"/>
              </a:rPr>
              <a:t>, tiene como base un </a:t>
            </a:r>
            <a:r>
              <a:rPr lang="es-ES" sz="1600" b="1" dirty="0">
                <a:latin typeface="Helvetica" pitchFamily="2" charset="0"/>
                <a:ea typeface="Calibri"/>
                <a:cs typeface="Calibri"/>
                <a:sym typeface="Calibri"/>
              </a:rPr>
              <a:t>modelo conceptual</a:t>
            </a:r>
            <a:r>
              <a:rPr lang="es-ES" sz="1600" dirty="0">
                <a:latin typeface="Helvetica" pitchFamily="2" charset="0"/>
                <a:ea typeface="Calibri"/>
                <a:cs typeface="Calibri"/>
                <a:sym typeface="Calibri"/>
              </a:rPr>
              <a:t>, soportado en una analogía entre el proceso de crecimiento del </a:t>
            </a:r>
            <a:r>
              <a:rPr lang="es-ES" sz="1600" b="1" dirty="0">
                <a:latin typeface="Helvetica" pitchFamily="2" charset="0"/>
                <a:ea typeface="Calibri"/>
                <a:cs typeface="Calibri"/>
                <a:sym typeface="Calibri"/>
              </a:rPr>
              <a:t>pájaro </a:t>
            </a:r>
            <a:r>
              <a:rPr lang="es-ES" sz="1600" b="1" dirty="0" err="1">
                <a:latin typeface="Helvetica" pitchFamily="2" charset="0"/>
                <a:ea typeface="Calibri"/>
                <a:cs typeface="Calibri"/>
                <a:sym typeface="Calibri"/>
              </a:rPr>
              <a:t>barranquero</a:t>
            </a:r>
            <a:r>
              <a:rPr lang="es-ES" sz="1600" dirty="0">
                <a:latin typeface="Helvetica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600" b="1" dirty="0">
                <a:latin typeface="Helvetica" pitchFamily="2" charset="0"/>
                <a:ea typeface="Calibri"/>
                <a:cs typeface="Calibri"/>
                <a:sym typeface="Calibri"/>
              </a:rPr>
              <a:t>un ave símbolo de la biodiversidad de la Universidad </a:t>
            </a:r>
            <a:r>
              <a:rPr lang="es-ES" sz="1600" dirty="0">
                <a:latin typeface="Helvetica" pitchFamily="2" charset="0"/>
                <a:ea typeface="Calibri"/>
                <a:cs typeface="Calibri"/>
                <a:sym typeface="Calibri"/>
              </a:rPr>
              <a:t>y el desarrollo de la capacidad emprendedora de los miembros de la comunidad UTP.</a:t>
            </a:r>
          </a:p>
        </p:txBody>
      </p:sp>
    </p:spTree>
    <p:extLst>
      <p:ext uri="{BB962C8B-B14F-4D97-AF65-F5344CB8AC3E}">
        <p14:creationId xmlns:p14="http://schemas.microsoft.com/office/powerpoint/2010/main" val="23881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897</Words>
  <Application>Microsoft Office PowerPoint</Application>
  <PresentationFormat>Panorámica</PresentationFormat>
  <Paragraphs>71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Childlike</vt:lpstr>
      <vt:lpstr>Helvetica</vt:lpstr>
      <vt:lpstr>Helvetica Rounded</vt:lpstr>
      <vt:lpstr>Leelawadee</vt:lpstr>
      <vt:lpstr>Times</vt:lpstr>
      <vt:lpstr>Times New Roman</vt:lpstr>
      <vt:lpstr>Wisdom Merry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Alejandra</cp:lastModifiedBy>
  <cp:revision>72</cp:revision>
  <dcterms:created xsi:type="dcterms:W3CDTF">2021-10-28T02:04:28Z</dcterms:created>
  <dcterms:modified xsi:type="dcterms:W3CDTF">2021-11-03T02:49:45Z</dcterms:modified>
</cp:coreProperties>
</file>