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628" r:id="rId2"/>
    <p:sldId id="627" r:id="rId3"/>
    <p:sldId id="629" r:id="rId4"/>
    <p:sldId id="630" r:id="rId5"/>
    <p:sldId id="631" r:id="rId6"/>
    <p:sldId id="632" r:id="rId7"/>
    <p:sldId id="626" r:id="rId8"/>
    <p:sldId id="634" r:id="rId9"/>
    <p:sldId id="635" r:id="rId10"/>
    <p:sldId id="633" r:id="rId11"/>
    <p:sldId id="636" r:id="rId12"/>
    <p:sldId id="637" r:id="rId1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51" autoAdjust="0"/>
    <p:restoredTop sz="94660"/>
  </p:normalViewPr>
  <p:slideViewPr>
    <p:cSldViewPr snapToGrid="0">
      <p:cViewPr>
        <p:scale>
          <a:sx n="125" d="100"/>
          <a:sy n="125" d="100"/>
        </p:scale>
        <p:origin x="-92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267BC-DEA6-47C4-8409-1EC6F4505B23}" type="datetimeFigureOut">
              <a:rPr lang="es-CO" smtClean="0"/>
              <a:t>5/11/2021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669FC-0504-44C4-8EB1-1F4254412C48}" type="slidenum">
              <a:rPr lang="es-CO" smtClean="0"/>
              <a:t>‹Nº›</a:t>
            </a:fld>
            <a:endParaRPr lang="es-CO"/>
          </a:p>
        </p:txBody>
      </p:sp>
    </p:spTree>
    <p:extLst>
      <p:ext uri="{BB962C8B-B14F-4D97-AF65-F5344CB8AC3E}">
        <p14:creationId xmlns:p14="http://schemas.microsoft.com/office/powerpoint/2010/main" val="285147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fontAlgn="auto" hangingPunct="1">
              <a:spcBef>
                <a:spcPct val="20000"/>
              </a:spcBef>
              <a:spcAft>
                <a:spcPts val="0"/>
              </a:spcAft>
              <a:defRPr/>
            </a:pPr>
            <a:endParaRPr lang="es-CO" sz="1200" dirty="0">
              <a:solidFill>
                <a:prstClr val="black"/>
              </a:solidFill>
              <a:latin typeface="+mn-lt"/>
              <a:ea typeface="+mn-ea"/>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5271117E-C91F-4BCB-B907-251B7F613742}" type="slidenum">
              <a:rPr lang="es-CO" smtClean="0"/>
              <a:t>1</a:t>
            </a:fld>
            <a:endParaRPr lang="es-CO"/>
          </a:p>
        </p:txBody>
      </p:sp>
    </p:spTree>
    <p:extLst>
      <p:ext uri="{BB962C8B-B14F-4D97-AF65-F5344CB8AC3E}">
        <p14:creationId xmlns:p14="http://schemas.microsoft.com/office/powerpoint/2010/main" val="140923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fontAlgn="auto" hangingPunct="1">
              <a:spcBef>
                <a:spcPct val="20000"/>
              </a:spcBef>
              <a:spcAft>
                <a:spcPts val="0"/>
              </a:spcAft>
              <a:defRPr/>
            </a:pPr>
            <a:endParaRPr lang="es-CO" sz="1200" dirty="0">
              <a:solidFill>
                <a:prstClr val="black"/>
              </a:solidFill>
              <a:latin typeface="+mn-lt"/>
              <a:ea typeface="+mn-ea"/>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5271117E-C91F-4BCB-B907-251B7F613742}" type="slidenum">
              <a:rPr lang="es-CO" smtClean="0"/>
              <a:t>2</a:t>
            </a:fld>
            <a:endParaRPr lang="es-CO"/>
          </a:p>
        </p:txBody>
      </p:sp>
    </p:spTree>
    <p:extLst>
      <p:ext uri="{BB962C8B-B14F-4D97-AF65-F5344CB8AC3E}">
        <p14:creationId xmlns:p14="http://schemas.microsoft.com/office/powerpoint/2010/main" val="135636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271117E-C91F-4BCB-B907-251B7F613742}" type="slidenum">
              <a:rPr lang="es-CO" smtClean="0"/>
              <a:t>3</a:t>
            </a:fld>
            <a:endParaRPr lang="es-CO" dirty="0"/>
          </a:p>
        </p:txBody>
      </p:sp>
    </p:spTree>
    <p:extLst>
      <p:ext uri="{BB962C8B-B14F-4D97-AF65-F5344CB8AC3E}">
        <p14:creationId xmlns:p14="http://schemas.microsoft.com/office/powerpoint/2010/main" val="415479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fontAlgn="auto" hangingPunct="1">
              <a:spcBef>
                <a:spcPct val="20000"/>
              </a:spcBef>
              <a:spcAft>
                <a:spcPts val="0"/>
              </a:spcAft>
              <a:defRPr/>
            </a:pPr>
            <a:endParaRPr lang="es-CO" sz="1200" dirty="0">
              <a:solidFill>
                <a:prstClr val="black"/>
              </a:solidFill>
              <a:latin typeface="+mn-lt"/>
              <a:ea typeface="+mn-ea"/>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5271117E-C91F-4BCB-B907-251B7F613742}" type="slidenum">
              <a:rPr lang="es-CO" smtClean="0"/>
              <a:t>4</a:t>
            </a:fld>
            <a:endParaRPr lang="es-CO"/>
          </a:p>
        </p:txBody>
      </p:sp>
    </p:spTree>
    <p:extLst>
      <p:ext uri="{BB962C8B-B14F-4D97-AF65-F5344CB8AC3E}">
        <p14:creationId xmlns:p14="http://schemas.microsoft.com/office/powerpoint/2010/main" val="5907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182" name="Google Shape;182;p1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O"/>
              <a:t>6</a:t>
            </a:fld>
            <a:endParaRPr/>
          </a:p>
        </p:txBody>
      </p:sp>
    </p:spTree>
    <p:extLst>
      <p:ext uri="{BB962C8B-B14F-4D97-AF65-F5344CB8AC3E}">
        <p14:creationId xmlns:p14="http://schemas.microsoft.com/office/powerpoint/2010/main" val="82494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0"/>
              </a:spcAft>
            </a:pPr>
            <a:r>
              <a:rPr lang="es-ES" sz="1200" dirty="0" smtClean="0">
                <a:solidFill>
                  <a:srgbClr val="222222"/>
                </a:solidFill>
                <a:latin typeface="Calibri" panose="020F0502020204030204" pitchFamily="34" charset="0"/>
              </a:rPr>
              <a:t>Proyecto </a:t>
            </a:r>
            <a:r>
              <a:rPr lang="es-ES" sz="1200" dirty="0" err="1" smtClean="0">
                <a:solidFill>
                  <a:srgbClr val="222222"/>
                </a:solidFill>
                <a:latin typeface="Calibri" panose="020F0502020204030204" pitchFamily="34" charset="0"/>
              </a:rPr>
              <a:t>RESTAURacción</a:t>
            </a:r>
            <a:r>
              <a:rPr lang="es-ES" sz="1200" dirty="0" smtClean="0">
                <a:solidFill>
                  <a:srgbClr val="222222"/>
                </a:solidFill>
                <a:latin typeface="Calibri" panose="020F0502020204030204" pitchFamily="34" charset="0"/>
              </a:rPr>
              <a:t> en el Bosque Modelo Risaralda, se desarrolló con financiación del Gobierno de Canadá y la coordinación de la Red Internacional de Bosques Modelo RIBM. </a:t>
            </a:r>
          </a:p>
          <a:p>
            <a:pPr algn="just">
              <a:spcAft>
                <a:spcPts val="0"/>
              </a:spcAft>
            </a:pPr>
            <a:r>
              <a:rPr lang="es-ES" sz="1200" dirty="0" smtClean="0">
                <a:solidFill>
                  <a:srgbClr val="222222"/>
                </a:solidFill>
                <a:latin typeface="Calibri" panose="020F0502020204030204" pitchFamily="34" charset="0"/>
              </a:rPr>
              <a:t> </a:t>
            </a:r>
          </a:p>
          <a:p>
            <a:pPr algn="just">
              <a:spcAft>
                <a:spcPts val="0"/>
              </a:spcAft>
            </a:pPr>
            <a:r>
              <a:rPr lang="es-ES" sz="1200" dirty="0" smtClean="0">
                <a:solidFill>
                  <a:srgbClr val="222222"/>
                </a:solidFill>
                <a:latin typeface="Calibri" panose="020F0502020204030204" pitchFamily="34" charset="0"/>
              </a:rPr>
              <a:t>Dentro de los resultados relevantes se puede mencionar el montaje de un sistema de parcelas permanentes y el monitoreo de la biodiversidad a partir de grupos indicadores (murciélagos, hormigas, flora y microorganismos del suelo) en un gradiente altitudinal en la cuenca del río Otún, el diseño de un sistema de gobernanza para el Bosque Modelo Risaralda, una fuerte acción para el empoderamiento y el liderazgo de mujeres, niñas, niños en las acciones de restauración de paisajes. Igualmente, el uso de tecnologías para el monitoreo de la restauración de paisajes.</a:t>
            </a:r>
          </a:p>
          <a:p>
            <a:pPr algn="just">
              <a:spcAft>
                <a:spcPts val="0"/>
              </a:spcAft>
            </a:pPr>
            <a:r>
              <a:rPr lang="es-ES" sz="1200" dirty="0" smtClean="0">
                <a:solidFill>
                  <a:srgbClr val="222222"/>
                </a:solidFill>
                <a:latin typeface="Calibri" panose="020F0502020204030204" pitchFamily="34" charset="0"/>
              </a:rPr>
              <a:t> </a:t>
            </a:r>
          </a:p>
          <a:p>
            <a:pPr algn="just">
              <a:spcAft>
                <a:spcPts val="0"/>
              </a:spcAft>
            </a:pPr>
            <a:r>
              <a:rPr lang="es-ES" sz="1200" dirty="0" smtClean="0">
                <a:solidFill>
                  <a:srgbClr val="222222"/>
                </a:solidFill>
                <a:latin typeface="Calibri" panose="020F0502020204030204" pitchFamily="34" charset="0"/>
              </a:rPr>
              <a:t>El proyecto involucró a 25 investigadores de UTP y UNISARC, a estudiantes de las facultades de Ciencias Empresariales y Ciencias Ambientales, dos grupos de investigación (Ecología, Ingeniería y Sociedad EIS y GEIO).</a:t>
            </a:r>
          </a:p>
          <a:p>
            <a:endParaRPr lang="en-US" dirty="0"/>
          </a:p>
        </p:txBody>
      </p:sp>
      <p:sp>
        <p:nvSpPr>
          <p:cNvPr id="4" name="Marcador de número de diapositiva 3"/>
          <p:cNvSpPr>
            <a:spLocks noGrp="1"/>
          </p:cNvSpPr>
          <p:nvPr>
            <p:ph type="sldNum" sz="quarter" idx="10"/>
          </p:nvPr>
        </p:nvSpPr>
        <p:spPr/>
        <p:txBody>
          <a:bodyPr/>
          <a:lstStyle/>
          <a:p>
            <a:fld id="{E1995E9D-981C-43E8-98B2-A9CA648BEE73}" type="slidenum">
              <a:rPr lang="en-US" smtClean="0"/>
              <a:t>8</a:t>
            </a:fld>
            <a:endParaRPr lang="en-US"/>
          </a:p>
        </p:txBody>
      </p:sp>
    </p:spTree>
    <p:extLst>
      <p:ext uri="{BB962C8B-B14F-4D97-AF65-F5344CB8AC3E}">
        <p14:creationId xmlns:p14="http://schemas.microsoft.com/office/powerpoint/2010/main" val="374322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fontAlgn="auto" hangingPunct="1">
              <a:spcBef>
                <a:spcPct val="20000"/>
              </a:spcBef>
              <a:spcAft>
                <a:spcPts val="0"/>
              </a:spcAft>
              <a:defRPr/>
            </a:pPr>
            <a:endParaRPr lang="es-CO" sz="1200" dirty="0">
              <a:solidFill>
                <a:prstClr val="black"/>
              </a:solidFill>
              <a:latin typeface="+mn-lt"/>
              <a:ea typeface="+mn-ea"/>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5271117E-C91F-4BCB-B907-251B7F613742}" type="slidenum">
              <a:rPr lang="es-CO" smtClean="0"/>
              <a:t>10</a:t>
            </a:fld>
            <a:endParaRPr lang="es-CO"/>
          </a:p>
        </p:txBody>
      </p:sp>
    </p:spTree>
    <p:extLst>
      <p:ext uri="{BB962C8B-B14F-4D97-AF65-F5344CB8AC3E}">
        <p14:creationId xmlns:p14="http://schemas.microsoft.com/office/powerpoint/2010/main" val="282729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fontAlgn="auto" hangingPunct="1">
              <a:spcBef>
                <a:spcPct val="20000"/>
              </a:spcBef>
              <a:spcAft>
                <a:spcPts val="0"/>
              </a:spcAft>
              <a:defRPr/>
            </a:pPr>
            <a:endParaRPr lang="es-CO" sz="1200" dirty="0">
              <a:solidFill>
                <a:prstClr val="black"/>
              </a:solidFill>
              <a:latin typeface="+mn-lt"/>
              <a:ea typeface="+mn-ea"/>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5271117E-C91F-4BCB-B907-251B7F613742}" type="slidenum">
              <a:rPr lang="es-CO" smtClean="0"/>
              <a:t>12</a:t>
            </a:fld>
            <a:endParaRPr lang="es-CO"/>
          </a:p>
        </p:txBody>
      </p:sp>
    </p:spTree>
    <p:extLst>
      <p:ext uri="{BB962C8B-B14F-4D97-AF65-F5344CB8AC3E}">
        <p14:creationId xmlns:p14="http://schemas.microsoft.com/office/powerpoint/2010/main" val="897115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12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5/11/2021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334090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5/11/2021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268661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p:cSld name="1_Diapositiva de título">
    <p:bg>
      <p:bgPr>
        <a:blipFill>
          <a:blip r:embed="rId2">
            <a:alphaModFix/>
          </a:blip>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949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A9694F1A-D448-4803-A378-54B5E64C1928}" type="datetimeFigureOut">
              <a:rPr lang="en-US" smtClean="0"/>
              <a:t>11/5/2021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3C199AD-2017-4A8A-B2C2-E3C88F12418E}" type="slidenum">
              <a:rPr lang="en-US" smtClean="0"/>
              <a:t>‹Nº›</a:t>
            </a:fld>
            <a:endParaRPr lang="en-US"/>
          </a:p>
        </p:txBody>
      </p:sp>
    </p:spTree>
    <p:extLst>
      <p:ext uri="{BB962C8B-B14F-4D97-AF65-F5344CB8AC3E}">
        <p14:creationId xmlns:p14="http://schemas.microsoft.com/office/powerpoint/2010/main" val="415785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0"/>
                <a:solidFill>
                  <a:srgbClr val="002060"/>
                </a:solidFill>
                <a:effectLst>
                  <a:outerShdw blurRad="38100" dist="25400" dir="5400000" algn="ctr" rotWithShape="0">
                    <a:srgbClr val="6E747A">
                      <a:alpha val="43000"/>
                    </a:srgbClr>
                  </a:outerShdw>
                </a:effectLst>
                <a:latin typeface="+mn-lt"/>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5/11/2021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38521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4BE6725-CAAA-4356-8325-39E40B4FA7D0}" type="datetimeFigureOut">
              <a:rPr lang="es-CO" smtClean="0"/>
              <a:t>5/11/2021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54989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4BE6725-CAAA-4356-8325-39E40B4FA7D0}" type="datetimeFigureOut">
              <a:rPr lang="es-CO" smtClean="0"/>
              <a:t>5/11/2021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67917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4BE6725-CAAA-4356-8325-39E40B4FA7D0}" type="datetimeFigureOut">
              <a:rPr lang="es-CO" smtClean="0"/>
              <a:t>5/11/2021</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42884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4BE6725-CAAA-4356-8325-39E40B4FA7D0}" type="datetimeFigureOut">
              <a:rPr lang="es-CO" smtClean="0"/>
              <a:t>5/11/2021</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350696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E6725-CAAA-4356-8325-39E40B4FA7D0}" type="datetimeFigureOut">
              <a:rPr lang="es-CO" smtClean="0"/>
              <a:t>5/11/2021</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58362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4BE6725-CAAA-4356-8325-39E40B4FA7D0}" type="datetimeFigureOut">
              <a:rPr lang="es-CO" smtClean="0"/>
              <a:t>5/11/2021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405662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4BE6725-CAAA-4356-8325-39E40B4FA7D0}" type="datetimeFigureOut">
              <a:rPr lang="es-CO" smtClean="0"/>
              <a:t>5/11/2021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408815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17419"/>
            <a:ext cx="10515600" cy="828819"/>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756350"/>
            <a:ext cx="10515600" cy="4464341"/>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E6725-CAAA-4356-8325-39E40B4FA7D0}" type="datetimeFigureOut">
              <a:rPr lang="es-CO" smtClean="0"/>
              <a:t>5/11/2021</a:t>
            </a:fld>
            <a:endParaRPr lang="es-CO"/>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83908-6AE0-4CBC-B4B5-E028BF982975}" type="slidenum">
              <a:rPr lang="es-CO" smtClean="0"/>
              <a:t>‹Nº›</a:t>
            </a:fld>
            <a:endParaRPr lang="es-CO"/>
          </a:p>
        </p:txBody>
      </p:sp>
      <p:pic>
        <p:nvPicPr>
          <p:cNvPr id="7" name="Imagen 6"/>
          <p:cNvPicPr>
            <a:picLocks noChangeAspect="1"/>
          </p:cNvPicPr>
          <p:nvPr userDrawn="1"/>
        </p:nvPicPr>
        <p:blipFill rotWithShape="1">
          <a:blip r:embed="rId16" cstate="print">
            <a:extLst>
              <a:ext uri="{28A0092B-C50C-407E-A947-70E740481C1C}">
                <a14:useLocalDpi xmlns:a14="http://schemas.microsoft.com/office/drawing/2010/main" val="0"/>
              </a:ext>
            </a:extLst>
          </a:blip>
          <a:srcRect b="31768"/>
          <a:stretch/>
        </p:blipFill>
        <p:spPr>
          <a:xfrm>
            <a:off x="1573805" y="249719"/>
            <a:ext cx="1440329" cy="491649"/>
          </a:xfrm>
          <a:prstGeom prst="rect">
            <a:avLst/>
          </a:prstGeom>
          <a:effectLst>
            <a:outerShdw sx="1000" sy="1000" algn="ctr" rotWithShape="0">
              <a:srgbClr val="000000"/>
            </a:outerShdw>
          </a:effectLst>
        </p:spPr>
      </p:pic>
    </p:spTree>
    <p:extLst>
      <p:ext uri="{BB962C8B-B14F-4D97-AF65-F5344CB8AC3E}">
        <p14:creationId xmlns:p14="http://schemas.microsoft.com/office/powerpoint/2010/main" val="969639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2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www.sociedadenmovimento.com/"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31768"/>
          <a:stretch/>
        </p:blipFill>
        <p:spPr>
          <a:xfrm>
            <a:off x="4379263" y="4355442"/>
            <a:ext cx="3443785" cy="1563999"/>
          </a:xfrm>
          <a:prstGeom prst="rect">
            <a:avLst/>
          </a:prstGeom>
        </p:spPr>
      </p:pic>
      <p:sp>
        <p:nvSpPr>
          <p:cNvPr id="9" name="CuadroTexto 8"/>
          <p:cNvSpPr txBox="1"/>
          <p:nvPr/>
        </p:nvSpPr>
        <p:spPr>
          <a:xfrm>
            <a:off x="1771970" y="1787412"/>
            <a:ext cx="8658373" cy="2284257"/>
          </a:xfrm>
          <a:prstGeom prst="rect">
            <a:avLst/>
          </a:prstGeom>
        </p:spPr>
        <p:txBody>
          <a:bodyPr vert="horz" lIns="91440" tIns="45720" rIns="91440" bIns="45720" rtlCol="0" anchor="ctr">
            <a:noAutofit/>
          </a:bodyPr>
          <a:lstStyle>
            <a:defPPr>
              <a:defRPr lang="es-CO"/>
            </a:defPPr>
            <a:lvl1pPr algn="ctr">
              <a:lnSpc>
                <a:spcPct val="90000"/>
              </a:lnSpc>
              <a:spcBef>
                <a:spcPct val="0"/>
              </a:spcBef>
              <a:defRPr sz="3200" b="1">
                <a:ln w="0"/>
                <a:solidFill>
                  <a:schemeClr val="accent5"/>
                </a:solidFill>
                <a:ea typeface="+mj-ea"/>
                <a:cs typeface="+mj-cs"/>
              </a:defRPr>
            </a:lvl1pPr>
          </a:lstStyle>
          <a:p>
            <a:r>
              <a:rPr lang="es-ES" sz="4400" dirty="0">
                <a:solidFill>
                  <a:srgbClr val="55112B"/>
                </a:solidFill>
                <a:effectLst>
                  <a:outerShdw blurRad="38100" dist="38100" dir="2700000" algn="tl">
                    <a:srgbClr val="000000">
                      <a:alpha val="43137"/>
                    </a:srgbClr>
                  </a:outerShdw>
                </a:effectLst>
              </a:rPr>
              <a:t>PILAR DE GESTIÓN</a:t>
            </a:r>
          </a:p>
          <a:p>
            <a:r>
              <a:rPr lang="es-ES" sz="4400" dirty="0">
                <a:solidFill>
                  <a:srgbClr val="67644F"/>
                </a:solidFill>
                <a:effectLst>
                  <a:outerShdw blurRad="38100" dist="38100" dir="2700000" algn="tl">
                    <a:srgbClr val="000000">
                      <a:alpha val="43137"/>
                    </a:srgbClr>
                  </a:outerShdw>
                </a:effectLst>
              </a:rPr>
              <a:t>Gestión del Contexto y Visibilidad Nacional e Internacional</a:t>
            </a:r>
            <a:endParaRPr lang="es-CO" sz="4400" dirty="0">
              <a:solidFill>
                <a:srgbClr val="67644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92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793966" y="2161880"/>
            <a:ext cx="8523166" cy="2340452"/>
          </a:xfrm>
          <a:prstGeom prst="rect">
            <a:avLst/>
          </a:prstGeom>
        </p:spPr>
        <p:txBody>
          <a:bodyPr vert="horz" lIns="91440" tIns="45720" rIns="91440" bIns="45720" rtlCol="0" anchor="ctr">
            <a:noAutofit/>
          </a:bodyPr>
          <a:lstStyle>
            <a:defPPr>
              <a:defRPr lang="es-CO"/>
            </a:defPPr>
            <a:lvl1pPr algn="ctr">
              <a:lnSpc>
                <a:spcPct val="90000"/>
              </a:lnSpc>
              <a:spcBef>
                <a:spcPct val="0"/>
              </a:spcBef>
              <a:defRPr sz="3200" b="1">
                <a:ln w="0"/>
                <a:solidFill>
                  <a:schemeClr val="accent5"/>
                </a:solidFill>
                <a:ea typeface="+mj-ea"/>
                <a:cs typeface="+mj-cs"/>
              </a:defRPr>
            </a:lvl1pPr>
          </a:lstStyle>
          <a:p>
            <a:r>
              <a:rPr lang="es-MX" sz="4400" dirty="0" smtClean="0">
                <a:solidFill>
                  <a:srgbClr val="B81C32"/>
                </a:solidFill>
                <a:effectLst>
                  <a:outerShdw blurRad="38100" dist="38100" dir="2700000" algn="tl">
                    <a:srgbClr val="000000">
                      <a:alpha val="43137"/>
                    </a:srgbClr>
                  </a:outerShdw>
                </a:effectLst>
              </a:rPr>
              <a:t>PROGRAMA 4. </a:t>
            </a:r>
          </a:p>
          <a:p>
            <a:r>
              <a:rPr lang="es-MX" sz="4400" dirty="0" smtClean="0">
                <a:solidFill>
                  <a:srgbClr val="B81C32"/>
                </a:solidFill>
                <a:effectLst>
                  <a:outerShdw blurRad="38100" dist="38100" dir="2700000" algn="tl">
                    <a:srgbClr val="000000">
                      <a:alpha val="43137"/>
                    </a:srgbClr>
                  </a:outerShdw>
                </a:effectLst>
              </a:rPr>
              <a:t>Internacionalización </a:t>
            </a:r>
            <a:r>
              <a:rPr lang="es-MX" sz="4400" dirty="0">
                <a:solidFill>
                  <a:srgbClr val="B81C32"/>
                </a:solidFill>
                <a:effectLst>
                  <a:outerShdw blurRad="38100" dist="38100" dir="2700000" algn="tl">
                    <a:srgbClr val="000000">
                      <a:alpha val="43137"/>
                    </a:srgbClr>
                  </a:outerShdw>
                </a:effectLst>
              </a:rPr>
              <a:t>Integral de la Universidad</a:t>
            </a:r>
            <a:endParaRPr lang="es-CO" sz="4400" dirty="0">
              <a:solidFill>
                <a:srgbClr val="B81C3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9384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3180981" y="3416698"/>
            <a:ext cx="8783990" cy="55880"/>
            <a:chOff x="3364992" y="3791712"/>
            <a:chExt cx="8783990" cy="55880"/>
          </a:xfrm>
        </p:grpSpPr>
        <p:cxnSp>
          <p:nvCxnSpPr>
            <p:cNvPr id="10" name="Conector recto 9"/>
            <p:cNvCxnSpPr/>
            <p:nvPr/>
          </p:nvCxnSpPr>
          <p:spPr>
            <a:xfrm>
              <a:off x="3364992" y="3791712"/>
              <a:ext cx="83515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3797462" y="3847592"/>
              <a:ext cx="835152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 name="Grupo 10"/>
          <p:cNvGrpSpPr/>
          <p:nvPr/>
        </p:nvGrpSpPr>
        <p:grpSpPr>
          <a:xfrm>
            <a:off x="204063" y="1168468"/>
            <a:ext cx="8331986" cy="77302"/>
            <a:chOff x="390144" y="2509935"/>
            <a:chExt cx="8331986" cy="77302"/>
          </a:xfrm>
        </p:grpSpPr>
        <p:cxnSp>
          <p:nvCxnSpPr>
            <p:cNvPr id="13" name="Conector recto 12"/>
            <p:cNvCxnSpPr/>
            <p:nvPr/>
          </p:nvCxnSpPr>
          <p:spPr>
            <a:xfrm>
              <a:off x="390144" y="2509935"/>
              <a:ext cx="8061425"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V="1">
              <a:off x="597408" y="2587237"/>
              <a:ext cx="8124722"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Rectángulo 14"/>
          <p:cNvSpPr/>
          <p:nvPr/>
        </p:nvSpPr>
        <p:spPr>
          <a:xfrm>
            <a:off x="4126472" y="1296135"/>
            <a:ext cx="7300077" cy="2058278"/>
          </a:xfrm>
          <a:prstGeom prst="rect">
            <a:avLst/>
          </a:prstGeom>
        </p:spPr>
        <p:txBody>
          <a:bodyPr vert="horz" lIns="91440" tIns="45720" rIns="91440" bIns="45720" rtlCol="0">
            <a:noAutofit/>
          </a:bodyPr>
          <a:lstStyle/>
          <a:p>
            <a:pPr marL="101600" algn="ctr" defTabSz="914400" fontAlgn="ctr">
              <a:lnSpc>
                <a:spcPct val="90000"/>
              </a:lnSpc>
              <a:spcBef>
                <a:spcPts val="1000"/>
              </a:spcBef>
            </a:pPr>
            <a:r>
              <a:rPr lang="es-MX" sz="2400" dirty="0" smtClean="0">
                <a:solidFill>
                  <a:schemeClr val="accent6">
                    <a:lumMod val="50000"/>
                  </a:schemeClr>
                </a:solidFill>
                <a:cs typeface="Arial" panose="020B0604020202020204" pitchFamily="34" charset="0"/>
              </a:rPr>
              <a:t>Ponencia </a:t>
            </a:r>
            <a:r>
              <a:rPr lang="es-MX" sz="2400" dirty="0">
                <a:solidFill>
                  <a:schemeClr val="accent6">
                    <a:lumMod val="50000"/>
                  </a:schemeClr>
                </a:solidFill>
                <a:cs typeface="Arial" panose="020B0604020202020204" pitchFamily="34" charset="0"/>
              </a:rPr>
              <a:t>de la Directora de la Oficina de Relaciones Internacionales en el Foro Virtual Internacional </a:t>
            </a:r>
            <a:r>
              <a:rPr lang="es-MX" sz="2400" b="1" dirty="0" smtClean="0">
                <a:solidFill>
                  <a:schemeClr val="accent6">
                    <a:lumMod val="50000"/>
                  </a:schemeClr>
                </a:solidFill>
                <a:cs typeface="Arial" panose="020B0604020202020204" pitchFamily="34" charset="0"/>
              </a:rPr>
              <a:t>“</a:t>
            </a:r>
            <a:r>
              <a:rPr lang="es-MX" sz="2400" b="1" dirty="0">
                <a:solidFill>
                  <a:schemeClr val="accent6">
                    <a:lumMod val="50000"/>
                  </a:schemeClr>
                </a:solidFill>
                <a:cs typeface="Arial" panose="020B0604020202020204" pitchFamily="34" charset="0"/>
              </a:rPr>
              <a:t>La internacionalización en la Educación Superior en América Latina</a:t>
            </a:r>
            <a:r>
              <a:rPr lang="es-MX" sz="2400" b="1" dirty="0" smtClean="0">
                <a:solidFill>
                  <a:schemeClr val="accent6">
                    <a:lumMod val="50000"/>
                  </a:schemeClr>
                </a:solidFill>
                <a:cs typeface="Arial" panose="020B0604020202020204" pitchFamily="34" charset="0"/>
              </a:rPr>
              <a:t>”, </a:t>
            </a:r>
            <a:r>
              <a:rPr lang="es-MX" sz="2400" dirty="0" smtClean="0">
                <a:solidFill>
                  <a:schemeClr val="accent6">
                    <a:lumMod val="50000"/>
                  </a:schemeClr>
                </a:solidFill>
                <a:cs typeface="Arial" panose="020B0604020202020204" pitchFamily="34" charset="0"/>
              </a:rPr>
              <a:t>en </a:t>
            </a:r>
            <a:r>
              <a:rPr lang="es-MX" sz="2400" dirty="0">
                <a:solidFill>
                  <a:schemeClr val="accent6">
                    <a:lumMod val="50000"/>
                  </a:schemeClr>
                </a:solidFill>
                <a:cs typeface="Arial" panose="020B0604020202020204" pitchFamily="34" charset="0"/>
              </a:rPr>
              <a:t>el marco de la Red de Cooperación Académica e Internacionalización Región Sur-Sureste 24 y 25 de Junio del 2021, México.</a:t>
            </a:r>
            <a:endParaRPr lang="es-CO" sz="2400" dirty="0">
              <a:solidFill>
                <a:schemeClr val="accent6">
                  <a:lumMod val="50000"/>
                </a:schemeClr>
              </a:solidFill>
              <a:cs typeface="Arial" panose="020B0604020202020204" pitchFamily="34" charset="0"/>
            </a:endParaRP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327" y="1323072"/>
            <a:ext cx="3586328" cy="2016324"/>
          </a:xfrm>
          <a:prstGeom prst="rect">
            <a:avLst/>
          </a:prstGeom>
        </p:spPr>
      </p:pic>
      <p:pic>
        <p:nvPicPr>
          <p:cNvPr id="19" name="Picture 4">
            <a:extLst>
              <a:ext uri="{FF2B5EF4-FFF2-40B4-BE49-F238E27FC236}">
                <a16:creationId xmlns:a16="http://schemas.microsoft.com/office/drawing/2014/main" id="{5DD5856C-1685-A448-BF25-572B8430E802}"/>
              </a:ext>
            </a:extLst>
          </p:cNvPr>
          <p:cNvPicPr>
            <a:picLocks noChangeAspect="1"/>
          </p:cNvPicPr>
          <p:nvPr/>
        </p:nvPicPr>
        <p:blipFill>
          <a:blip r:embed="rId3"/>
          <a:stretch>
            <a:fillRect/>
          </a:stretch>
        </p:blipFill>
        <p:spPr>
          <a:xfrm>
            <a:off x="6609347" y="3496834"/>
            <a:ext cx="4283242" cy="2887816"/>
          </a:xfrm>
          <a:prstGeom prst="rect">
            <a:avLst/>
          </a:prstGeom>
        </p:spPr>
      </p:pic>
      <p:sp>
        <p:nvSpPr>
          <p:cNvPr id="20" name="Rectángulo 19"/>
          <p:cNvSpPr/>
          <p:nvPr/>
        </p:nvSpPr>
        <p:spPr>
          <a:xfrm>
            <a:off x="25401" y="3789130"/>
            <a:ext cx="6423526" cy="1686490"/>
          </a:xfrm>
          <a:prstGeom prst="rect">
            <a:avLst/>
          </a:prstGeom>
        </p:spPr>
        <p:txBody>
          <a:bodyPr vert="horz" lIns="91440" tIns="45720" rIns="91440" bIns="45720" rtlCol="0">
            <a:noAutofit/>
          </a:bodyPr>
          <a:lstStyle/>
          <a:p>
            <a:pPr marL="101600" algn="ctr" defTabSz="914400" fontAlgn="ctr">
              <a:lnSpc>
                <a:spcPct val="90000"/>
              </a:lnSpc>
              <a:spcBef>
                <a:spcPts val="1000"/>
              </a:spcBef>
              <a:buFont typeface="Arial" panose="020B0604020202020204" pitchFamily="34" charset="0"/>
              <a:buNone/>
            </a:pPr>
            <a:r>
              <a:rPr lang="es-MX" sz="2400" dirty="0">
                <a:cs typeface="Arial" panose="020B0604020202020204" pitchFamily="34" charset="0"/>
              </a:rPr>
              <a:t>Lanzamiento y bienvenida al Taller </a:t>
            </a:r>
            <a:r>
              <a:rPr lang="es-MX" sz="2400" b="1" dirty="0" smtClean="0">
                <a:cs typeface="Arial" panose="020B0604020202020204" pitchFamily="34" charset="0"/>
              </a:rPr>
              <a:t>“</a:t>
            </a:r>
            <a:r>
              <a:rPr lang="es-MX" sz="2400" b="1" dirty="0">
                <a:cs typeface="Arial" panose="020B0604020202020204" pitchFamily="34" charset="0"/>
              </a:rPr>
              <a:t>Habilidades </a:t>
            </a:r>
            <a:r>
              <a:rPr lang="es-MX" sz="2400" b="1" dirty="0" err="1">
                <a:cs typeface="Arial" panose="020B0604020202020204" pitchFamily="34" charset="0"/>
              </a:rPr>
              <a:t>Tech</a:t>
            </a:r>
            <a:r>
              <a:rPr lang="es-MX" sz="2400" b="1" dirty="0">
                <a:cs typeface="Arial" panose="020B0604020202020204" pitchFamily="34" charset="0"/>
              </a:rPr>
              <a:t>: Potenciando Mujeres en la Nube – </a:t>
            </a:r>
            <a:r>
              <a:rPr lang="es-MX" sz="2400" b="1" dirty="0" err="1">
                <a:cs typeface="Arial" panose="020B0604020202020204" pitchFamily="34" charset="0"/>
              </a:rPr>
              <a:t>Powered</a:t>
            </a:r>
            <a:r>
              <a:rPr lang="es-MX" sz="2400" b="1" dirty="0">
                <a:cs typeface="Arial" panose="020B0604020202020204" pitchFamily="34" charset="0"/>
              </a:rPr>
              <a:t> </a:t>
            </a:r>
            <a:r>
              <a:rPr lang="es-MX" sz="2400" b="1" dirty="0" err="1">
                <a:cs typeface="Arial" panose="020B0604020202020204" pitchFamily="34" charset="0"/>
              </a:rPr>
              <a:t>by</a:t>
            </a:r>
            <a:r>
              <a:rPr lang="es-MX" sz="2400" b="1" dirty="0">
                <a:cs typeface="Arial" panose="020B0604020202020204" pitchFamily="34" charset="0"/>
              </a:rPr>
              <a:t> AWS”</a:t>
            </a:r>
            <a:r>
              <a:rPr lang="es-MX" sz="2400" dirty="0">
                <a:cs typeface="Arial" panose="020B0604020202020204" pitchFamily="34" charset="0"/>
              </a:rPr>
              <a:t> en donde participan de manera gratuita estudiantes de pregrado y posgrado y egresadas de la UTP, coordinado desde la Pontificia Universidad Católica de Perú y la AWS. 15 de junio 2021.</a:t>
            </a:r>
          </a:p>
        </p:txBody>
      </p:sp>
    </p:spTree>
    <p:extLst>
      <p:ext uri="{BB962C8B-B14F-4D97-AF65-F5344CB8AC3E}">
        <p14:creationId xmlns:p14="http://schemas.microsoft.com/office/powerpoint/2010/main" val="230428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31768"/>
          <a:stretch/>
        </p:blipFill>
        <p:spPr>
          <a:xfrm>
            <a:off x="4379265" y="4607991"/>
            <a:ext cx="3443785" cy="1563999"/>
          </a:xfrm>
          <a:prstGeom prst="rect">
            <a:avLst/>
          </a:prstGeom>
        </p:spPr>
      </p:pic>
      <p:sp>
        <p:nvSpPr>
          <p:cNvPr id="9" name="CuadroTexto 8"/>
          <p:cNvSpPr txBox="1"/>
          <p:nvPr/>
        </p:nvSpPr>
        <p:spPr>
          <a:xfrm>
            <a:off x="1903825" y="1891341"/>
            <a:ext cx="8394663" cy="1935071"/>
          </a:xfrm>
          <a:prstGeom prst="rect">
            <a:avLst/>
          </a:prstGeom>
        </p:spPr>
        <p:txBody>
          <a:bodyPr vert="horz" lIns="91440" tIns="45720" rIns="91440" bIns="45720" rtlCol="0" anchor="ctr">
            <a:noAutofit/>
          </a:bodyPr>
          <a:lstStyle>
            <a:defPPr>
              <a:defRPr lang="es-CO"/>
            </a:defPPr>
            <a:lvl1pPr algn="ctr">
              <a:lnSpc>
                <a:spcPct val="90000"/>
              </a:lnSpc>
              <a:spcBef>
                <a:spcPct val="0"/>
              </a:spcBef>
              <a:defRPr sz="3200" b="1">
                <a:ln w="0"/>
                <a:solidFill>
                  <a:schemeClr val="accent5"/>
                </a:solidFill>
                <a:ea typeface="+mj-ea"/>
                <a:cs typeface="+mj-cs"/>
              </a:defRPr>
            </a:lvl1pPr>
          </a:lstStyle>
          <a:p>
            <a:r>
              <a:rPr lang="es-ES" sz="13800" dirty="0">
                <a:solidFill>
                  <a:srgbClr val="124D41"/>
                </a:solidFill>
                <a:effectLst>
                  <a:outerShdw blurRad="38100" dist="38100" dir="2700000" algn="tl">
                    <a:srgbClr val="000000">
                      <a:alpha val="43137"/>
                    </a:srgbClr>
                  </a:outerShdw>
                  <a:reflection blurRad="6350" stA="55000" endA="300" endPos="45500" dir="5400000" sy="-100000" algn="bl" rotWithShape="0"/>
                </a:effectLst>
              </a:rPr>
              <a:t>Gracias!!!!</a:t>
            </a:r>
            <a:endParaRPr lang="es-CO" sz="13800" dirty="0">
              <a:solidFill>
                <a:srgbClr val="124D41"/>
              </a:solidFill>
              <a:effectLst>
                <a:outerShdw blurRad="38100" dist="38100" dir="2700000" algn="tl">
                  <a:srgbClr val="000000">
                    <a:alpha val="43137"/>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354521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737136" y="2283799"/>
            <a:ext cx="8658373" cy="2044360"/>
          </a:xfrm>
          <a:prstGeom prst="rect">
            <a:avLst/>
          </a:prstGeom>
        </p:spPr>
        <p:txBody>
          <a:bodyPr vert="horz" lIns="91440" tIns="45720" rIns="91440" bIns="45720" rtlCol="0" anchor="ctr">
            <a:noAutofit/>
          </a:bodyPr>
          <a:lstStyle>
            <a:defPPr>
              <a:defRPr lang="es-CO"/>
            </a:defPPr>
            <a:lvl1pPr algn="ctr">
              <a:lnSpc>
                <a:spcPct val="90000"/>
              </a:lnSpc>
              <a:spcBef>
                <a:spcPct val="0"/>
              </a:spcBef>
              <a:defRPr sz="3200" b="1">
                <a:ln w="0"/>
                <a:solidFill>
                  <a:schemeClr val="accent5"/>
                </a:solidFill>
                <a:ea typeface="+mj-ea"/>
                <a:cs typeface="+mj-cs"/>
              </a:defRPr>
            </a:lvl1pPr>
          </a:lstStyle>
          <a:p>
            <a:r>
              <a:rPr lang="es-MX" sz="4400" dirty="0" smtClean="0">
                <a:solidFill>
                  <a:srgbClr val="1A3B59"/>
                </a:solidFill>
                <a:effectLst>
                  <a:outerShdw blurRad="38100" dist="38100" dir="2700000" algn="tl">
                    <a:srgbClr val="000000">
                      <a:alpha val="43137"/>
                    </a:srgbClr>
                  </a:outerShdw>
                </a:effectLst>
              </a:rPr>
              <a:t>PROGRAMA 1 </a:t>
            </a:r>
          </a:p>
          <a:p>
            <a:r>
              <a:rPr lang="es-MX" sz="4400" dirty="0" smtClean="0">
                <a:solidFill>
                  <a:srgbClr val="1A3B59"/>
                </a:solidFill>
                <a:effectLst>
                  <a:outerShdw blurRad="38100" dist="38100" dir="2700000" algn="tl">
                    <a:srgbClr val="000000">
                      <a:alpha val="43137"/>
                    </a:srgbClr>
                  </a:outerShdw>
                </a:effectLst>
              </a:rPr>
              <a:t>Articulación </a:t>
            </a:r>
            <a:r>
              <a:rPr lang="es-MX" sz="4400" dirty="0">
                <a:solidFill>
                  <a:srgbClr val="1A3B59"/>
                </a:solidFill>
                <a:effectLst>
                  <a:outerShdw blurRad="38100" dist="38100" dir="2700000" algn="tl">
                    <a:srgbClr val="000000">
                      <a:alpha val="43137"/>
                    </a:srgbClr>
                  </a:outerShdw>
                </a:effectLst>
              </a:rPr>
              <a:t>interna para la gestión del contexto</a:t>
            </a:r>
            <a:endParaRPr lang="es-CO" sz="4400" dirty="0">
              <a:solidFill>
                <a:srgbClr val="1A3B5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219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6182268" y="857618"/>
            <a:ext cx="5696786" cy="4269629"/>
          </a:xfrm>
          <a:prstGeom prst="rect">
            <a:avLst/>
          </a:prstGeom>
        </p:spPr>
      </p:pic>
      <p:sp>
        <p:nvSpPr>
          <p:cNvPr id="3" name="Marcador de contenido 2"/>
          <p:cNvSpPr>
            <a:spLocks noGrp="1"/>
          </p:cNvSpPr>
          <p:nvPr>
            <p:ph idx="1"/>
          </p:nvPr>
        </p:nvSpPr>
        <p:spPr>
          <a:xfrm>
            <a:off x="320896" y="992553"/>
            <a:ext cx="5630090" cy="3398303"/>
          </a:xfrm>
        </p:spPr>
        <p:txBody>
          <a:bodyPr vert="horz" lIns="91440" tIns="45720" rIns="91440" bIns="45720" rtlCol="0">
            <a:noAutofit/>
          </a:bodyPr>
          <a:lstStyle/>
          <a:p>
            <a:pPr marL="0" indent="0" algn="just" fontAlgn="ctr">
              <a:buNone/>
            </a:pPr>
            <a:r>
              <a:rPr lang="es-CO" sz="2000" b="1" dirty="0" smtClean="0">
                <a:solidFill>
                  <a:schemeClr val="accent2">
                    <a:lumMod val="50000"/>
                  </a:schemeClr>
                </a:solidFill>
                <a:ea typeface="Arial"/>
                <a:cs typeface="Arial"/>
              </a:rPr>
              <a:t>Se llevó a cabo el mejoramiento del tablero estadístico por facultades, de la página de estadísticas e indicadores de la universidad, donde se puede consultar la información de la población estudiantil por facultades, así:</a:t>
            </a:r>
          </a:p>
          <a:p>
            <a:pPr algn="just" fontAlgn="ctr"/>
            <a:r>
              <a:rPr lang="es-CO" sz="1800" b="1" dirty="0" smtClean="0">
                <a:solidFill>
                  <a:schemeClr val="accent6">
                    <a:lumMod val="50000"/>
                  </a:schemeClr>
                </a:solidFill>
                <a:ea typeface="Arial"/>
                <a:cs typeface="Arial"/>
              </a:rPr>
              <a:t>Estadísticas Generales</a:t>
            </a:r>
          </a:p>
          <a:p>
            <a:pPr algn="just" fontAlgn="ctr"/>
            <a:r>
              <a:rPr lang="es-CO" sz="1800" b="1" dirty="0" smtClean="0">
                <a:solidFill>
                  <a:schemeClr val="accent6">
                    <a:lumMod val="50000"/>
                  </a:schemeClr>
                </a:solidFill>
                <a:ea typeface="Arial"/>
                <a:cs typeface="Arial"/>
              </a:rPr>
              <a:t>Estadísticas Facultad</a:t>
            </a:r>
          </a:p>
          <a:p>
            <a:pPr algn="just" fontAlgn="ctr"/>
            <a:r>
              <a:rPr lang="es-CO" sz="1800" b="1" dirty="0" smtClean="0">
                <a:solidFill>
                  <a:schemeClr val="accent6">
                    <a:lumMod val="50000"/>
                  </a:schemeClr>
                </a:solidFill>
                <a:ea typeface="Arial"/>
                <a:cs typeface="Arial"/>
              </a:rPr>
              <a:t>Estadísticas programas académicos</a:t>
            </a:r>
          </a:p>
          <a:p>
            <a:pPr algn="just" fontAlgn="ctr"/>
            <a:r>
              <a:rPr lang="es-CO" sz="1800" b="1" dirty="0" smtClean="0">
                <a:solidFill>
                  <a:schemeClr val="accent6">
                    <a:lumMod val="50000"/>
                  </a:schemeClr>
                </a:solidFill>
                <a:ea typeface="Arial"/>
                <a:cs typeface="Arial"/>
              </a:rPr>
              <a:t>Análisis Deserción de Pregrado</a:t>
            </a:r>
          </a:p>
          <a:p>
            <a:pPr algn="just" fontAlgn="ctr"/>
            <a:r>
              <a:rPr lang="es-CO" sz="1800" b="1" dirty="0" smtClean="0">
                <a:solidFill>
                  <a:schemeClr val="accent6">
                    <a:lumMod val="50000"/>
                  </a:schemeClr>
                </a:solidFill>
                <a:ea typeface="Arial"/>
                <a:cs typeface="Arial"/>
              </a:rPr>
              <a:t>Análisis Deserción de Posgrados</a:t>
            </a:r>
            <a:endParaRPr lang="es-CO" sz="1800" b="1" dirty="0">
              <a:solidFill>
                <a:schemeClr val="accent6">
                  <a:lumMod val="50000"/>
                </a:schemeClr>
              </a:solidFill>
              <a:ea typeface="Arial"/>
              <a:cs typeface="Arial"/>
            </a:endParaRPr>
          </a:p>
        </p:txBody>
      </p:sp>
      <p:grpSp>
        <p:nvGrpSpPr>
          <p:cNvPr id="6" name="Grupo 5"/>
          <p:cNvGrpSpPr/>
          <p:nvPr/>
        </p:nvGrpSpPr>
        <p:grpSpPr>
          <a:xfrm>
            <a:off x="274321" y="4421853"/>
            <a:ext cx="2681568" cy="2059697"/>
            <a:chOff x="77145" y="686330"/>
            <a:chExt cx="3278778" cy="2318126"/>
          </a:xfrm>
        </p:grpSpPr>
        <p:pic>
          <p:nvPicPr>
            <p:cNvPr id="2" name="Imagen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145" y="686330"/>
              <a:ext cx="3278778" cy="2318126"/>
            </a:xfrm>
            <a:prstGeom prst="rect">
              <a:avLst/>
            </a:prstGeom>
          </p:spPr>
        </p:pic>
        <p:sp>
          <p:nvSpPr>
            <p:cNvPr id="5" name="Elipse 4"/>
            <p:cNvSpPr/>
            <p:nvPr/>
          </p:nvSpPr>
          <p:spPr>
            <a:xfrm>
              <a:off x="482094" y="2166790"/>
              <a:ext cx="2468880" cy="354341"/>
            </a:xfrm>
            <a:prstGeom prst="ellipse">
              <a:avLst/>
            </a:prstGeom>
            <a:noFill/>
            <a:ln w="38100">
              <a:solidFill>
                <a:srgbClr val="E406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7" name="Imagen 6"/>
          <p:cNvPicPr>
            <a:picLocks noChangeAspect="1"/>
          </p:cNvPicPr>
          <p:nvPr/>
        </p:nvPicPr>
        <p:blipFill rotWithShape="1">
          <a:blip r:embed="rId5" cstate="hqprint">
            <a:extLst>
              <a:ext uri="{28A0092B-C50C-407E-A947-70E740481C1C}">
                <a14:useLocalDpi xmlns:a14="http://schemas.microsoft.com/office/drawing/2010/main"/>
              </a:ext>
            </a:extLst>
          </a:blip>
          <a:srcRect t="10007" r="17724" b="8986"/>
          <a:stretch/>
        </p:blipFill>
        <p:spPr>
          <a:xfrm>
            <a:off x="4187009" y="5127247"/>
            <a:ext cx="4552042" cy="1554481"/>
          </a:xfrm>
          <a:prstGeom prst="rect">
            <a:avLst/>
          </a:prstGeom>
        </p:spPr>
      </p:pic>
      <p:pic>
        <p:nvPicPr>
          <p:cNvPr id="1028" name="Picture 4" descr="Estos Factores Dificultan El Proceso De Aprendizaje - Flecha Png Naranja  Transparent PNG - 1150x544 - Free Download on Nice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06" b="100000" l="122" r="100000">
                        <a14:foregroundMark x1="52073" y1="75472" x2="52073" y2="75472"/>
                        <a14:foregroundMark x1="54146" y1="73585" x2="65854" y2="62500"/>
                        <a14:foregroundMark x1="49024" y1="78302" x2="53659" y2="78302"/>
                        <a14:foregroundMark x1="57561" y1="91509" x2="61585" y2="86792"/>
                        <a14:foregroundMark x1="39268" y1="41509" x2="59878" y2="37500"/>
                        <a14:foregroundMark x1="26463" y1="61085" x2="64756" y2="59906"/>
                        <a14:foregroundMark x1="16220" y1="43160" x2="32683" y2="43396"/>
                      </a14:backgroundRemoval>
                    </a14:imgEffect>
                  </a14:imgLayer>
                </a14:imgProps>
              </a:ext>
              <a:ext uri="{28A0092B-C50C-407E-A947-70E740481C1C}">
                <a14:useLocalDpi xmlns:a14="http://schemas.microsoft.com/office/drawing/2010/main"/>
              </a:ext>
            </a:extLst>
          </a:blip>
          <a:srcRect/>
          <a:stretch>
            <a:fillRect/>
          </a:stretch>
        </p:blipFill>
        <p:spPr bwMode="auto">
          <a:xfrm>
            <a:off x="2624699" y="5377775"/>
            <a:ext cx="1999380" cy="1033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echa Roja Libre Para Extraer Elementos, Imágenes Prediseñadas De Flecha  Curva, Rojo, Flecha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063" b="74375" l="2969" r="98594"/>
                    </a14:imgEffect>
                  </a14:imgLayer>
                </a14:imgProps>
              </a:ext>
              <a:ext uri="{28A0092B-C50C-407E-A947-70E740481C1C}">
                <a14:useLocalDpi xmlns:a14="http://schemas.microsoft.com/office/drawing/2010/main"/>
              </a:ext>
            </a:extLst>
          </a:blip>
          <a:srcRect l="4520" t="24638" r="3337" b="27791"/>
          <a:stretch/>
        </p:blipFill>
        <p:spPr bwMode="auto">
          <a:xfrm rot="18381799" flipV="1">
            <a:off x="4922893" y="4243924"/>
            <a:ext cx="1665621" cy="85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23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628504" y="2336051"/>
            <a:ext cx="8871509" cy="2044360"/>
          </a:xfrm>
          <a:prstGeom prst="rect">
            <a:avLst/>
          </a:prstGeom>
        </p:spPr>
        <p:txBody>
          <a:bodyPr vert="horz" lIns="91440" tIns="45720" rIns="91440" bIns="45720" rtlCol="0" anchor="ctr">
            <a:noAutofit/>
          </a:bodyPr>
          <a:lstStyle>
            <a:defPPr>
              <a:defRPr lang="es-CO"/>
            </a:defPPr>
            <a:lvl1pPr algn="ctr">
              <a:lnSpc>
                <a:spcPct val="90000"/>
              </a:lnSpc>
              <a:spcBef>
                <a:spcPct val="0"/>
              </a:spcBef>
              <a:defRPr sz="3200" b="1">
                <a:ln w="0"/>
                <a:solidFill>
                  <a:schemeClr val="accent5"/>
                </a:solidFill>
                <a:ea typeface="+mj-ea"/>
                <a:cs typeface="+mj-cs"/>
              </a:defRPr>
            </a:lvl1pPr>
          </a:lstStyle>
          <a:p>
            <a:r>
              <a:rPr lang="es-MX" sz="4400" dirty="0" smtClean="0">
                <a:solidFill>
                  <a:srgbClr val="124D41"/>
                </a:solidFill>
                <a:effectLst>
                  <a:outerShdw blurRad="38100" dist="38100" dir="2700000" algn="tl">
                    <a:srgbClr val="000000">
                      <a:alpha val="43137"/>
                    </a:srgbClr>
                  </a:outerShdw>
                </a:effectLst>
              </a:rPr>
              <a:t>PROGRAMA 2 </a:t>
            </a:r>
          </a:p>
          <a:p>
            <a:r>
              <a:rPr lang="es-MX" sz="4400" dirty="0" smtClean="0">
                <a:solidFill>
                  <a:srgbClr val="124D41"/>
                </a:solidFill>
                <a:effectLst>
                  <a:outerShdw blurRad="38100" dist="38100" dir="2700000" algn="tl">
                    <a:srgbClr val="000000">
                      <a:alpha val="43137"/>
                    </a:srgbClr>
                  </a:outerShdw>
                </a:effectLst>
              </a:rPr>
              <a:t>Universidad </a:t>
            </a:r>
            <a:r>
              <a:rPr lang="es-MX" sz="4400" dirty="0">
                <a:solidFill>
                  <a:srgbClr val="124D41"/>
                </a:solidFill>
                <a:effectLst>
                  <a:outerShdw blurRad="38100" dist="38100" dir="2700000" algn="tl">
                    <a:srgbClr val="000000">
                      <a:alpha val="43137"/>
                    </a:srgbClr>
                  </a:outerShdw>
                </a:effectLst>
              </a:rPr>
              <a:t>para la ciudadanía, la convivencia, la democracia y la Paz</a:t>
            </a:r>
            <a:endParaRPr lang="es-CO" sz="4400" dirty="0">
              <a:solidFill>
                <a:srgbClr val="124D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4126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57" y="0"/>
            <a:ext cx="3579019" cy="6858000"/>
          </a:xfrm>
          <a:prstGeom prst="rect">
            <a:avLst/>
          </a:prstGeom>
        </p:spPr>
      </p:pic>
      <p:sp>
        <p:nvSpPr>
          <p:cNvPr id="6" name="Marcador de contenido 2"/>
          <p:cNvSpPr>
            <a:spLocks noGrp="1"/>
          </p:cNvSpPr>
          <p:nvPr>
            <p:ph idx="1"/>
          </p:nvPr>
        </p:nvSpPr>
        <p:spPr>
          <a:xfrm>
            <a:off x="4537858" y="1514872"/>
            <a:ext cx="6939146" cy="2471446"/>
          </a:xfrm>
        </p:spPr>
        <p:txBody>
          <a:bodyPr wrap="square">
            <a:spAutoFit/>
          </a:bodyPr>
          <a:lstStyle/>
          <a:p>
            <a:pPr marL="0" indent="0" algn="ctr" defTabSz="457200">
              <a:buClr>
                <a:schemeClr val="dk1"/>
              </a:buClr>
              <a:buSzPts val="1600"/>
              <a:buNone/>
            </a:pPr>
            <a:r>
              <a:rPr lang="es-MX" sz="2400" b="1" dirty="0">
                <a:solidFill>
                  <a:schemeClr val="tx1"/>
                </a:solidFill>
                <a:ea typeface="Arial"/>
                <a:cs typeface="Arial"/>
                <a:sym typeface="Arial"/>
              </a:rPr>
              <a:t>L</a:t>
            </a:r>
            <a:r>
              <a:rPr lang="es-MX" sz="2400" b="1" dirty="0" smtClean="0">
                <a:solidFill>
                  <a:schemeClr val="tx1"/>
                </a:solidFill>
                <a:ea typeface="Arial"/>
                <a:cs typeface="Arial"/>
                <a:sym typeface="Arial"/>
              </a:rPr>
              <a:t>a Cohorte </a:t>
            </a:r>
            <a:r>
              <a:rPr lang="es-MX" sz="2400" b="1" dirty="0">
                <a:solidFill>
                  <a:schemeClr val="tx1"/>
                </a:solidFill>
                <a:ea typeface="Arial"/>
                <a:cs typeface="Arial"/>
                <a:sym typeface="Arial"/>
              </a:rPr>
              <a:t>XV </a:t>
            </a:r>
            <a:r>
              <a:rPr lang="es-MX" sz="2400" b="1" dirty="0" smtClean="0">
                <a:solidFill>
                  <a:schemeClr val="tx1"/>
                </a:solidFill>
                <a:ea typeface="Arial"/>
                <a:cs typeface="Arial"/>
                <a:sym typeface="Arial"/>
              </a:rPr>
              <a:t>del Diplomado </a:t>
            </a:r>
            <a:r>
              <a:rPr lang="es-MX" sz="2400" b="1" dirty="0">
                <a:solidFill>
                  <a:schemeClr val="tx1"/>
                </a:solidFill>
                <a:ea typeface="Arial"/>
                <a:cs typeface="Arial"/>
                <a:sym typeface="Arial"/>
              </a:rPr>
              <a:t>por la </a:t>
            </a:r>
            <a:r>
              <a:rPr lang="es-MX" sz="2400" b="1" dirty="0" smtClean="0">
                <a:solidFill>
                  <a:schemeClr val="tx1"/>
                </a:solidFill>
                <a:ea typeface="Arial"/>
                <a:cs typeface="Arial"/>
                <a:sym typeface="Arial"/>
              </a:rPr>
              <a:t>Paz</a:t>
            </a:r>
            <a:r>
              <a:rPr lang="es-MX" sz="2400" b="1" dirty="0">
                <a:solidFill>
                  <a:schemeClr val="tx1"/>
                </a:solidFill>
                <a:ea typeface="Arial"/>
                <a:cs typeface="Arial"/>
                <a:sym typeface="Arial"/>
              </a:rPr>
              <a:t>.</a:t>
            </a:r>
            <a:r>
              <a:rPr lang="es-MX" sz="2400" b="1" dirty="0" smtClean="0">
                <a:solidFill>
                  <a:schemeClr val="tx1"/>
                </a:solidFill>
                <a:ea typeface="Arial"/>
                <a:cs typeface="Arial"/>
                <a:sym typeface="Arial"/>
              </a:rPr>
              <a:t> </a:t>
            </a:r>
          </a:p>
          <a:p>
            <a:pPr marL="0" indent="0" algn="ctr" defTabSz="457200">
              <a:buClr>
                <a:schemeClr val="dk1"/>
              </a:buClr>
              <a:buSzPts val="1600"/>
              <a:buNone/>
            </a:pPr>
            <a:r>
              <a:rPr lang="es-MX" sz="2400" b="1" dirty="0" smtClean="0">
                <a:solidFill>
                  <a:schemeClr val="tx1"/>
                </a:solidFill>
                <a:ea typeface="Arial"/>
                <a:cs typeface="Arial"/>
                <a:sym typeface="Arial"/>
              </a:rPr>
              <a:t>Énfasis</a:t>
            </a:r>
            <a:r>
              <a:rPr lang="es-MX" sz="2400" b="1" dirty="0">
                <a:solidFill>
                  <a:schemeClr val="tx1"/>
                </a:solidFill>
                <a:ea typeface="Arial"/>
                <a:cs typeface="Arial"/>
                <a:sym typeface="Arial"/>
              </a:rPr>
              <a:t>: </a:t>
            </a:r>
            <a:r>
              <a:rPr lang="es-MX" sz="2400" b="1" dirty="0" smtClean="0">
                <a:solidFill>
                  <a:schemeClr val="tx1"/>
                </a:solidFill>
                <a:ea typeface="Arial"/>
                <a:cs typeface="Arial"/>
                <a:sym typeface="Arial"/>
              </a:rPr>
              <a:t>“Participación, Política </a:t>
            </a:r>
            <a:r>
              <a:rPr lang="es-MX" sz="2400" b="1" dirty="0">
                <a:solidFill>
                  <a:schemeClr val="tx1"/>
                </a:solidFill>
                <a:ea typeface="Arial"/>
                <a:cs typeface="Arial"/>
                <a:sym typeface="Arial"/>
              </a:rPr>
              <a:t>y </a:t>
            </a:r>
            <a:r>
              <a:rPr lang="es-MX" sz="2400" b="1" dirty="0" smtClean="0">
                <a:solidFill>
                  <a:schemeClr val="tx1"/>
                </a:solidFill>
                <a:ea typeface="Arial"/>
                <a:cs typeface="Arial"/>
                <a:sym typeface="Arial"/>
              </a:rPr>
              <a:t>Ciudadana”.</a:t>
            </a:r>
          </a:p>
          <a:p>
            <a:pPr marL="0" indent="0" algn="ctr">
              <a:buNone/>
            </a:pPr>
            <a:r>
              <a:rPr lang="es-MX" sz="2400" b="1" dirty="0" smtClean="0">
                <a:solidFill>
                  <a:schemeClr val="tx1"/>
                </a:solidFill>
                <a:ea typeface="Arial"/>
                <a:cs typeface="Arial"/>
              </a:rPr>
              <a:t>Inició el </a:t>
            </a:r>
            <a:r>
              <a:rPr lang="es-MX" b="1" dirty="0" smtClean="0">
                <a:solidFill>
                  <a:schemeClr val="accent1">
                    <a:lumMod val="50000"/>
                  </a:schemeClr>
                </a:solidFill>
                <a:ea typeface="Arial"/>
                <a:cs typeface="Arial"/>
              </a:rPr>
              <a:t>27 de agosto</a:t>
            </a:r>
            <a:r>
              <a:rPr lang="es-MX" sz="2400" b="1" dirty="0" smtClean="0">
                <a:solidFill>
                  <a:schemeClr val="tx1"/>
                </a:solidFill>
                <a:ea typeface="Arial"/>
                <a:cs typeface="Arial"/>
              </a:rPr>
              <a:t>.</a:t>
            </a:r>
          </a:p>
          <a:p>
            <a:pPr marL="0" indent="0" algn="ctr">
              <a:buNone/>
            </a:pPr>
            <a:r>
              <a:rPr lang="es-MX" sz="2400" b="1" dirty="0" smtClean="0">
                <a:solidFill>
                  <a:schemeClr val="tx1"/>
                </a:solidFill>
                <a:ea typeface="Arial"/>
                <a:cs typeface="Arial"/>
              </a:rPr>
              <a:t>Más </a:t>
            </a:r>
            <a:r>
              <a:rPr lang="es-MX" sz="2400" b="1" dirty="0">
                <a:solidFill>
                  <a:schemeClr val="tx1"/>
                </a:solidFill>
                <a:ea typeface="Arial"/>
                <a:cs typeface="Arial"/>
              </a:rPr>
              <a:t>de </a:t>
            </a:r>
            <a:r>
              <a:rPr lang="es-MX" sz="4800" b="1" dirty="0">
                <a:solidFill>
                  <a:schemeClr val="accent6">
                    <a:lumMod val="50000"/>
                  </a:schemeClr>
                </a:solidFill>
                <a:ea typeface="Arial"/>
                <a:cs typeface="Arial"/>
              </a:rPr>
              <a:t>800</a:t>
            </a:r>
            <a:r>
              <a:rPr lang="es-MX" sz="2400" b="1" dirty="0">
                <a:solidFill>
                  <a:schemeClr val="tx1"/>
                </a:solidFill>
                <a:ea typeface="Arial"/>
                <a:cs typeface="Arial"/>
              </a:rPr>
              <a:t> </a:t>
            </a:r>
            <a:r>
              <a:rPr lang="es-MX" sz="2400" b="1" dirty="0" smtClean="0">
                <a:solidFill>
                  <a:schemeClr val="tx1"/>
                </a:solidFill>
                <a:ea typeface="Arial"/>
                <a:cs typeface="Arial"/>
              </a:rPr>
              <a:t>personas </a:t>
            </a:r>
            <a:r>
              <a:rPr lang="es-MX" sz="2400" b="1" dirty="0" smtClean="0">
                <a:solidFill>
                  <a:schemeClr val="tx1"/>
                </a:solidFill>
                <a:ea typeface="Arial"/>
                <a:cs typeface="Arial"/>
              </a:rPr>
              <a:t>inscritas y </a:t>
            </a:r>
            <a:r>
              <a:rPr lang="es-MX" sz="4000" b="1" dirty="0" smtClean="0">
                <a:solidFill>
                  <a:schemeClr val="accent6">
                    <a:lumMod val="50000"/>
                  </a:schemeClr>
                </a:solidFill>
                <a:ea typeface="Arial"/>
                <a:cs typeface="Arial"/>
              </a:rPr>
              <a:t>6</a:t>
            </a:r>
            <a:r>
              <a:rPr lang="es-MX" sz="4000" b="1" dirty="0" smtClean="0">
                <a:solidFill>
                  <a:schemeClr val="accent6">
                    <a:lumMod val="50000"/>
                  </a:schemeClr>
                </a:solidFill>
                <a:ea typeface="Arial"/>
                <a:cs typeface="Arial"/>
              </a:rPr>
              <a:t>00</a:t>
            </a:r>
            <a:r>
              <a:rPr lang="es-MX" sz="1100" b="1" dirty="0" smtClean="0">
                <a:ea typeface="Arial"/>
                <a:cs typeface="Arial"/>
              </a:rPr>
              <a:t> </a:t>
            </a:r>
            <a:r>
              <a:rPr lang="es-MX" sz="2400" b="1" dirty="0" smtClean="0">
                <a:solidFill>
                  <a:schemeClr val="tx1"/>
                </a:solidFill>
                <a:ea typeface="Arial"/>
                <a:cs typeface="Arial"/>
                <a:sym typeface="Arial"/>
              </a:rPr>
              <a:t>participantes.</a:t>
            </a:r>
            <a:endParaRPr lang="es-MX" sz="2400" b="1" dirty="0">
              <a:solidFill>
                <a:schemeClr val="tx1"/>
              </a:solidFill>
              <a:ea typeface="Arial"/>
              <a:cs typeface="Arial"/>
              <a:sym typeface="Arial"/>
            </a:endParaRPr>
          </a:p>
        </p:txBody>
      </p:sp>
      <p:pic>
        <p:nvPicPr>
          <p:cNvPr id="8" name="Google Shape;143;p9"/>
          <p:cNvPicPr preferRelativeResize="0"/>
          <p:nvPr/>
        </p:nvPicPr>
        <p:blipFill rotWithShape="1">
          <a:blip r:embed="rId3">
            <a:alphaModFix/>
          </a:blip>
          <a:srcRect l="48616" t="79499" r="2940"/>
          <a:stretch/>
        </p:blipFill>
        <p:spPr>
          <a:xfrm>
            <a:off x="4371376" y="4152900"/>
            <a:ext cx="7272111" cy="1612900"/>
          </a:xfrm>
          <a:prstGeom prst="rect">
            <a:avLst/>
          </a:prstGeom>
          <a:noFill/>
          <a:ln>
            <a:noFill/>
          </a:ln>
        </p:spPr>
      </p:pic>
    </p:spTree>
    <p:extLst>
      <p:ext uri="{BB962C8B-B14F-4D97-AF65-F5344CB8AC3E}">
        <p14:creationId xmlns:p14="http://schemas.microsoft.com/office/powerpoint/2010/main" val="1648062779"/>
      </p:ext>
    </p:extLst>
  </p:cSld>
  <p:clrMapOvr>
    <a:masterClrMapping/>
  </p:clrMapOvr>
  <p:transition spd="slow">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p:nvPr/>
        </p:nvSpPr>
        <p:spPr>
          <a:xfrm>
            <a:off x="1811383" y="2301217"/>
            <a:ext cx="8523166" cy="2340452"/>
          </a:xfrm>
          <a:prstGeom prst="rect">
            <a:avLst/>
          </a:prstGeom>
          <a:noFill/>
          <a:ln>
            <a:noFill/>
          </a:ln>
        </p:spPr>
        <p:txBody>
          <a:bodyPr spcFirstLastPara="1" wrap="square" lIns="91425" tIns="45700" rIns="91425" bIns="45700" anchor="ctr" anchorCtr="0">
            <a:noAutofit/>
          </a:bodyPr>
          <a:lstStyle/>
          <a:p>
            <a:pPr algn="ctr">
              <a:lnSpc>
                <a:spcPct val="90000"/>
              </a:lnSpc>
              <a:buClr>
                <a:srgbClr val="000000"/>
              </a:buClr>
              <a:buSzPts val="4400"/>
            </a:pPr>
            <a:r>
              <a:rPr lang="es-CO" sz="4400" b="1" dirty="0" smtClean="0">
                <a:solidFill>
                  <a:srgbClr val="C86E36"/>
                </a:solidFill>
                <a:latin typeface="Calibri"/>
                <a:ea typeface="Calibri"/>
                <a:cs typeface="Calibri"/>
                <a:sym typeface="Calibri"/>
              </a:rPr>
              <a:t>PROGRAMA</a:t>
            </a:r>
            <a:r>
              <a:rPr lang="es-CO" sz="1400" dirty="0">
                <a:solidFill>
                  <a:srgbClr val="000000"/>
                </a:solidFill>
                <a:latin typeface="Arial"/>
                <a:ea typeface="Calibri"/>
                <a:cs typeface="Arial"/>
                <a:sym typeface="Arial"/>
              </a:rPr>
              <a:t> </a:t>
            </a:r>
            <a:r>
              <a:rPr lang="es-CO" sz="1400" dirty="0" smtClean="0">
                <a:solidFill>
                  <a:srgbClr val="000000"/>
                </a:solidFill>
                <a:latin typeface="Arial"/>
                <a:ea typeface="Calibri"/>
                <a:cs typeface="Arial"/>
                <a:sym typeface="Arial"/>
              </a:rPr>
              <a:t> </a:t>
            </a:r>
            <a:r>
              <a:rPr lang="es-CO" sz="4400" b="1" dirty="0" smtClean="0">
                <a:solidFill>
                  <a:srgbClr val="C86E36"/>
                </a:solidFill>
                <a:latin typeface="Calibri"/>
                <a:ea typeface="Calibri"/>
                <a:cs typeface="Calibri"/>
                <a:sym typeface="Calibri"/>
              </a:rPr>
              <a:t>3.</a:t>
            </a:r>
          </a:p>
          <a:p>
            <a:pPr algn="ctr">
              <a:lnSpc>
                <a:spcPct val="90000"/>
              </a:lnSpc>
              <a:buClr>
                <a:srgbClr val="000000"/>
              </a:buClr>
              <a:buSzPts val="4400"/>
            </a:pPr>
            <a:r>
              <a:rPr lang="es-CO" sz="4400" b="1" dirty="0" smtClean="0">
                <a:solidFill>
                  <a:srgbClr val="C86E36"/>
                </a:solidFill>
                <a:latin typeface="Calibri"/>
                <a:ea typeface="Calibri"/>
                <a:cs typeface="Calibri"/>
                <a:sym typeface="Calibri"/>
              </a:rPr>
              <a:t>Procesos </a:t>
            </a:r>
            <a:r>
              <a:rPr lang="es-CO" sz="4400" b="1" dirty="0">
                <a:solidFill>
                  <a:srgbClr val="C86E36"/>
                </a:solidFill>
                <a:latin typeface="Calibri"/>
                <a:ea typeface="Calibri"/>
                <a:cs typeface="Calibri"/>
                <a:sym typeface="Calibri"/>
              </a:rPr>
              <a:t>asociados al desarrollo sostenible, la competitividad y la movilización social</a:t>
            </a:r>
            <a:endParaRPr sz="4400" b="1" dirty="0">
              <a:solidFill>
                <a:srgbClr val="C86E36"/>
              </a:solidFill>
              <a:latin typeface="Calibri"/>
              <a:ea typeface="Calibri"/>
              <a:cs typeface="Calibri"/>
              <a:sym typeface="Calibri"/>
            </a:endParaRPr>
          </a:p>
        </p:txBody>
      </p:sp>
    </p:spTree>
    <p:extLst>
      <p:ext uri="{BB962C8B-B14F-4D97-AF65-F5344CB8AC3E}">
        <p14:creationId xmlns:p14="http://schemas.microsoft.com/office/powerpoint/2010/main" val="1572270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Sitio web&#10;&#10;Descripción generada automáticamente con confianza media">
            <a:extLst>
              <a:ext uri="{FF2B5EF4-FFF2-40B4-BE49-F238E27FC236}">
                <a16:creationId xmlns:a16="http://schemas.microsoft.com/office/drawing/2014/main" id="{92463E74-83F0-41D8-A7D6-EE8878E05171}"/>
              </a:ext>
            </a:extLst>
          </p:cNvPr>
          <p:cNvPicPr>
            <a:picLocks noChangeAspect="1"/>
          </p:cNvPicPr>
          <p:nvPr/>
        </p:nvPicPr>
        <p:blipFill rotWithShape="1">
          <a:blip r:embed="rId2">
            <a:extLst>
              <a:ext uri="{28A0092B-C50C-407E-A947-70E740481C1C}">
                <a14:useLocalDpi xmlns:a14="http://schemas.microsoft.com/office/drawing/2010/main" val="0"/>
              </a:ext>
            </a:extLst>
          </a:blip>
          <a:srcRect t="1493"/>
          <a:stretch/>
        </p:blipFill>
        <p:spPr>
          <a:xfrm>
            <a:off x="5247489" y="0"/>
            <a:ext cx="6955528" cy="6858000"/>
          </a:xfrm>
          <a:prstGeom prst="rect">
            <a:avLst/>
          </a:prstGeom>
        </p:spPr>
      </p:pic>
      <p:sp>
        <p:nvSpPr>
          <p:cNvPr id="2" name="Rectángulo 1"/>
          <p:cNvSpPr/>
          <p:nvPr/>
        </p:nvSpPr>
        <p:spPr>
          <a:xfrm>
            <a:off x="275423" y="2028616"/>
            <a:ext cx="4660134" cy="2800767"/>
          </a:xfrm>
          <a:prstGeom prst="rect">
            <a:avLst/>
          </a:prstGeom>
        </p:spPr>
        <p:txBody>
          <a:bodyPr wrap="square">
            <a:spAutoFit/>
          </a:bodyPr>
          <a:lstStyle/>
          <a:p>
            <a:pPr algn="ctr"/>
            <a:r>
              <a:rPr lang="es-CO" sz="2800" b="1" dirty="0">
                <a:solidFill>
                  <a:schemeClr val="accent6">
                    <a:lumMod val="50000"/>
                  </a:schemeClr>
                </a:solidFill>
              </a:rPr>
              <a:t>Mercado agroecológico </a:t>
            </a:r>
          </a:p>
          <a:p>
            <a:pPr algn="ctr"/>
            <a:r>
              <a:rPr lang="es-CO" sz="2800" b="1" dirty="0">
                <a:solidFill>
                  <a:schemeClr val="accent6">
                    <a:lumMod val="50000"/>
                  </a:schemeClr>
                </a:solidFill>
              </a:rPr>
              <a:t>"UTP Alimentos para la </a:t>
            </a:r>
            <a:r>
              <a:rPr lang="es-CO" sz="2800" b="1" dirty="0" smtClean="0">
                <a:solidFill>
                  <a:schemeClr val="accent6">
                    <a:lumMod val="50000"/>
                  </a:schemeClr>
                </a:solidFill>
              </a:rPr>
              <a:t>vida“</a:t>
            </a:r>
          </a:p>
          <a:p>
            <a:pPr algn="ctr"/>
            <a:endParaRPr lang="es-CO" sz="2400" b="1" dirty="0">
              <a:solidFill>
                <a:schemeClr val="accent6">
                  <a:lumMod val="50000"/>
                </a:schemeClr>
              </a:solidFill>
            </a:endParaRPr>
          </a:p>
          <a:p>
            <a:pPr algn="ctr"/>
            <a:r>
              <a:rPr lang="es-CO" sz="2400" dirty="0" smtClean="0"/>
              <a:t>Beneficia </a:t>
            </a:r>
            <a:r>
              <a:rPr lang="es-CO" sz="2400" dirty="0"/>
              <a:t>a más de 50 productores provenientes de los departamentos de Caldas, Quindío, Risaralda y Norte del Valle del Cauca.</a:t>
            </a:r>
            <a:r>
              <a:rPr lang="es-CO" sz="2400" b="1" dirty="0" smtClean="0">
                <a:solidFill>
                  <a:schemeClr val="accent6">
                    <a:lumMod val="50000"/>
                  </a:schemeClr>
                </a:solidFill>
              </a:rPr>
              <a:t> </a:t>
            </a:r>
            <a:endParaRPr lang="es-CO" sz="2400" b="1" dirty="0">
              <a:solidFill>
                <a:schemeClr val="accent6">
                  <a:lumMod val="50000"/>
                </a:schemeClr>
              </a:solidFill>
            </a:endParaRPr>
          </a:p>
        </p:txBody>
      </p:sp>
    </p:spTree>
    <p:extLst>
      <p:ext uri="{BB962C8B-B14F-4D97-AF65-F5344CB8AC3E}">
        <p14:creationId xmlns:p14="http://schemas.microsoft.com/office/powerpoint/2010/main" val="1537037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txBox="1">
            <a:spLocks/>
          </p:cNvSpPr>
          <p:nvPr/>
        </p:nvSpPr>
        <p:spPr>
          <a:xfrm>
            <a:off x="664769" y="1247191"/>
            <a:ext cx="4548504" cy="378950"/>
          </a:xfrm>
          <a:prstGeom prst="rect">
            <a:avLst/>
          </a:prstGeom>
        </p:spPr>
        <p:txBody>
          <a:bodyPr vert="horz" wrap="square" lIns="0" tIns="9525" rIns="0" bIns="0" rtlCol="0">
            <a:spAutoFit/>
          </a:bodyPr>
          <a:lstStyle>
            <a:lvl1pPr>
              <a:defRPr sz="5400" b="1" i="0">
                <a:solidFill>
                  <a:schemeClr val="bg1"/>
                </a:solidFill>
                <a:latin typeface="Lucida Sans"/>
                <a:ea typeface="+mj-ea"/>
                <a:cs typeface="Lucida Sans"/>
              </a:defRPr>
            </a:lvl1pPr>
          </a:lstStyle>
          <a:p>
            <a:pPr marL="12700" marR="5080" algn="ctr">
              <a:lnSpc>
                <a:spcPct val="100499"/>
              </a:lnSpc>
              <a:spcBef>
                <a:spcPts val="75"/>
              </a:spcBef>
            </a:pPr>
            <a:r>
              <a:rPr lang="es-CO" sz="2400" kern="0" spc="5" dirty="0" smtClean="0">
                <a:solidFill>
                  <a:schemeClr val="accent6">
                    <a:lumMod val="50000"/>
                  </a:schemeClr>
                </a:solidFill>
                <a:latin typeface="Century Gothic"/>
                <a:cs typeface="Century Gothic"/>
              </a:rPr>
              <a:t>Proyecto </a:t>
            </a:r>
            <a:r>
              <a:rPr lang="es-CO" sz="2400" kern="0" spc="5" dirty="0" err="1" smtClean="0">
                <a:solidFill>
                  <a:schemeClr val="accent6">
                    <a:lumMod val="50000"/>
                  </a:schemeClr>
                </a:solidFill>
                <a:latin typeface="Century Gothic"/>
                <a:cs typeface="Century Gothic"/>
              </a:rPr>
              <a:t>RESTAURacción</a:t>
            </a:r>
            <a:endParaRPr lang="en-US" sz="2400" kern="0" dirty="0">
              <a:solidFill>
                <a:schemeClr val="accent6">
                  <a:lumMod val="50000"/>
                </a:schemeClr>
              </a:solidFill>
              <a:latin typeface="Century Gothic"/>
              <a:cs typeface="Century Gothic"/>
            </a:endParaRPr>
          </a:p>
        </p:txBody>
      </p:sp>
      <p:sp>
        <p:nvSpPr>
          <p:cNvPr id="11" name="Google Shape;160;p7"/>
          <p:cNvSpPr txBox="1"/>
          <p:nvPr/>
        </p:nvSpPr>
        <p:spPr>
          <a:xfrm>
            <a:off x="6981986" y="4923699"/>
            <a:ext cx="4976586" cy="15552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A3838"/>
              </a:buClr>
              <a:buSzPts val="2400"/>
              <a:buFont typeface="Arial"/>
              <a:buNone/>
            </a:pPr>
            <a:r>
              <a:rPr lang="es-CO" sz="1400" b="1" i="1" dirty="0">
                <a:latin typeface="Arial" panose="020B0604020202020204" pitchFamily="34" charset="0"/>
                <a:ea typeface="Calibri"/>
                <a:cs typeface="Arial" panose="020B0604020202020204" pitchFamily="34" charset="0"/>
                <a:sym typeface="Calibri"/>
              </a:rPr>
              <a:t>Adaptación sostenible de las cadenas de valor del </a:t>
            </a:r>
            <a:r>
              <a:rPr lang="es-CO" sz="1400" b="1" i="1" dirty="0" smtClean="0">
                <a:latin typeface="Arial" panose="020B0604020202020204" pitchFamily="34" charset="0"/>
                <a:ea typeface="Calibri"/>
                <a:cs typeface="Arial" panose="020B0604020202020204" pitchFamily="34" charset="0"/>
                <a:sym typeface="Calibri"/>
              </a:rPr>
              <a:t>café</a:t>
            </a:r>
          </a:p>
          <a:p>
            <a:pPr marL="0" marR="0" lvl="0" indent="0" algn="just" rtl="0">
              <a:lnSpc>
                <a:spcPct val="90000"/>
              </a:lnSpc>
              <a:spcBef>
                <a:spcPts val="0"/>
              </a:spcBef>
              <a:spcAft>
                <a:spcPts val="0"/>
              </a:spcAft>
              <a:buClr>
                <a:srgbClr val="3A3838"/>
              </a:buClr>
              <a:buSzPts val="2400"/>
              <a:buFont typeface="Arial"/>
              <a:buNone/>
            </a:pPr>
            <a:endParaRPr lang="es-CO" sz="1400" b="1" i="1" dirty="0">
              <a:latin typeface="Arial" panose="020B0604020202020204" pitchFamily="34" charset="0"/>
              <a:ea typeface="Calibri"/>
              <a:cs typeface="Arial" panose="020B0604020202020204" pitchFamily="34" charset="0"/>
              <a:sym typeface="Calibri"/>
            </a:endParaRPr>
          </a:p>
          <a:p>
            <a:pPr lvl="0" algn="just">
              <a:lnSpc>
                <a:spcPct val="90000"/>
              </a:lnSpc>
              <a:buClr>
                <a:srgbClr val="3A3838"/>
              </a:buClr>
              <a:buSzPts val="2400"/>
            </a:pPr>
            <a:r>
              <a:rPr lang="es-CO" sz="1400" dirty="0" smtClean="0">
                <a:latin typeface="Arial" panose="020B0604020202020204" pitchFamily="34" charset="0"/>
                <a:cs typeface="Arial" panose="020B0604020202020204" pitchFamily="34" charset="0"/>
              </a:rPr>
              <a:t>El reto es generar adaptaciones de las cadenas de valor del café en Risaralda mediante prácticas sostenibles que fortalezcan las familias cafeteras, a través del empoderamiento de mujeres y jóvenes, para  hacer frente a fenómenos de cambios en el clima</a:t>
            </a:r>
            <a:endParaRPr sz="1400" b="1" i="1" dirty="0">
              <a:latin typeface="Arial" panose="020B0604020202020204" pitchFamily="34" charset="0"/>
              <a:ea typeface="Calibri"/>
              <a:cs typeface="Arial" panose="020B0604020202020204" pitchFamily="34" charset="0"/>
              <a:sym typeface="Calibri"/>
            </a:endParaRPr>
          </a:p>
        </p:txBody>
      </p:sp>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b="32110"/>
          <a:stretch/>
        </p:blipFill>
        <p:spPr>
          <a:xfrm>
            <a:off x="7825850" y="1882607"/>
            <a:ext cx="3288859" cy="2977079"/>
          </a:xfrm>
          <a:prstGeom prst="rect">
            <a:avLst/>
          </a:prstGeom>
        </p:spPr>
      </p:pic>
      <p:sp>
        <p:nvSpPr>
          <p:cNvPr id="14" name="object 5"/>
          <p:cNvSpPr txBox="1">
            <a:spLocks/>
          </p:cNvSpPr>
          <p:nvPr/>
        </p:nvSpPr>
        <p:spPr>
          <a:xfrm>
            <a:off x="7357567" y="1192749"/>
            <a:ext cx="4225424" cy="625171"/>
          </a:xfrm>
          <a:prstGeom prst="rect">
            <a:avLst/>
          </a:prstGeom>
        </p:spPr>
        <p:txBody>
          <a:bodyPr vert="horz" wrap="square" lIns="0" tIns="9525" rIns="0" bIns="0" rtlCol="0">
            <a:spAutoFit/>
          </a:bodyPr>
          <a:lstStyle>
            <a:defPPr>
              <a:defRPr lang="es-CO"/>
            </a:defPPr>
            <a:lvl1pPr marL="12700" marR="5080" algn="ctr">
              <a:lnSpc>
                <a:spcPct val="100499"/>
              </a:lnSpc>
              <a:spcBef>
                <a:spcPts val="75"/>
              </a:spcBef>
              <a:defRPr sz="2400" b="1" i="0" kern="0" spc="5">
                <a:solidFill>
                  <a:schemeClr val="accent6">
                    <a:lumMod val="50000"/>
                  </a:schemeClr>
                </a:solidFill>
                <a:latin typeface="Century Gothic"/>
                <a:ea typeface="+mj-ea"/>
                <a:cs typeface="Century Gothic"/>
              </a:defRPr>
            </a:lvl1pPr>
          </a:lstStyle>
          <a:p>
            <a:r>
              <a:rPr lang="es-CO" sz="2000" dirty="0" smtClean="0"/>
              <a:t>Laboratorio </a:t>
            </a:r>
            <a:r>
              <a:rPr lang="es-CO" sz="2000" dirty="0"/>
              <a:t>de Innovación Social Living </a:t>
            </a:r>
            <a:r>
              <a:rPr lang="es-CO" sz="2000" dirty="0" err="1"/>
              <a:t>Lab</a:t>
            </a:r>
            <a:r>
              <a:rPr lang="es-CO" sz="2000" dirty="0"/>
              <a:t> </a:t>
            </a:r>
            <a:r>
              <a:rPr lang="es-CO" sz="2000" dirty="0" smtClean="0"/>
              <a:t>UTP</a:t>
            </a:r>
            <a:endParaRPr lang="es-CO" sz="2000" dirty="0"/>
          </a:p>
        </p:txBody>
      </p:sp>
      <p:sp>
        <p:nvSpPr>
          <p:cNvPr id="15" name="Rectángulo 14"/>
          <p:cNvSpPr/>
          <p:nvPr/>
        </p:nvSpPr>
        <p:spPr>
          <a:xfrm>
            <a:off x="612085" y="5012962"/>
            <a:ext cx="4653871" cy="1384995"/>
          </a:xfrm>
          <a:prstGeom prst="rect">
            <a:avLst/>
          </a:prstGeom>
        </p:spPr>
        <p:txBody>
          <a:bodyPr wrap="square">
            <a:spAutoFit/>
          </a:bodyPr>
          <a:lstStyle/>
          <a:p>
            <a:pPr algn="just">
              <a:spcAft>
                <a:spcPts val="0"/>
              </a:spcAft>
            </a:pPr>
            <a:r>
              <a:rPr lang="es-ES" sz="1400" dirty="0">
                <a:latin typeface="Arial" panose="020B0604020202020204" pitchFamily="34" charset="0"/>
                <a:cs typeface="Arial" panose="020B0604020202020204" pitchFamily="34" charset="0"/>
              </a:rPr>
              <a:t>Identificar, analizar, actualizar y / o implementar rápidamente planes y estrategias de </a:t>
            </a:r>
            <a:r>
              <a:rPr lang="es-ES" sz="1400" b="1" dirty="0">
                <a:latin typeface="Arial" panose="020B0604020202020204" pitchFamily="34" charset="0"/>
                <a:cs typeface="Arial" panose="020B0604020202020204" pitchFamily="34" charset="0"/>
              </a:rPr>
              <a:t>Restauración de Paisajes Degradados </a:t>
            </a:r>
            <a:r>
              <a:rPr lang="es-ES" sz="1400" dirty="0">
                <a:latin typeface="Arial" panose="020B0604020202020204" pitchFamily="34" charset="0"/>
                <a:cs typeface="Arial" panose="020B0604020202020204" pitchFamily="34" charset="0"/>
              </a:rPr>
              <a:t>en áreas prioritarias afectadas por incendios forestales y deforestación dentro de los </a:t>
            </a:r>
            <a:r>
              <a:rPr lang="es-ES" sz="1400" dirty="0" smtClean="0">
                <a:latin typeface="Arial" panose="020B0604020202020204" pitchFamily="34" charset="0"/>
                <a:cs typeface="Arial" panose="020B0604020202020204" pitchFamily="34" charset="0"/>
              </a:rPr>
              <a:t>Bosques Modelo </a:t>
            </a:r>
            <a:r>
              <a:rPr lang="es-ES" sz="1400" dirty="0">
                <a:latin typeface="Arial" panose="020B0604020202020204" pitchFamily="34" charset="0"/>
                <a:cs typeface="Arial" panose="020B0604020202020204" pitchFamily="34" charset="0"/>
              </a:rPr>
              <a:t>en Bolivia, Colombia, Ecuador, Guatemala y Perú.</a:t>
            </a: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782" y="1798105"/>
            <a:ext cx="4286476" cy="3214857"/>
          </a:xfrm>
          <a:prstGeom prst="rect">
            <a:avLst/>
          </a:prstGeom>
        </p:spPr>
      </p:pic>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273" y="2659539"/>
            <a:ext cx="2458276" cy="1423213"/>
          </a:xfrm>
          <a:prstGeom prst="rect">
            <a:avLst/>
          </a:prstGeom>
        </p:spPr>
      </p:pic>
      <p:sp>
        <p:nvSpPr>
          <p:cNvPr id="17" name="object 5"/>
          <p:cNvSpPr txBox="1">
            <a:spLocks/>
          </p:cNvSpPr>
          <p:nvPr/>
        </p:nvSpPr>
        <p:spPr>
          <a:xfrm>
            <a:off x="2939021" y="755592"/>
            <a:ext cx="6087290" cy="440505"/>
          </a:xfrm>
          <a:prstGeom prst="rect">
            <a:avLst/>
          </a:prstGeom>
        </p:spPr>
        <p:txBody>
          <a:bodyPr vert="horz" wrap="square" lIns="0" tIns="9525" rIns="0" bIns="0" rtlCol="0">
            <a:spAutoFit/>
          </a:bodyPr>
          <a:lstStyle>
            <a:lvl1pPr>
              <a:defRPr sz="5400" b="1" i="0">
                <a:solidFill>
                  <a:schemeClr val="bg1"/>
                </a:solidFill>
                <a:latin typeface="Lucida Sans"/>
                <a:ea typeface="+mj-ea"/>
                <a:cs typeface="Lucida Sans"/>
              </a:defRPr>
            </a:lvl1pPr>
          </a:lstStyle>
          <a:p>
            <a:pPr marL="12700" marR="5080" algn="ctr">
              <a:lnSpc>
                <a:spcPct val="100499"/>
              </a:lnSpc>
              <a:spcBef>
                <a:spcPts val="75"/>
              </a:spcBef>
            </a:pPr>
            <a:r>
              <a:rPr lang="es-CO" sz="2800" kern="0" spc="5" dirty="0" smtClean="0">
                <a:solidFill>
                  <a:schemeClr val="tx1"/>
                </a:solidFill>
                <a:latin typeface="Century Gothic"/>
                <a:cs typeface="Century Gothic"/>
              </a:rPr>
              <a:t>RISARALDA BOSQUE MODELO</a:t>
            </a:r>
            <a:endParaRPr lang="en-US" sz="2800" kern="0" dirty="0">
              <a:solidFill>
                <a:schemeClr val="tx1"/>
              </a:solidFill>
              <a:latin typeface="Century Gothic"/>
              <a:cs typeface="Century Gothic"/>
            </a:endParaRPr>
          </a:p>
        </p:txBody>
      </p:sp>
    </p:spTree>
    <p:extLst>
      <p:ext uri="{BB962C8B-B14F-4D97-AF65-F5344CB8AC3E}">
        <p14:creationId xmlns:p14="http://schemas.microsoft.com/office/powerpoint/2010/main" val="383431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16058" y="570851"/>
            <a:ext cx="7968421" cy="791774"/>
          </a:xfrm>
        </p:spPr>
        <p:txBody>
          <a:bodyPr>
            <a:noAutofit/>
          </a:bodyPr>
          <a:lstStyle/>
          <a:p>
            <a:pPr algn="ctr"/>
            <a:r>
              <a:rPr lang="es-CO" b="1" u="sng" dirty="0" smtClean="0"/>
              <a:t>MOVILIZACIÓN SOCIAL </a:t>
            </a:r>
            <a:br>
              <a:rPr lang="es-CO" b="1" u="sng" dirty="0" smtClean="0"/>
            </a:br>
            <a:r>
              <a:rPr lang="es-CO" b="1" u="sng" dirty="0" smtClean="0"/>
              <a:t>PARA LA ARTICULACIÓN DE CAPACIDADES EN EL TERRITORIO</a:t>
            </a:r>
            <a:endParaRPr lang="es-CO" b="1" u="sng" dirty="0"/>
          </a:p>
        </p:txBody>
      </p:sp>
      <p:pic>
        <p:nvPicPr>
          <p:cNvPr id="2" name="Imagen 1"/>
          <p:cNvPicPr>
            <a:picLocks noChangeAspect="1"/>
          </p:cNvPicPr>
          <p:nvPr/>
        </p:nvPicPr>
        <p:blipFill>
          <a:blip r:embed="rId2"/>
          <a:stretch>
            <a:fillRect/>
          </a:stretch>
        </p:blipFill>
        <p:spPr>
          <a:xfrm>
            <a:off x="682093" y="1565184"/>
            <a:ext cx="1433965" cy="13535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9126745" y="1590565"/>
            <a:ext cx="2440304" cy="13281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n 5"/>
          <p:cNvPicPr>
            <a:picLocks noChangeAspect="1"/>
          </p:cNvPicPr>
          <p:nvPr/>
        </p:nvPicPr>
        <p:blipFill>
          <a:blip r:embed="rId4"/>
          <a:stretch>
            <a:fillRect/>
          </a:stretch>
        </p:blipFill>
        <p:spPr>
          <a:xfrm>
            <a:off x="6016262" y="1590565"/>
            <a:ext cx="2261060" cy="1373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5"/>
          <a:stretch>
            <a:fillRect/>
          </a:stretch>
        </p:blipFill>
        <p:spPr>
          <a:xfrm>
            <a:off x="3029632" y="1573885"/>
            <a:ext cx="2073055" cy="13905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ángulo redondeado 7"/>
          <p:cNvSpPr/>
          <p:nvPr/>
        </p:nvSpPr>
        <p:spPr>
          <a:xfrm>
            <a:off x="147597" y="3121254"/>
            <a:ext cx="2451546" cy="3574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600" b="1" u="sng" dirty="0" smtClean="0"/>
              <a:t>ESCUELA DE LIDERAZGO COHORTE IV</a:t>
            </a:r>
            <a:r>
              <a:rPr lang="es-CO" sz="1600" b="1" dirty="0" smtClean="0"/>
              <a:t> – </a:t>
            </a:r>
            <a:r>
              <a:rPr lang="es-CO" sz="1600" dirty="0" smtClean="0"/>
              <a:t>“Dosquebradas </a:t>
            </a:r>
            <a:r>
              <a:rPr lang="es-CO" sz="1600" dirty="0"/>
              <a:t>Talentosa y Diversa=4.0”</a:t>
            </a:r>
          </a:p>
          <a:p>
            <a:pPr algn="ctr"/>
            <a:endParaRPr lang="es-CO" sz="1400" dirty="0"/>
          </a:p>
          <a:p>
            <a:pPr algn="ctr"/>
            <a:r>
              <a:rPr lang="es-CO" sz="1400" dirty="0"/>
              <a:t>28 </a:t>
            </a:r>
            <a:r>
              <a:rPr lang="es-CO" sz="1400" dirty="0" smtClean="0"/>
              <a:t>Estudiantes y</a:t>
            </a:r>
          </a:p>
          <a:p>
            <a:pPr algn="ctr"/>
            <a:r>
              <a:rPr lang="es-CO" sz="1400" dirty="0" smtClean="0"/>
              <a:t> </a:t>
            </a:r>
            <a:r>
              <a:rPr lang="es-CO" sz="1400" dirty="0"/>
              <a:t>5 </a:t>
            </a:r>
            <a:r>
              <a:rPr lang="es-CO" sz="1400" dirty="0" smtClean="0"/>
              <a:t>Docentes.</a:t>
            </a:r>
          </a:p>
          <a:p>
            <a:pPr algn="ctr"/>
            <a:r>
              <a:rPr lang="es-CO" sz="1400" dirty="0" smtClean="0"/>
              <a:t>Fortalecer </a:t>
            </a:r>
            <a:r>
              <a:rPr lang="es-CO" sz="1400" dirty="0"/>
              <a:t>las capacidades del liderazgo escolar, </a:t>
            </a:r>
            <a:r>
              <a:rPr lang="es-CO" sz="1400" dirty="0" smtClean="0"/>
              <a:t>habilidades </a:t>
            </a:r>
            <a:r>
              <a:rPr lang="es-CO" sz="1400" dirty="0"/>
              <a:t>para la solución de conflictos, identificación y formulación de </a:t>
            </a:r>
            <a:r>
              <a:rPr lang="es-CO" sz="1400" dirty="0" smtClean="0"/>
              <a:t>proyectos.</a:t>
            </a:r>
          </a:p>
          <a:p>
            <a:pPr algn="ctr"/>
            <a:endParaRPr lang="es-CO" dirty="0"/>
          </a:p>
        </p:txBody>
      </p:sp>
      <p:sp>
        <p:nvSpPr>
          <p:cNvPr id="9" name="Rectángulo redondeado 8"/>
          <p:cNvSpPr/>
          <p:nvPr/>
        </p:nvSpPr>
        <p:spPr>
          <a:xfrm>
            <a:off x="2777704" y="3121254"/>
            <a:ext cx="2622430" cy="357435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1600" dirty="0" smtClean="0"/>
              <a:t>PROYECTO: </a:t>
            </a:r>
          </a:p>
          <a:p>
            <a:pPr algn="ctr"/>
            <a:r>
              <a:rPr lang="es-CO" sz="1600" b="1" u="sng" dirty="0" smtClean="0"/>
              <a:t>LA COLOMBIA QUE SOÑAMOS</a:t>
            </a:r>
          </a:p>
          <a:p>
            <a:pPr algn="ctr"/>
            <a:r>
              <a:rPr lang="es-CO" sz="1600" dirty="0" smtClean="0"/>
              <a:t>CANAL ZOOM+MIN TIC+CANAL 13</a:t>
            </a:r>
          </a:p>
          <a:p>
            <a:pPr algn="ctr"/>
            <a:endParaRPr lang="es-CO" sz="1600" dirty="0" smtClean="0"/>
          </a:p>
          <a:p>
            <a:pPr algn="ctr"/>
            <a:r>
              <a:rPr lang="es-CO" sz="1400" dirty="0" smtClean="0"/>
              <a:t>Creación de 75 </a:t>
            </a:r>
            <a:r>
              <a:rPr lang="es-CO" sz="1400" dirty="0"/>
              <a:t>contenidos digitales </a:t>
            </a:r>
            <a:r>
              <a:rPr lang="es-CO" sz="1400" dirty="0" smtClean="0"/>
              <a:t>enfocados </a:t>
            </a:r>
            <a:r>
              <a:rPr lang="es-CO" sz="1400" dirty="0"/>
              <a:t>en abrir un dialogo de participación ciudadana, que parte del imaginario de los </a:t>
            </a:r>
            <a:r>
              <a:rPr lang="es-CO" sz="1400" dirty="0" smtClean="0"/>
              <a:t>jóvenes (</a:t>
            </a:r>
            <a:r>
              <a:rPr lang="es-CO" sz="1400" dirty="0"/>
              <a:t>entre los 18 y 28 años de </a:t>
            </a:r>
            <a:r>
              <a:rPr lang="es-CO" sz="1400" dirty="0" smtClean="0"/>
              <a:t>edad) </a:t>
            </a:r>
            <a:r>
              <a:rPr lang="es-CO" sz="1400" dirty="0"/>
              <a:t>y de sus propuestas para ensoñar el país.</a:t>
            </a:r>
          </a:p>
        </p:txBody>
      </p:sp>
      <p:sp>
        <p:nvSpPr>
          <p:cNvPr id="10" name="Rectángulo redondeado 9"/>
          <p:cNvSpPr/>
          <p:nvPr/>
        </p:nvSpPr>
        <p:spPr>
          <a:xfrm>
            <a:off x="5613202" y="3121254"/>
            <a:ext cx="3013212" cy="35743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600" b="1" u="sng" dirty="0" smtClean="0"/>
              <a:t>PACTO COLOMBIA CON LAS JUVENTUDES</a:t>
            </a:r>
          </a:p>
          <a:p>
            <a:pPr algn="ctr"/>
            <a:r>
              <a:rPr lang="es-CO" sz="1400" dirty="0" smtClean="0"/>
              <a:t>RUN </a:t>
            </a:r>
            <a:r>
              <a:rPr lang="es-CO" sz="1400" dirty="0"/>
              <a:t>+ ALIADOS TERRITORIO</a:t>
            </a:r>
          </a:p>
          <a:p>
            <a:pPr algn="ctr"/>
            <a:endParaRPr lang="es-MX" sz="1400" dirty="0" smtClean="0"/>
          </a:p>
          <a:p>
            <a:pPr algn="ctr"/>
            <a:r>
              <a:rPr lang="es-MX" sz="1400" dirty="0" smtClean="0"/>
              <a:t>Espacios </a:t>
            </a:r>
            <a:r>
              <a:rPr lang="es-MX" sz="1400" dirty="0"/>
              <a:t>de diálogo con los jóvenes para entender sus percepciones,  necesidades y expectativas. Generar conversaciones entre expertos en las temáticas. Trabajar en el diseño de soluciones que permitan el cierre de las brechas:</a:t>
            </a:r>
          </a:p>
          <a:p>
            <a:pPr algn="ctr"/>
            <a:r>
              <a:rPr lang="es-MX" sz="1400" dirty="0"/>
              <a:t>Psicología, empleabilidad, emprendimiento, consultoría jurídica, empoderamiento Juvenil, educación, calidad de vida.</a:t>
            </a:r>
            <a:endParaRPr lang="es-CO" sz="1400" dirty="0"/>
          </a:p>
        </p:txBody>
      </p:sp>
      <p:sp>
        <p:nvSpPr>
          <p:cNvPr id="11" name="Rectángulo redondeado 10"/>
          <p:cNvSpPr/>
          <p:nvPr/>
        </p:nvSpPr>
        <p:spPr>
          <a:xfrm>
            <a:off x="8839482" y="3121254"/>
            <a:ext cx="3099475" cy="35743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1400" dirty="0" smtClean="0"/>
              <a:t>PROYECTO:</a:t>
            </a:r>
          </a:p>
          <a:p>
            <a:pPr algn="ctr"/>
            <a:r>
              <a:rPr lang="es-MX" sz="1600" b="1" u="sng" dirty="0" smtClean="0"/>
              <a:t> </a:t>
            </a:r>
            <a:r>
              <a:rPr lang="es-MX" sz="1600" b="1" u="sng" dirty="0"/>
              <a:t>PARTICIPACIÓN CIUDADANA PARA EL CONTROL </a:t>
            </a:r>
            <a:r>
              <a:rPr lang="es-MX" sz="1600" b="1" u="sng" dirty="0" smtClean="0"/>
              <a:t>SOCIAL</a:t>
            </a:r>
          </a:p>
          <a:p>
            <a:pPr algn="ctr"/>
            <a:r>
              <a:rPr lang="es-MX" sz="1400" dirty="0" smtClean="0"/>
              <a:t>“Pacto por el Desarrollo de Risaralda”</a:t>
            </a:r>
          </a:p>
          <a:p>
            <a:pPr algn="ctr"/>
            <a:endParaRPr lang="es-MX" sz="1400" dirty="0"/>
          </a:p>
          <a:p>
            <a:pPr algn="ctr"/>
            <a:r>
              <a:rPr lang="es-CO" sz="1400" dirty="0" smtClean="0"/>
              <a:t>Conversatorio con congresistas para socializar los procesos adelantados </a:t>
            </a:r>
            <a:r>
              <a:rPr lang="es-CO" sz="1400" dirty="0"/>
              <a:t>en la agenda </a:t>
            </a:r>
            <a:r>
              <a:rPr lang="es-CO" sz="1400" dirty="0" smtClean="0"/>
              <a:t>legislativa (retos </a:t>
            </a:r>
            <a:r>
              <a:rPr lang="es-CO" sz="1400" dirty="0"/>
              <a:t>o </a:t>
            </a:r>
            <a:r>
              <a:rPr lang="es-CO" sz="1400" dirty="0" smtClean="0"/>
              <a:t>desafíos) Partido Liberal - Juan </a:t>
            </a:r>
            <a:r>
              <a:rPr lang="es-CO" sz="1400" dirty="0"/>
              <a:t>Carlos </a:t>
            </a:r>
            <a:r>
              <a:rPr lang="es-CO" sz="1400" dirty="0" smtClean="0"/>
              <a:t>Reinales</a:t>
            </a:r>
          </a:p>
          <a:p>
            <a:pPr algn="ctr"/>
            <a:r>
              <a:rPr lang="es-CO" sz="1400" dirty="0" smtClean="0"/>
              <a:t>Partido </a:t>
            </a:r>
            <a:r>
              <a:rPr lang="es-CO" sz="1400" dirty="0"/>
              <a:t>Conservador </a:t>
            </a:r>
            <a:r>
              <a:rPr lang="es-CO" sz="1400" dirty="0" smtClean="0"/>
              <a:t>- </a:t>
            </a:r>
            <a:r>
              <a:rPr lang="es-CO" sz="1400" dirty="0"/>
              <a:t>Carlos </a:t>
            </a:r>
            <a:r>
              <a:rPr lang="es-CO" sz="1400" dirty="0" smtClean="0"/>
              <a:t>Rivera</a:t>
            </a:r>
          </a:p>
          <a:p>
            <a:pPr algn="ctr"/>
            <a:r>
              <a:rPr lang="es-CO" sz="1400" dirty="0" smtClean="0"/>
              <a:t>Partido </a:t>
            </a:r>
            <a:r>
              <a:rPr lang="es-CO" sz="1400" dirty="0"/>
              <a:t>Centro </a:t>
            </a:r>
            <a:r>
              <a:rPr lang="es-CO" sz="1400" dirty="0" smtClean="0"/>
              <a:t>Democrático - Gabriel Vallejo</a:t>
            </a:r>
            <a:endParaRPr lang="es-CO" dirty="0" smtClean="0"/>
          </a:p>
          <a:p>
            <a:pPr algn="ctr"/>
            <a:r>
              <a:rPr lang="es-CO" sz="1400" dirty="0" smtClean="0"/>
              <a:t>Ver (6) informes de gestión:</a:t>
            </a:r>
          </a:p>
          <a:p>
            <a:pPr algn="ctr"/>
            <a:r>
              <a:rPr lang="es-CO" sz="1400" dirty="0" smtClean="0">
                <a:hlinkClick r:id="rId6"/>
              </a:rPr>
              <a:t>www.sociedadenmovimento.com</a:t>
            </a:r>
            <a:endParaRPr lang="es-CO" sz="1400" dirty="0"/>
          </a:p>
        </p:txBody>
      </p:sp>
      <p:pic>
        <p:nvPicPr>
          <p:cNvPr id="13"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0928" y="-65702"/>
            <a:ext cx="1961072" cy="1554988"/>
          </a:xfrm>
          <a:prstGeom prst="rect">
            <a:avLst/>
          </a:prstGeom>
        </p:spPr>
      </p:pic>
    </p:spTree>
    <p:extLst>
      <p:ext uri="{BB962C8B-B14F-4D97-AF65-F5344CB8AC3E}">
        <p14:creationId xmlns:p14="http://schemas.microsoft.com/office/powerpoint/2010/main" val="6526071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608</Words>
  <Application>Microsoft Office PowerPoint</Application>
  <PresentationFormat>Panorámica</PresentationFormat>
  <Paragraphs>72</Paragraphs>
  <Slides>12</Slides>
  <Notes>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Century Gothic</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MOVILIZACIÓN SOCIAL  PARA LA ARTICULACIÓN DE CAPACIDADES EN EL TERRITORIO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dc:creator>
  <cp:lastModifiedBy>Hewlett-Packard Company</cp:lastModifiedBy>
  <cp:revision>15</cp:revision>
  <dcterms:created xsi:type="dcterms:W3CDTF">2021-11-03T21:28:20Z</dcterms:created>
  <dcterms:modified xsi:type="dcterms:W3CDTF">2021-11-05T17:12:34Z</dcterms:modified>
</cp:coreProperties>
</file>