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29"/>
  </p:notesMasterIdLst>
  <p:handoutMasterIdLst>
    <p:handoutMasterId r:id="rId30"/>
  </p:handoutMasterIdLst>
  <p:sldIdLst>
    <p:sldId id="993" r:id="rId2"/>
    <p:sldId id="1036" r:id="rId3"/>
    <p:sldId id="1035" r:id="rId4"/>
    <p:sldId id="1030" r:id="rId5"/>
    <p:sldId id="1006" r:id="rId6"/>
    <p:sldId id="996" r:id="rId7"/>
    <p:sldId id="1010" r:id="rId8"/>
    <p:sldId id="1011" r:id="rId9"/>
    <p:sldId id="1012" r:id="rId10"/>
    <p:sldId id="1037" r:id="rId11"/>
    <p:sldId id="1038" r:id="rId12"/>
    <p:sldId id="1015" r:id="rId13"/>
    <p:sldId id="1032" r:id="rId14"/>
    <p:sldId id="1002" r:id="rId15"/>
    <p:sldId id="1019" r:id="rId16"/>
    <p:sldId id="1017" r:id="rId17"/>
    <p:sldId id="1039" r:id="rId18"/>
    <p:sldId id="1003" r:id="rId19"/>
    <p:sldId id="1041" r:id="rId20"/>
    <p:sldId id="1042" r:id="rId21"/>
    <p:sldId id="1004" r:id="rId22"/>
    <p:sldId id="1043" r:id="rId23"/>
    <p:sldId id="1022" r:id="rId24"/>
    <p:sldId id="1024" r:id="rId25"/>
    <p:sldId id="1028" r:id="rId26"/>
    <p:sldId id="1033" r:id="rId27"/>
    <p:sldId id="1025"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uario UTP" initials="UU" lastIdx="1" clrIdx="0">
    <p:extLst>
      <p:ext uri="{19B8F6BF-5375-455C-9EA6-DF929625EA0E}">
        <p15:presenceInfo xmlns:p15="http://schemas.microsoft.com/office/powerpoint/2012/main" userId="Usuario UT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061B"/>
    <a:srgbClr val="C70517"/>
    <a:srgbClr val="221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0" autoAdjust="0"/>
    <p:restoredTop sz="95782" autoAdjust="0"/>
  </p:normalViewPr>
  <p:slideViewPr>
    <p:cSldViewPr snapToGrid="0">
      <p:cViewPr varScale="1">
        <p:scale>
          <a:sx n="109" d="100"/>
          <a:sy n="109" d="100"/>
        </p:scale>
        <p:origin x="208" y="48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4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8BCF85-0DE1-4E98-B7EE-15A4DEC86436}"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s-ES"/>
        </a:p>
      </dgm:t>
    </dgm:pt>
    <dgm:pt modelId="{DF598305-6154-4AEC-A9FE-484E33204568}">
      <dgm:prSet phldrT="[Texto]"/>
      <dgm:spPr>
        <a:blipFill rotWithShape="0">
          <a:blip xmlns:r="http://schemas.openxmlformats.org/officeDocument/2006/relationships" r:embed="rId1"/>
          <a:stretch>
            <a:fillRect/>
          </a:stretch>
        </a:blipFill>
      </dgm:spPr>
      <dgm:t>
        <a:bodyPr/>
        <a:lstStyle/>
        <a:p>
          <a:endParaRPr lang="es-ES" dirty="0"/>
        </a:p>
      </dgm:t>
    </dgm:pt>
    <dgm:pt modelId="{2ED2B541-6C3B-409A-88AF-18C359149E95}" type="parTrans" cxnId="{1561471F-E0AB-4CCE-85EB-0434F9B29139}">
      <dgm:prSet/>
      <dgm:spPr/>
      <dgm:t>
        <a:bodyPr/>
        <a:lstStyle/>
        <a:p>
          <a:endParaRPr lang="es-ES"/>
        </a:p>
      </dgm:t>
    </dgm:pt>
    <dgm:pt modelId="{64C209DA-E815-4633-96D4-A5FE45994D49}" type="sibTrans" cxnId="{1561471F-E0AB-4CCE-85EB-0434F9B29139}">
      <dgm:prSet/>
      <dgm:spPr/>
      <dgm:t>
        <a:bodyPr/>
        <a:lstStyle/>
        <a:p>
          <a:endParaRPr lang="es-ES"/>
        </a:p>
      </dgm:t>
    </dgm:pt>
    <dgm:pt modelId="{143DBABA-FD42-4627-A654-2AE7F750DF18}">
      <dgm:prSet phldrT="[Texto]" custT="1"/>
      <dgm:spPr/>
      <dgm:t>
        <a:bodyPr/>
        <a:lstStyle/>
        <a:p>
          <a:r>
            <a:rPr lang="es-ES" sz="900" b="1" dirty="0"/>
            <a:t>Alegría </a:t>
          </a:r>
        </a:p>
        <a:p>
          <a:r>
            <a:rPr lang="es-ES" sz="900" b="1" dirty="0"/>
            <a:t>Unión </a:t>
          </a:r>
        </a:p>
        <a:p>
          <a:r>
            <a:rPr lang="es-ES" sz="900" b="1" dirty="0"/>
            <a:t>Esperanza </a:t>
          </a:r>
        </a:p>
      </dgm:t>
    </dgm:pt>
    <dgm:pt modelId="{E3C4BC11-2E67-4CA3-A34B-CCFC4F0E58B8}" type="parTrans" cxnId="{7CF6A843-E11E-405A-AE3C-06999816BCE3}">
      <dgm:prSet/>
      <dgm:spPr/>
      <dgm:t>
        <a:bodyPr/>
        <a:lstStyle/>
        <a:p>
          <a:endParaRPr lang="es-ES"/>
        </a:p>
      </dgm:t>
    </dgm:pt>
    <dgm:pt modelId="{8D7B7E5A-E9D3-4E70-AC4E-574C97B034EB}" type="sibTrans" cxnId="{7CF6A843-E11E-405A-AE3C-06999816BCE3}">
      <dgm:prSet/>
      <dgm:spPr/>
      <dgm:t>
        <a:bodyPr/>
        <a:lstStyle/>
        <a:p>
          <a:endParaRPr lang="es-ES"/>
        </a:p>
      </dgm:t>
    </dgm:pt>
    <dgm:pt modelId="{1FAF83B9-ACED-40D4-A999-B80397F6B831}">
      <dgm:prSet phldrT="[Texto]" custT="1"/>
      <dgm:spPr/>
      <dgm:t>
        <a:bodyPr/>
        <a:lstStyle/>
        <a:p>
          <a:r>
            <a:rPr lang="es-ES" sz="900" b="1" dirty="0"/>
            <a:t>Miedo </a:t>
          </a:r>
        </a:p>
        <a:p>
          <a:r>
            <a:rPr lang="es-ES" sz="900" b="1" dirty="0"/>
            <a:t>Tristeza</a:t>
          </a:r>
        </a:p>
        <a:p>
          <a:r>
            <a:rPr lang="es-ES" sz="900" b="1" dirty="0"/>
            <a:t>Ira </a:t>
          </a:r>
        </a:p>
      </dgm:t>
    </dgm:pt>
    <dgm:pt modelId="{C27467A1-3E4F-4CFC-A987-7C3CBCB13814}" type="parTrans" cxnId="{138BF250-75F2-48D8-9CB0-031BED2630E5}">
      <dgm:prSet/>
      <dgm:spPr/>
      <dgm:t>
        <a:bodyPr/>
        <a:lstStyle/>
        <a:p>
          <a:endParaRPr lang="es-ES"/>
        </a:p>
      </dgm:t>
    </dgm:pt>
    <dgm:pt modelId="{C2F6B712-F901-4C59-98F4-98349447316F}" type="sibTrans" cxnId="{138BF250-75F2-48D8-9CB0-031BED2630E5}">
      <dgm:prSet/>
      <dgm:spPr/>
      <dgm:t>
        <a:bodyPr/>
        <a:lstStyle/>
        <a:p>
          <a:endParaRPr lang="es-ES"/>
        </a:p>
      </dgm:t>
    </dgm:pt>
    <dgm:pt modelId="{1FE65097-0290-46C7-B1BF-9C26A04684E8}">
      <dgm:prSet phldrT="[Texto]" custT="1"/>
      <dgm:spPr/>
      <dgm:t>
        <a:bodyPr/>
        <a:lstStyle/>
        <a:p>
          <a:r>
            <a:rPr lang="es-ES" sz="900" b="1" dirty="0"/>
            <a:t>Positivismo</a:t>
          </a:r>
        </a:p>
        <a:p>
          <a:r>
            <a:rPr lang="es-ES" sz="900" b="1" dirty="0"/>
            <a:t>Solidaridad</a:t>
          </a:r>
        </a:p>
        <a:p>
          <a:r>
            <a:rPr lang="es-ES" sz="900" b="1" dirty="0"/>
            <a:t>Amor</a:t>
          </a:r>
        </a:p>
      </dgm:t>
    </dgm:pt>
    <dgm:pt modelId="{A4ECB29C-5869-4ED8-8439-5B7C0DAC952C}" type="parTrans" cxnId="{D50B176E-1145-4ABF-9604-F41ECB26D46D}">
      <dgm:prSet/>
      <dgm:spPr/>
      <dgm:t>
        <a:bodyPr/>
        <a:lstStyle/>
        <a:p>
          <a:endParaRPr lang="es-ES"/>
        </a:p>
      </dgm:t>
    </dgm:pt>
    <dgm:pt modelId="{3AA0FD62-B021-4B52-BC6D-8C8EC5F71F76}" type="sibTrans" cxnId="{D50B176E-1145-4ABF-9604-F41ECB26D46D}">
      <dgm:prSet/>
      <dgm:spPr/>
      <dgm:t>
        <a:bodyPr/>
        <a:lstStyle/>
        <a:p>
          <a:endParaRPr lang="es-ES"/>
        </a:p>
      </dgm:t>
    </dgm:pt>
    <dgm:pt modelId="{09AC24F5-8C5B-43A9-B7AA-ECB7BF5E7939}">
      <dgm:prSet phldrT="[Texto]" custT="1"/>
      <dgm:spPr/>
      <dgm:t>
        <a:bodyPr/>
        <a:lstStyle/>
        <a:p>
          <a:r>
            <a:rPr lang="es-ES" sz="900" b="1" dirty="0"/>
            <a:t>Incertidumbre</a:t>
          </a:r>
        </a:p>
        <a:p>
          <a:r>
            <a:rPr lang="es-ES" sz="900" b="1" dirty="0"/>
            <a:t>Temor </a:t>
          </a:r>
        </a:p>
        <a:p>
          <a:r>
            <a:rPr lang="es-ES" sz="900" b="1" dirty="0"/>
            <a:t>Soledad </a:t>
          </a:r>
        </a:p>
      </dgm:t>
    </dgm:pt>
    <dgm:pt modelId="{8DD23744-7B3A-4EE2-9772-7DB260372C17}" type="parTrans" cxnId="{33B3DE19-D7A9-4AE4-A210-34E8914FEC34}">
      <dgm:prSet/>
      <dgm:spPr/>
      <dgm:t>
        <a:bodyPr/>
        <a:lstStyle/>
        <a:p>
          <a:endParaRPr lang="es-ES"/>
        </a:p>
      </dgm:t>
    </dgm:pt>
    <dgm:pt modelId="{43FE3166-DCAB-45A6-A218-B7499F056817}" type="sibTrans" cxnId="{33B3DE19-D7A9-4AE4-A210-34E8914FEC34}">
      <dgm:prSet/>
      <dgm:spPr/>
      <dgm:t>
        <a:bodyPr/>
        <a:lstStyle/>
        <a:p>
          <a:endParaRPr lang="es-ES"/>
        </a:p>
      </dgm:t>
    </dgm:pt>
    <dgm:pt modelId="{ED41BDCA-5AF7-4D00-B154-2132C3C0A8DB}" type="pres">
      <dgm:prSet presAssocID="{CD8BCF85-0DE1-4E98-B7EE-15A4DEC86436}" presName="Name0" presStyleCnt="0">
        <dgm:presLayoutVars>
          <dgm:chMax val="1"/>
          <dgm:dir/>
          <dgm:animLvl val="ctr"/>
          <dgm:resizeHandles val="exact"/>
        </dgm:presLayoutVars>
      </dgm:prSet>
      <dgm:spPr/>
    </dgm:pt>
    <dgm:pt modelId="{40E26B23-B6A3-415B-810F-67E142919879}" type="pres">
      <dgm:prSet presAssocID="{DF598305-6154-4AEC-A9FE-484E33204568}" presName="centerShape" presStyleLbl="node0" presStyleIdx="0" presStyleCnt="1" custScaleX="111023" custScaleY="101792"/>
      <dgm:spPr/>
    </dgm:pt>
    <dgm:pt modelId="{6E319C42-0EAC-48EF-8F46-CB0207D524DC}" type="pres">
      <dgm:prSet presAssocID="{143DBABA-FD42-4627-A654-2AE7F750DF18}" presName="node" presStyleLbl="node1" presStyleIdx="0" presStyleCnt="4">
        <dgm:presLayoutVars>
          <dgm:bulletEnabled val="1"/>
        </dgm:presLayoutVars>
      </dgm:prSet>
      <dgm:spPr/>
    </dgm:pt>
    <dgm:pt modelId="{AD9FE90B-D0E7-43D3-89D7-3481611942DC}" type="pres">
      <dgm:prSet presAssocID="{143DBABA-FD42-4627-A654-2AE7F750DF18}" presName="dummy" presStyleCnt="0"/>
      <dgm:spPr/>
    </dgm:pt>
    <dgm:pt modelId="{269918D8-3F3F-451F-B7F6-BEDDB570728B}" type="pres">
      <dgm:prSet presAssocID="{8D7B7E5A-E9D3-4E70-AC4E-574C97B034EB}" presName="sibTrans" presStyleLbl="sibTrans2D1" presStyleIdx="0" presStyleCnt="4"/>
      <dgm:spPr/>
    </dgm:pt>
    <dgm:pt modelId="{E8F7C189-C464-4139-9DFE-987209E7D0B9}" type="pres">
      <dgm:prSet presAssocID="{1FAF83B9-ACED-40D4-A999-B80397F6B831}" presName="node" presStyleLbl="node1" presStyleIdx="1" presStyleCnt="4">
        <dgm:presLayoutVars>
          <dgm:bulletEnabled val="1"/>
        </dgm:presLayoutVars>
      </dgm:prSet>
      <dgm:spPr/>
    </dgm:pt>
    <dgm:pt modelId="{3BF086AE-DE39-4EA4-AB2D-504B81E07F9A}" type="pres">
      <dgm:prSet presAssocID="{1FAF83B9-ACED-40D4-A999-B80397F6B831}" presName="dummy" presStyleCnt="0"/>
      <dgm:spPr/>
    </dgm:pt>
    <dgm:pt modelId="{EFFEDCED-F037-4DE6-81E5-8446ACF9FD7C}" type="pres">
      <dgm:prSet presAssocID="{C2F6B712-F901-4C59-98F4-98349447316F}" presName="sibTrans" presStyleLbl="sibTrans2D1" presStyleIdx="1" presStyleCnt="4"/>
      <dgm:spPr/>
    </dgm:pt>
    <dgm:pt modelId="{DC45011B-8AD8-4C72-A96F-EFDA3E2C872C}" type="pres">
      <dgm:prSet presAssocID="{1FE65097-0290-46C7-B1BF-9C26A04684E8}" presName="node" presStyleLbl="node1" presStyleIdx="2" presStyleCnt="4">
        <dgm:presLayoutVars>
          <dgm:bulletEnabled val="1"/>
        </dgm:presLayoutVars>
      </dgm:prSet>
      <dgm:spPr/>
    </dgm:pt>
    <dgm:pt modelId="{22528872-3ED1-4B71-BEF2-8A509B691937}" type="pres">
      <dgm:prSet presAssocID="{1FE65097-0290-46C7-B1BF-9C26A04684E8}" presName="dummy" presStyleCnt="0"/>
      <dgm:spPr/>
    </dgm:pt>
    <dgm:pt modelId="{69251AE1-0C9D-4BFB-8C92-F4E286E8FD43}" type="pres">
      <dgm:prSet presAssocID="{3AA0FD62-B021-4B52-BC6D-8C8EC5F71F76}" presName="sibTrans" presStyleLbl="sibTrans2D1" presStyleIdx="2" presStyleCnt="4"/>
      <dgm:spPr/>
    </dgm:pt>
    <dgm:pt modelId="{A7BDCFE9-F712-4F11-96D3-44787AABADA9}" type="pres">
      <dgm:prSet presAssocID="{09AC24F5-8C5B-43A9-B7AA-ECB7BF5E7939}" presName="node" presStyleLbl="node1" presStyleIdx="3" presStyleCnt="4" custScaleX="131117" custScaleY="104097">
        <dgm:presLayoutVars>
          <dgm:bulletEnabled val="1"/>
        </dgm:presLayoutVars>
      </dgm:prSet>
      <dgm:spPr/>
    </dgm:pt>
    <dgm:pt modelId="{9A7D723F-B3F1-43F1-A460-79E7254BF8B8}" type="pres">
      <dgm:prSet presAssocID="{09AC24F5-8C5B-43A9-B7AA-ECB7BF5E7939}" presName="dummy" presStyleCnt="0"/>
      <dgm:spPr/>
    </dgm:pt>
    <dgm:pt modelId="{20753EC1-3D84-4A94-B6F8-3AA5DCDB133F}" type="pres">
      <dgm:prSet presAssocID="{43FE3166-DCAB-45A6-A218-B7499F056817}" presName="sibTrans" presStyleLbl="sibTrans2D1" presStyleIdx="3" presStyleCnt="4"/>
      <dgm:spPr/>
    </dgm:pt>
  </dgm:ptLst>
  <dgm:cxnLst>
    <dgm:cxn modelId="{33B3DE19-D7A9-4AE4-A210-34E8914FEC34}" srcId="{DF598305-6154-4AEC-A9FE-484E33204568}" destId="{09AC24F5-8C5B-43A9-B7AA-ECB7BF5E7939}" srcOrd="3" destOrd="0" parTransId="{8DD23744-7B3A-4EE2-9772-7DB260372C17}" sibTransId="{43FE3166-DCAB-45A6-A218-B7499F056817}"/>
    <dgm:cxn modelId="{1561471F-E0AB-4CCE-85EB-0434F9B29139}" srcId="{CD8BCF85-0DE1-4E98-B7EE-15A4DEC86436}" destId="{DF598305-6154-4AEC-A9FE-484E33204568}" srcOrd="0" destOrd="0" parTransId="{2ED2B541-6C3B-409A-88AF-18C359149E95}" sibTransId="{64C209DA-E815-4633-96D4-A5FE45994D49}"/>
    <dgm:cxn modelId="{7CF6A843-E11E-405A-AE3C-06999816BCE3}" srcId="{DF598305-6154-4AEC-A9FE-484E33204568}" destId="{143DBABA-FD42-4627-A654-2AE7F750DF18}" srcOrd="0" destOrd="0" parTransId="{E3C4BC11-2E67-4CA3-A34B-CCFC4F0E58B8}" sibTransId="{8D7B7E5A-E9D3-4E70-AC4E-574C97B034EB}"/>
    <dgm:cxn modelId="{138BF250-75F2-48D8-9CB0-031BED2630E5}" srcId="{DF598305-6154-4AEC-A9FE-484E33204568}" destId="{1FAF83B9-ACED-40D4-A999-B80397F6B831}" srcOrd="1" destOrd="0" parTransId="{C27467A1-3E4F-4CFC-A987-7C3CBCB13814}" sibTransId="{C2F6B712-F901-4C59-98F4-98349447316F}"/>
    <dgm:cxn modelId="{4E17A962-6548-44FD-BC60-00348A8568CF}" type="presOf" srcId="{C2F6B712-F901-4C59-98F4-98349447316F}" destId="{EFFEDCED-F037-4DE6-81E5-8446ACF9FD7C}" srcOrd="0" destOrd="0" presId="urn:microsoft.com/office/officeart/2005/8/layout/radial6"/>
    <dgm:cxn modelId="{022C8764-F562-425F-93EA-7B4B76C4ADA5}" type="presOf" srcId="{1FAF83B9-ACED-40D4-A999-B80397F6B831}" destId="{E8F7C189-C464-4139-9DFE-987209E7D0B9}" srcOrd="0" destOrd="0" presId="urn:microsoft.com/office/officeart/2005/8/layout/radial6"/>
    <dgm:cxn modelId="{D50B176E-1145-4ABF-9604-F41ECB26D46D}" srcId="{DF598305-6154-4AEC-A9FE-484E33204568}" destId="{1FE65097-0290-46C7-B1BF-9C26A04684E8}" srcOrd="2" destOrd="0" parTransId="{A4ECB29C-5869-4ED8-8439-5B7C0DAC952C}" sibTransId="{3AA0FD62-B021-4B52-BC6D-8C8EC5F71F76}"/>
    <dgm:cxn modelId="{0BDA8379-4923-4605-A90A-CE46C22E79DE}" type="presOf" srcId="{1FE65097-0290-46C7-B1BF-9C26A04684E8}" destId="{DC45011B-8AD8-4C72-A96F-EFDA3E2C872C}" srcOrd="0" destOrd="0" presId="urn:microsoft.com/office/officeart/2005/8/layout/radial6"/>
    <dgm:cxn modelId="{40C3F37E-44BE-4219-BB76-FEBF31C1E869}" type="presOf" srcId="{09AC24F5-8C5B-43A9-B7AA-ECB7BF5E7939}" destId="{A7BDCFE9-F712-4F11-96D3-44787AABADA9}" srcOrd="0" destOrd="0" presId="urn:microsoft.com/office/officeart/2005/8/layout/radial6"/>
    <dgm:cxn modelId="{EC691199-4C56-4DA3-BD6D-766F3DD769E4}" type="presOf" srcId="{CD8BCF85-0DE1-4E98-B7EE-15A4DEC86436}" destId="{ED41BDCA-5AF7-4D00-B154-2132C3C0A8DB}" srcOrd="0" destOrd="0" presId="urn:microsoft.com/office/officeart/2005/8/layout/radial6"/>
    <dgm:cxn modelId="{2EBBEAA4-1876-4748-9ADD-5B587FAF6936}" type="presOf" srcId="{43FE3166-DCAB-45A6-A218-B7499F056817}" destId="{20753EC1-3D84-4A94-B6F8-3AA5DCDB133F}" srcOrd="0" destOrd="0" presId="urn:microsoft.com/office/officeart/2005/8/layout/radial6"/>
    <dgm:cxn modelId="{C95BA8AC-C4F7-4949-BC8A-9E6457E104EA}" type="presOf" srcId="{8D7B7E5A-E9D3-4E70-AC4E-574C97B034EB}" destId="{269918D8-3F3F-451F-B7F6-BEDDB570728B}" srcOrd="0" destOrd="0" presId="urn:microsoft.com/office/officeart/2005/8/layout/radial6"/>
    <dgm:cxn modelId="{17E3CFB6-AB07-409D-82EE-E635FADB36A2}" type="presOf" srcId="{3AA0FD62-B021-4B52-BC6D-8C8EC5F71F76}" destId="{69251AE1-0C9D-4BFB-8C92-F4E286E8FD43}" srcOrd="0" destOrd="0" presId="urn:microsoft.com/office/officeart/2005/8/layout/radial6"/>
    <dgm:cxn modelId="{B4DD00CD-806D-44FC-9DCC-D270C6618793}" type="presOf" srcId="{143DBABA-FD42-4627-A654-2AE7F750DF18}" destId="{6E319C42-0EAC-48EF-8F46-CB0207D524DC}" srcOrd="0" destOrd="0" presId="urn:microsoft.com/office/officeart/2005/8/layout/radial6"/>
    <dgm:cxn modelId="{78F188D4-4708-44FD-845A-C41C10AC73D9}" type="presOf" srcId="{DF598305-6154-4AEC-A9FE-484E33204568}" destId="{40E26B23-B6A3-415B-810F-67E142919879}" srcOrd="0" destOrd="0" presId="urn:microsoft.com/office/officeart/2005/8/layout/radial6"/>
    <dgm:cxn modelId="{9154B4A6-E8EE-4605-85CB-51DE24429A18}" type="presParOf" srcId="{ED41BDCA-5AF7-4D00-B154-2132C3C0A8DB}" destId="{40E26B23-B6A3-415B-810F-67E142919879}" srcOrd="0" destOrd="0" presId="urn:microsoft.com/office/officeart/2005/8/layout/radial6"/>
    <dgm:cxn modelId="{10B8BA2C-624F-4508-9C8B-DBC645AFA5D2}" type="presParOf" srcId="{ED41BDCA-5AF7-4D00-B154-2132C3C0A8DB}" destId="{6E319C42-0EAC-48EF-8F46-CB0207D524DC}" srcOrd="1" destOrd="0" presId="urn:microsoft.com/office/officeart/2005/8/layout/radial6"/>
    <dgm:cxn modelId="{0208DD39-EE3F-40A3-B823-EF9586C94C89}" type="presParOf" srcId="{ED41BDCA-5AF7-4D00-B154-2132C3C0A8DB}" destId="{AD9FE90B-D0E7-43D3-89D7-3481611942DC}" srcOrd="2" destOrd="0" presId="urn:microsoft.com/office/officeart/2005/8/layout/radial6"/>
    <dgm:cxn modelId="{4697D4FB-B6E1-451A-9FB6-229E46F47405}" type="presParOf" srcId="{ED41BDCA-5AF7-4D00-B154-2132C3C0A8DB}" destId="{269918D8-3F3F-451F-B7F6-BEDDB570728B}" srcOrd="3" destOrd="0" presId="urn:microsoft.com/office/officeart/2005/8/layout/radial6"/>
    <dgm:cxn modelId="{1323FE52-9207-4D88-8FE8-52FE0D8DE5E5}" type="presParOf" srcId="{ED41BDCA-5AF7-4D00-B154-2132C3C0A8DB}" destId="{E8F7C189-C464-4139-9DFE-987209E7D0B9}" srcOrd="4" destOrd="0" presId="urn:microsoft.com/office/officeart/2005/8/layout/radial6"/>
    <dgm:cxn modelId="{D67B424F-D731-41D1-95B2-4D85047E6953}" type="presParOf" srcId="{ED41BDCA-5AF7-4D00-B154-2132C3C0A8DB}" destId="{3BF086AE-DE39-4EA4-AB2D-504B81E07F9A}" srcOrd="5" destOrd="0" presId="urn:microsoft.com/office/officeart/2005/8/layout/radial6"/>
    <dgm:cxn modelId="{CAE92442-7C9B-4EDC-990A-C2A4835774AD}" type="presParOf" srcId="{ED41BDCA-5AF7-4D00-B154-2132C3C0A8DB}" destId="{EFFEDCED-F037-4DE6-81E5-8446ACF9FD7C}" srcOrd="6" destOrd="0" presId="urn:microsoft.com/office/officeart/2005/8/layout/radial6"/>
    <dgm:cxn modelId="{F454F232-76A9-4497-A6B2-C37235916CED}" type="presParOf" srcId="{ED41BDCA-5AF7-4D00-B154-2132C3C0A8DB}" destId="{DC45011B-8AD8-4C72-A96F-EFDA3E2C872C}" srcOrd="7" destOrd="0" presId="urn:microsoft.com/office/officeart/2005/8/layout/radial6"/>
    <dgm:cxn modelId="{53837045-D661-4064-93EE-8D8D85E737A0}" type="presParOf" srcId="{ED41BDCA-5AF7-4D00-B154-2132C3C0A8DB}" destId="{22528872-3ED1-4B71-BEF2-8A509B691937}" srcOrd="8" destOrd="0" presId="urn:microsoft.com/office/officeart/2005/8/layout/radial6"/>
    <dgm:cxn modelId="{7C8AF5DB-6A9C-4FC1-B696-DA354CE6C9A9}" type="presParOf" srcId="{ED41BDCA-5AF7-4D00-B154-2132C3C0A8DB}" destId="{69251AE1-0C9D-4BFB-8C92-F4E286E8FD43}" srcOrd="9" destOrd="0" presId="urn:microsoft.com/office/officeart/2005/8/layout/radial6"/>
    <dgm:cxn modelId="{B3E74169-6A5C-4EA1-86D5-858332DBA90D}" type="presParOf" srcId="{ED41BDCA-5AF7-4D00-B154-2132C3C0A8DB}" destId="{A7BDCFE9-F712-4F11-96D3-44787AABADA9}" srcOrd="10" destOrd="0" presId="urn:microsoft.com/office/officeart/2005/8/layout/radial6"/>
    <dgm:cxn modelId="{CEFF3756-EA14-4DE7-ADAE-E5A5243369A8}" type="presParOf" srcId="{ED41BDCA-5AF7-4D00-B154-2132C3C0A8DB}" destId="{9A7D723F-B3F1-43F1-A460-79E7254BF8B8}" srcOrd="11" destOrd="0" presId="urn:microsoft.com/office/officeart/2005/8/layout/radial6"/>
    <dgm:cxn modelId="{0968CF88-5FA6-41D4-9677-650D70AF1C93}" type="presParOf" srcId="{ED41BDCA-5AF7-4D00-B154-2132C3C0A8DB}" destId="{20753EC1-3D84-4A94-B6F8-3AA5DCDB133F}" srcOrd="12" destOrd="0" presId="urn:microsoft.com/office/officeart/2005/8/layout/radial6"/>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A1715F-BEF5-4E35-B61B-BAE91427A2C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4448714E-F0B5-44FF-90B5-4C27A9AAB22E}">
      <dgm:prSet phldrT="[Texto]" custT="1"/>
      <dgm:spPr/>
      <dgm:t>
        <a:bodyPr/>
        <a:lstStyle/>
        <a:p>
          <a:endParaRPr lang="es-ES" sz="1000" b="1" dirty="0"/>
        </a:p>
        <a:p>
          <a:endParaRPr lang="es-ES" sz="1000" b="1" dirty="0"/>
        </a:p>
        <a:p>
          <a:r>
            <a:rPr lang="es-ES" sz="1200" b="1" dirty="0"/>
            <a:t>Alta calidad académica </a:t>
          </a:r>
        </a:p>
        <a:p>
          <a:endParaRPr lang="es-ES" sz="800" dirty="0"/>
        </a:p>
        <a:p>
          <a:endParaRPr lang="es-ES" sz="800" dirty="0"/>
        </a:p>
      </dgm:t>
    </dgm:pt>
    <dgm:pt modelId="{7252F6EB-2C34-4729-851E-DD70AEF02AD9}" type="parTrans" cxnId="{96E28AED-7C21-441C-A159-2088DB422D1A}">
      <dgm:prSet/>
      <dgm:spPr/>
      <dgm:t>
        <a:bodyPr/>
        <a:lstStyle/>
        <a:p>
          <a:endParaRPr lang="es-ES"/>
        </a:p>
      </dgm:t>
    </dgm:pt>
    <dgm:pt modelId="{3132B605-37A2-451F-9742-5E2483EF3AB5}" type="sibTrans" cxnId="{96E28AED-7C21-441C-A159-2088DB422D1A}">
      <dgm:prSet/>
      <dgm:spPr/>
      <dgm:t>
        <a:bodyPr/>
        <a:lstStyle/>
        <a:p>
          <a:endParaRPr lang="es-ES"/>
        </a:p>
      </dgm:t>
    </dgm:pt>
    <dgm:pt modelId="{42346896-8700-46B9-A246-270FE04F6AA5}">
      <dgm:prSet phldrT="[Texto]" custT="1"/>
      <dgm:spPr/>
      <dgm:t>
        <a:bodyPr/>
        <a:lstStyle/>
        <a:p>
          <a:r>
            <a:rPr lang="es-ES" sz="1200" b="1" dirty="0"/>
            <a:t>Competitiva</a:t>
          </a:r>
          <a:r>
            <a:rPr lang="es-ES" sz="1200" b="1" baseline="0" dirty="0"/>
            <a:t> integralmente</a:t>
          </a:r>
          <a:endParaRPr lang="es-ES" sz="1200" b="1" dirty="0"/>
        </a:p>
      </dgm:t>
    </dgm:pt>
    <dgm:pt modelId="{06F6B38F-54B2-4B44-A894-B490F873C1E6}" type="parTrans" cxnId="{69B33D1C-C188-48FA-BD86-FA20F5EE034C}">
      <dgm:prSet/>
      <dgm:spPr/>
      <dgm:t>
        <a:bodyPr/>
        <a:lstStyle/>
        <a:p>
          <a:endParaRPr lang="es-ES"/>
        </a:p>
      </dgm:t>
    </dgm:pt>
    <dgm:pt modelId="{B6932401-6DA5-4FB9-8F7C-66758BC3132E}" type="sibTrans" cxnId="{69B33D1C-C188-48FA-BD86-FA20F5EE034C}">
      <dgm:prSet/>
      <dgm:spPr/>
      <dgm:t>
        <a:bodyPr/>
        <a:lstStyle/>
        <a:p>
          <a:endParaRPr lang="es-ES"/>
        </a:p>
      </dgm:t>
    </dgm:pt>
    <dgm:pt modelId="{8C74E803-5CFE-482A-B255-1450E87C0C5A}">
      <dgm:prSet phldrT="[Texto]" custT="1"/>
      <dgm:spPr/>
      <dgm:t>
        <a:bodyPr/>
        <a:lstStyle/>
        <a:p>
          <a:pPr algn="l"/>
          <a:r>
            <a:rPr lang="es-ES" sz="1200" b="1" dirty="0"/>
            <a:t>Articulada con la comunidad científica nacional e internacional</a:t>
          </a:r>
        </a:p>
      </dgm:t>
    </dgm:pt>
    <dgm:pt modelId="{04F4C609-1C8C-469F-B89D-BF0ED2DD817E}" type="parTrans" cxnId="{BC75C763-67C6-44B7-A3C9-22344F1E4D09}">
      <dgm:prSet/>
      <dgm:spPr/>
      <dgm:t>
        <a:bodyPr/>
        <a:lstStyle/>
        <a:p>
          <a:endParaRPr lang="es-ES"/>
        </a:p>
      </dgm:t>
    </dgm:pt>
    <dgm:pt modelId="{EDC87326-B439-4ED8-9C00-B46800CB9353}" type="sibTrans" cxnId="{BC75C763-67C6-44B7-A3C9-22344F1E4D09}">
      <dgm:prSet/>
      <dgm:spPr/>
      <dgm:t>
        <a:bodyPr/>
        <a:lstStyle/>
        <a:p>
          <a:endParaRPr lang="es-ES"/>
        </a:p>
      </dgm:t>
    </dgm:pt>
    <dgm:pt modelId="{AD700B47-80E8-49CA-9A1D-878F122683D5}">
      <dgm:prSet custT="1"/>
      <dgm:spPr/>
      <dgm:t>
        <a:bodyPr/>
        <a:lstStyle/>
        <a:p>
          <a:r>
            <a:rPr lang="es-ES" sz="1200" b="1" baseline="0" dirty="0"/>
            <a:t>Reconocimiento social  </a:t>
          </a:r>
          <a:endParaRPr lang="es-ES" sz="1200" b="1" dirty="0"/>
        </a:p>
      </dgm:t>
    </dgm:pt>
    <dgm:pt modelId="{652AE74C-6A7F-478B-8F2D-16959BB6EDAE}" type="parTrans" cxnId="{3F152BFD-F25F-47D1-B05B-E74ADC654CEE}">
      <dgm:prSet/>
      <dgm:spPr/>
      <dgm:t>
        <a:bodyPr/>
        <a:lstStyle/>
        <a:p>
          <a:endParaRPr lang="es-ES"/>
        </a:p>
      </dgm:t>
    </dgm:pt>
    <dgm:pt modelId="{ED6BFE24-8907-4A69-AC8B-270427C23C2A}" type="sibTrans" cxnId="{3F152BFD-F25F-47D1-B05B-E74ADC654CEE}">
      <dgm:prSet/>
      <dgm:spPr/>
      <dgm:t>
        <a:bodyPr/>
        <a:lstStyle/>
        <a:p>
          <a:endParaRPr lang="es-ES"/>
        </a:p>
      </dgm:t>
    </dgm:pt>
    <dgm:pt modelId="{6F7FC45D-123E-4ED9-9603-7FA7B783B9CA}" type="pres">
      <dgm:prSet presAssocID="{67A1715F-BEF5-4E35-B61B-BAE91427A2C0}" presName="Name0" presStyleCnt="0">
        <dgm:presLayoutVars>
          <dgm:chMax val="7"/>
          <dgm:chPref val="7"/>
          <dgm:dir/>
        </dgm:presLayoutVars>
      </dgm:prSet>
      <dgm:spPr/>
    </dgm:pt>
    <dgm:pt modelId="{B6A7A3A1-FF8B-49B7-BBE2-D832583E3767}" type="pres">
      <dgm:prSet presAssocID="{67A1715F-BEF5-4E35-B61B-BAE91427A2C0}" presName="Name1" presStyleCnt="0"/>
      <dgm:spPr/>
    </dgm:pt>
    <dgm:pt modelId="{DF3A5746-FCF2-4353-BD99-227AA32D40A3}" type="pres">
      <dgm:prSet presAssocID="{67A1715F-BEF5-4E35-B61B-BAE91427A2C0}" presName="cycle" presStyleCnt="0"/>
      <dgm:spPr/>
    </dgm:pt>
    <dgm:pt modelId="{BD522C80-DA2E-4F09-B2EB-0DDFBE54BB67}" type="pres">
      <dgm:prSet presAssocID="{67A1715F-BEF5-4E35-B61B-BAE91427A2C0}" presName="srcNode" presStyleLbl="node1" presStyleIdx="0" presStyleCnt="4"/>
      <dgm:spPr/>
    </dgm:pt>
    <dgm:pt modelId="{F6DAE633-20A7-494A-9971-F1B521BF5E5C}" type="pres">
      <dgm:prSet presAssocID="{67A1715F-BEF5-4E35-B61B-BAE91427A2C0}" presName="conn" presStyleLbl="parChTrans1D2" presStyleIdx="0" presStyleCnt="1"/>
      <dgm:spPr/>
    </dgm:pt>
    <dgm:pt modelId="{000C5489-705E-4151-AF7F-2E8576A5BD2E}" type="pres">
      <dgm:prSet presAssocID="{67A1715F-BEF5-4E35-B61B-BAE91427A2C0}" presName="extraNode" presStyleLbl="node1" presStyleIdx="0" presStyleCnt="4"/>
      <dgm:spPr/>
    </dgm:pt>
    <dgm:pt modelId="{CF17C34B-DAEF-424B-8E7E-ECE2014010A8}" type="pres">
      <dgm:prSet presAssocID="{67A1715F-BEF5-4E35-B61B-BAE91427A2C0}" presName="dstNode" presStyleLbl="node1" presStyleIdx="0" presStyleCnt="4"/>
      <dgm:spPr/>
    </dgm:pt>
    <dgm:pt modelId="{D7160435-11B2-4EBC-B742-54614D0AFE37}" type="pres">
      <dgm:prSet presAssocID="{4448714E-F0B5-44FF-90B5-4C27A9AAB22E}" presName="text_1" presStyleLbl="node1" presStyleIdx="0" presStyleCnt="4">
        <dgm:presLayoutVars>
          <dgm:bulletEnabled val="1"/>
        </dgm:presLayoutVars>
      </dgm:prSet>
      <dgm:spPr/>
    </dgm:pt>
    <dgm:pt modelId="{814CE02C-11B4-422D-AE0B-D4B4FA953BA7}" type="pres">
      <dgm:prSet presAssocID="{4448714E-F0B5-44FF-90B5-4C27A9AAB22E}" presName="accent_1" presStyleCnt="0"/>
      <dgm:spPr/>
    </dgm:pt>
    <dgm:pt modelId="{95F96F71-4E4B-46FE-ACA2-D585E00B7571}" type="pres">
      <dgm:prSet presAssocID="{4448714E-F0B5-44FF-90B5-4C27A9AAB22E}" presName="accentRepeatNode" presStyleLbl="solidFgAcc1" presStyleIdx="0" presStyleCnt="4" custLinFactNeighborX="976" custLinFactNeighborY="-253"/>
      <dgm:spPr/>
    </dgm:pt>
    <dgm:pt modelId="{7634B37A-4C2D-4B1E-A018-11FEE6B51FEA}" type="pres">
      <dgm:prSet presAssocID="{42346896-8700-46B9-A246-270FE04F6AA5}" presName="text_2" presStyleLbl="node1" presStyleIdx="1" presStyleCnt="4">
        <dgm:presLayoutVars>
          <dgm:bulletEnabled val="1"/>
        </dgm:presLayoutVars>
      </dgm:prSet>
      <dgm:spPr/>
    </dgm:pt>
    <dgm:pt modelId="{084505BA-7108-4CA3-A364-36FF2A8436F8}" type="pres">
      <dgm:prSet presAssocID="{42346896-8700-46B9-A246-270FE04F6AA5}" presName="accent_2" presStyleCnt="0"/>
      <dgm:spPr/>
    </dgm:pt>
    <dgm:pt modelId="{44E46FD2-2350-41EB-8DD6-3516BCD483E0}" type="pres">
      <dgm:prSet presAssocID="{42346896-8700-46B9-A246-270FE04F6AA5}" presName="accentRepeatNode" presStyleLbl="solidFgAcc1" presStyleIdx="1" presStyleCnt="4"/>
      <dgm:spPr/>
    </dgm:pt>
    <dgm:pt modelId="{C67E1268-3B2D-452A-BB46-41BF881C294C}" type="pres">
      <dgm:prSet presAssocID="{8C74E803-5CFE-482A-B255-1450E87C0C5A}" presName="text_3" presStyleLbl="node1" presStyleIdx="2" presStyleCnt="4" custLinFactNeighborX="1249" custLinFactNeighborY="-36">
        <dgm:presLayoutVars>
          <dgm:bulletEnabled val="1"/>
        </dgm:presLayoutVars>
      </dgm:prSet>
      <dgm:spPr/>
    </dgm:pt>
    <dgm:pt modelId="{8EFE5275-7910-4796-BAD3-C81C76AE07A8}" type="pres">
      <dgm:prSet presAssocID="{8C74E803-5CFE-482A-B255-1450E87C0C5A}" presName="accent_3" presStyleCnt="0"/>
      <dgm:spPr/>
    </dgm:pt>
    <dgm:pt modelId="{A620C5FD-6A01-4E01-8E90-D34B8FC49F74}" type="pres">
      <dgm:prSet presAssocID="{8C74E803-5CFE-482A-B255-1450E87C0C5A}" presName="accentRepeatNode" presStyleLbl="solidFgAcc1" presStyleIdx="2" presStyleCnt="4"/>
      <dgm:spPr/>
    </dgm:pt>
    <dgm:pt modelId="{28DEA6E8-1CDA-4421-A69D-92A74D890A3E}" type="pres">
      <dgm:prSet presAssocID="{AD700B47-80E8-49CA-9A1D-878F122683D5}" presName="text_4" presStyleLbl="node1" presStyleIdx="3" presStyleCnt="4">
        <dgm:presLayoutVars>
          <dgm:bulletEnabled val="1"/>
        </dgm:presLayoutVars>
      </dgm:prSet>
      <dgm:spPr/>
    </dgm:pt>
    <dgm:pt modelId="{A1720668-3618-4558-81AC-1F30CAC0FDDD}" type="pres">
      <dgm:prSet presAssocID="{AD700B47-80E8-49CA-9A1D-878F122683D5}" presName="accent_4" presStyleCnt="0"/>
      <dgm:spPr/>
    </dgm:pt>
    <dgm:pt modelId="{36E55625-8FAF-46C0-8830-5D427A9E67FE}" type="pres">
      <dgm:prSet presAssocID="{AD700B47-80E8-49CA-9A1D-878F122683D5}" presName="accentRepeatNode" presStyleLbl="solidFgAcc1" presStyleIdx="3" presStyleCnt="4"/>
      <dgm:spPr/>
    </dgm:pt>
  </dgm:ptLst>
  <dgm:cxnLst>
    <dgm:cxn modelId="{C92AC006-1B7B-4C78-89B1-39814C76F3F4}" type="presOf" srcId="{67A1715F-BEF5-4E35-B61B-BAE91427A2C0}" destId="{6F7FC45D-123E-4ED9-9603-7FA7B783B9CA}" srcOrd="0" destOrd="0" presId="urn:microsoft.com/office/officeart/2008/layout/VerticalCurvedList"/>
    <dgm:cxn modelId="{69B33D1C-C188-48FA-BD86-FA20F5EE034C}" srcId="{67A1715F-BEF5-4E35-B61B-BAE91427A2C0}" destId="{42346896-8700-46B9-A246-270FE04F6AA5}" srcOrd="1" destOrd="0" parTransId="{06F6B38F-54B2-4B44-A894-B490F873C1E6}" sibTransId="{B6932401-6DA5-4FB9-8F7C-66758BC3132E}"/>
    <dgm:cxn modelId="{2FE7CA26-F8EA-42DA-9221-703881D4FD80}" type="presOf" srcId="{8C74E803-5CFE-482A-B255-1450E87C0C5A}" destId="{C67E1268-3B2D-452A-BB46-41BF881C294C}" srcOrd="0" destOrd="0" presId="urn:microsoft.com/office/officeart/2008/layout/VerticalCurvedList"/>
    <dgm:cxn modelId="{7485DB49-60E7-4DFF-8EC5-CB1B2E2B17BD}" type="presOf" srcId="{42346896-8700-46B9-A246-270FE04F6AA5}" destId="{7634B37A-4C2D-4B1E-A018-11FEE6B51FEA}" srcOrd="0" destOrd="0" presId="urn:microsoft.com/office/officeart/2008/layout/VerticalCurvedList"/>
    <dgm:cxn modelId="{BC75C763-67C6-44B7-A3C9-22344F1E4D09}" srcId="{67A1715F-BEF5-4E35-B61B-BAE91427A2C0}" destId="{8C74E803-5CFE-482A-B255-1450E87C0C5A}" srcOrd="2" destOrd="0" parTransId="{04F4C609-1C8C-469F-B89D-BF0ED2DD817E}" sibTransId="{EDC87326-B439-4ED8-9C00-B46800CB9353}"/>
    <dgm:cxn modelId="{D804AF70-FF7C-41D1-8913-29A487804EBD}" type="presOf" srcId="{3132B605-37A2-451F-9742-5E2483EF3AB5}" destId="{F6DAE633-20A7-494A-9971-F1B521BF5E5C}" srcOrd="0" destOrd="0" presId="urn:microsoft.com/office/officeart/2008/layout/VerticalCurvedList"/>
    <dgm:cxn modelId="{CEF915A0-BA14-451C-A5F7-2B9161B0C833}" type="presOf" srcId="{4448714E-F0B5-44FF-90B5-4C27A9AAB22E}" destId="{D7160435-11B2-4EBC-B742-54614D0AFE37}" srcOrd="0" destOrd="0" presId="urn:microsoft.com/office/officeart/2008/layout/VerticalCurvedList"/>
    <dgm:cxn modelId="{F4D782B2-0D17-4868-9FFF-BE204A674B9E}" type="presOf" srcId="{AD700B47-80E8-49CA-9A1D-878F122683D5}" destId="{28DEA6E8-1CDA-4421-A69D-92A74D890A3E}" srcOrd="0" destOrd="0" presId="urn:microsoft.com/office/officeart/2008/layout/VerticalCurvedList"/>
    <dgm:cxn modelId="{96E28AED-7C21-441C-A159-2088DB422D1A}" srcId="{67A1715F-BEF5-4E35-B61B-BAE91427A2C0}" destId="{4448714E-F0B5-44FF-90B5-4C27A9AAB22E}" srcOrd="0" destOrd="0" parTransId="{7252F6EB-2C34-4729-851E-DD70AEF02AD9}" sibTransId="{3132B605-37A2-451F-9742-5E2483EF3AB5}"/>
    <dgm:cxn modelId="{3F152BFD-F25F-47D1-B05B-E74ADC654CEE}" srcId="{67A1715F-BEF5-4E35-B61B-BAE91427A2C0}" destId="{AD700B47-80E8-49CA-9A1D-878F122683D5}" srcOrd="3" destOrd="0" parTransId="{652AE74C-6A7F-478B-8F2D-16959BB6EDAE}" sibTransId="{ED6BFE24-8907-4A69-AC8B-270427C23C2A}"/>
    <dgm:cxn modelId="{3BAC82C6-17D0-4F1C-B9B4-7492C5500FCF}" type="presParOf" srcId="{6F7FC45D-123E-4ED9-9603-7FA7B783B9CA}" destId="{B6A7A3A1-FF8B-49B7-BBE2-D832583E3767}" srcOrd="0" destOrd="0" presId="urn:microsoft.com/office/officeart/2008/layout/VerticalCurvedList"/>
    <dgm:cxn modelId="{A26FBB15-1836-4E01-B023-EB9E6483A1A5}" type="presParOf" srcId="{B6A7A3A1-FF8B-49B7-BBE2-D832583E3767}" destId="{DF3A5746-FCF2-4353-BD99-227AA32D40A3}" srcOrd="0" destOrd="0" presId="urn:microsoft.com/office/officeart/2008/layout/VerticalCurvedList"/>
    <dgm:cxn modelId="{70C70CCB-3FDE-4648-86E3-940E0E8FD1FC}" type="presParOf" srcId="{DF3A5746-FCF2-4353-BD99-227AA32D40A3}" destId="{BD522C80-DA2E-4F09-B2EB-0DDFBE54BB67}" srcOrd="0" destOrd="0" presId="urn:microsoft.com/office/officeart/2008/layout/VerticalCurvedList"/>
    <dgm:cxn modelId="{B384AC4E-A0B6-4658-AC16-F09739B1A234}" type="presParOf" srcId="{DF3A5746-FCF2-4353-BD99-227AA32D40A3}" destId="{F6DAE633-20A7-494A-9971-F1B521BF5E5C}" srcOrd="1" destOrd="0" presId="urn:microsoft.com/office/officeart/2008/layout/VerticalCurvedList"/>
    <dgm:cxn modelId="{D3B89EFD-DBEF-44A7-BF3C-13E585513E54}" type="presParOf" srcId="{DF3A5746-FCF2-4353-BD99-227AA32D40A3}" destId="{000C5489-705E-4151-AF7F-2E8576A5BD2E}" srcOrd="2" destOrd="0" presId="urn:microsoft.com/office/officeart/2008/layout/VerticalCurvedList"/>
    <dgm:cxn modelId="{3527448A-5E84-4FEE-8CFF-A72C2DB73CFA}" type="presParOf" srcId="{DF3A5746-FCF2-4353-BD99-227AA32D40A3}" destId="{CF17C34B-DAEF-424B-8E7E-ECE2014010A8}" srcOrd="3" destOrd="0" presId="urn:microsoft.com/office/officeart/2008/layout/VerticalCurvedList"/>
    <dgm:cxn modelId="{EC04B9E0-E7B7-4B3B-B648-18B470A88A93}" type="presParOf" srcId="{B6A7A3A1-FF8B-49B7-BBE2-D832583E3767}" destId="{D7160435-11B2-4EBC-B742-54614D0AFE37}" srcOrd="1" destOrd="0" presId="urn:microsoft.com/office/officeart/2008/layout/VerticalCurvedList"/>
    <dgm:cxn modelId="{EA126E79-D380-4AE6-B142-B541A169A14E}" type="presParOf" srcId="{B6A7A3A1-FF8B-49B7-BBE2-D832583E3767}" destId="{814CE02C-11B4-422D-AE0B-D4B4FA953BA7}" srcOrd="2" destOrd="0" presId="urn:microsoft.com/office/officeart/2008/layout/VerticalCurvedList"/>
    <dgm:cxn modelId="{40BECF19-345E-49C2-86CE-064FAAE3EE80}" type="presParOf" srcId="{814CE02C-11B4-422D-AE0B-D4B4FA953BA7}" destId="{95F96F71-4E4B-46FE-ACA2-D585E00B7571}" srcOrd="0" destOrd="0" presId="urn:microsoft.com/office/officeart/2008/layout/VerticalCurvedList"/>
    <dgm:cxn modelId="{C4A4CF92-9DAF-48B1-BBA1-8DB0312A58E6}" type="presParOf" srcId="{B6A7A3A1-FF8B-49B7-BBE2-D832583E3767}" destId="{7634B37A-4C2D-4B1E-A018-11FEE6B51FEA}" srcOrd="3" destOrd="0" presId="urn:microsoft.com/office/officeart/2008/layout/VerticalCurvedList"/>
    <dgm:cxn modelId="{BF5A58F5-5874-4FAD-8102-8757CF3EC316}" type="presParOf" srcId="{B6A7A3A1-FF8B-49B7-BBE2-D832583E3767}" destId="{084505BA-7108-4CA3-A364-36FF2A8436F8}" srcOrd="4" destOrd="0" presId="urn:microsoft.com/office/officeart/2008/layout/VerticalCurvedList"/>
    <dgm:cxn modelId="{B4D2C5EC-E90A-4D5F-AD30-EBD01D598BF1}" type="presParOf" srcId="{084505BA-7108-4CA3-A364-36FF2A8436F8}" destId="{44E46FD2-2350-41EB-8DD6-3516BCD483E0}" srcOrd="0" destOrd="0" presId="urn:microsoft.com/office/officeart/2008/layout/VerticalCurvedList"/>
    <dgm:cxn modelId="{CCB20F81-0EC7-4D79-A24D-489C8D3077DA}" type="presParOf" srcId="{B6A7A3A1-FF8B-49B7-BBE2-D832583E3767}" destId="{C67E1268-3B2D-452A-BB46-41BF881C294C}" srcOrd="5" destOrd="0" presId="urn:microsoft.com/office/officeart/2008/layout/VerticalCurvedList"/>
    <dgm:cxn modelId="{F85CEC9A-4A66-4782-B7C0-841D9B5C1F3A}" type="presParOf" srcId="{B6A7A3A1-FF8B-49B7-BBE2-D832583E3767}" destId="{8EFE5275-7910-4796-BAD3-C81C76AE07A8}" srcOrd="6" destOrd="0" presId="urn:microsoft.com/office/officeart/2008/layout/VerticalCurvedList"/>
    <dgm:cxn modelId="{D1EED52D-FB2E-450F-B05A-591843FEA2C8}" type="presParOf" srcId="{8EFE5275-7910-4796-BAD3-C81C76AE07A8}" destId="{A620C5FD-6A01-4E01-8E90-D34B8FC49F74}" srcOrd="0" destOrd="0" presId="urn:microsoft.com/office/officeart/2008/layout/VerticalCurvedList"/>
    <dgm:cxn modelId="{74A1037D-E9C1-4B7F-8FDF-B383A560DE49}" type="presParOf" srcId="{B6A7A3A1-FF8B-49B7-BBE2-D832583E3767}" destId="{28DEA6E8-1CDA-4421-A69D-92A74D890A3E}" srcOrd="7" destOrd="0" presId="urn:microsoft.com/office/officeart/2008/layout/VerticalCurvedList"/>
    <dgm:cxn modelId="{75943F3D-E225-45B7-885D-3BBDDEBF2D65}" type="presParOf" srcId="{B6A7A3A1-FF8B-49B7-BBE2-D832583E3767}" destId="{A1720668-3618-4558-81AC-1F30CAC0FDDD}" srcOrd="8" destOrd="0" presId="urn:microsoft.com/office/officeart/2008/layout/VerticalCurvedList"/>
    <dgm:cxn modelId="{A4D1CA28-834B-426C-99BA-B5F7A812EB02}" type="presParOf" srcId="{A1720668-3618-4558-81AC-1F30CAC0FDDD}" destId="{36E55625-8FAF-46C0-8830-5D427A9E67FE}" srcOrd="0" destOrd="0" presId="urn:microsoft.com/office/officeart/2008/layout/VerticalCurvedList"/>
  </dgm:cxnLst>
  <dgm:bg/>
  <dgm:whole/>
  <dgm:extLst>
    <a:ext uri="http://schemas.microsoft.com/office/drawing/2008/diagram">
      <dsp:dataModelExt xmlns:dsp="http://schemas.microsoft.com/office/drawing/2008/diagram" relId="rId2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53EC1-3D84-4A94-B6F8-3AA5DCDB133F}">
      <dsp:nvSpPr>
        <dsp:cNvPr id="0" name=""/>
        <dsp:cNvSpPr/>
      </dsp:nvSpPr>
      <dsp:spPr>
        <a:xfrm>
          <a:off x="438813" y="627741"/>
          <a:ext cx="2504907" cy="2504907"/>
        </a:xfrm>
        <a:prstGeom prst="blockArc">
          <a:avLst>
            <a:gd name="adj1" fmla="val 10800000"/>
            <a:gd name="adj2" fmla="val 162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9251AE1-0C9D-4BFB-8C92-F4E286E8FD43}">
      <dsp:nvSpPr>
        <dsp:cNvPr id="0" name=""/>
        <dsp:cNvSpPr/>
      </dsp:nvSpPr>
      <dsp:spPr>
        <a:xfrm>
          <a:off x="438813" y="627741"/>
          <a:ext cx="2504907" cy="2504907"/>
        </a:xfrm>
        <a:prstGeom prst="blockArc">
          <a:avLst>
            <a:gd name="adj1" fmla="val 5400000"/>
            <a:gd name="adj2" fmla="val 108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FEDCED-F037-4DE6-81E5-8446ACF9FD7C}">
      <dsp:nvSpPr>
        <dsp:cNvPr id="0" name=""/>
        <dsp:cNvSpPr/>
      </dsp:nvSpPr>
      <dsp:spPr>
        <a:xfrm>
          <a:off x="438813" y="627741"/>
          <a:ext cx="2504907" cy="2504907"/>
        </a:xfrm>
        <a:prstGeom prst="blockArc">
          <a:avLst>
            <a:gd name="adj1" fmla="val 0"/>
            <a:gd name="adj2" fmla="val 540000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9918D8-3F3F-451F-B7F6-BEDDB570728B}">
      <dsp:nvSpPr>
        <dsp:cNvPr id="0" name=""/>
        <dsp:cNvSpPr/>
      </dsp:nvSpPr>
      <dsp:spPr>
        <a:xfrm>
          <a:off x="438813" y="627741"/>
          <a:ext cx="2504907" cy="2504907"/>
        </a:xfrm>
        <a:prstGeom prst="blockArc">
          <a:avLst>
            <a:gd name="adj1" fmla="val 16200000"/>
            <a:gd name="adj2" fmla="val 0"/>
            <a:gd name="adj3" fmla="val 464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0E26B23-B6A3-415B-810F-67E142919879}">
      <dsp:nvSpPr>
        <dsp:cNvPr id="0" name=""/>
        <dsp:cNvSpPr/>
      </dsp:nvSpPr>
      <dsp:spPr>
        <a:xfrm>
          <a:off x="1051232" y="1293375"/>
          <a:ext cx="1280071" cy="1173639"/>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0" tIns="63500" rIns="63500" bIns="63500" numCol="1" spcCol="1270" anchor="ctr" anchorCtr="0">
          <a:noAutofit/>
        </a:bodyPr>
        <a:lstStyle/>
        <a:p>
          <a:pPr marL="0" lvl="0" indent="0" algn="ctr" defTabSz="2222500">
            <a:lnSpc>
              <a:spcPct val="90000"/>
            </a:lnSpc>
            <a:spcBef>
              <a:spcPct val="0"/>
            </a:spcBef>
            <a:spcAft>
              <a:spcPct val="35000"/>
            </a:spcAft>
            <a:buNone/>
          </a:pPr>
          <a:endParaRPr lang="es-ES" sz="5000" kern="1200" dirty="0"/>
        </a:p>
      </dsp:txBody>
      <dsp:txXfrm>
        <a:off x="1238694" y="1465250"/>
        <a:ext cx="905147" cy="829889"/>
      </dsp:txXfrm>
    </dsp:sp>
    <dsp:sp modelId="{6E319C42-0EAC-48EF-8F46-CB0207D524DC}">
      <dsp:nvSpPr>
        <dsp:cNvPr id="0" name=""/>
        <dsp:cNvSpPr/>
      </dsp:nvSpPr>
      <dsp:spPr>
        <a:xfrm>
          <a:off x="1287725" y="253254"/>
          <a:ext cx="807084" cy="8070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b="1" kern="1200" dirty="0"/>
            <a:t>Alegría </a:t>
          </a:r>
        </a:p>
        <a:p>
          <a:pPr marL="0" lvl="0" indent="0" algn="ctr" defTabSz="400050">
            <a:lnSpc>
              <a:spcPct val="90000"/>
            </a:lnSpc>
            <a:spcBef>
              <a:spcPct val="0"/>
            </a:spcBef>
            <a:spcAft>
              <a:spcPct val="35000"/>
            </a:spcAft>
            <a:buNone/>
          </a:pPr>
          <a:r>
            <a:rPr lang="es-ES" sz="900" b="1" kern="1200" dirty="0"/>
            <a:t>Unión </a:t>
          </a:r>
        </a:p>
        <a:p>
          <a:pPr marL="0" lvl="0" indent="0" algn="ctr" defTabSz="400050">
            <a:lnSpc>
              <a:spcPct val="90000"/>
            </a:lnSpc>
            <a:spcBef>
              <a:spcPct val="0"/>
            </a:spcBef>
            <a:spcAft>
              <a:spcPct val="35000"/>
            </a:spcAft>
            <a:buNone/>
          </a:pPr>
          <a:r>
            <a:rPr lang="es-ES" sz="900" b="1" kern="1200" dirty="0"/>
            <a:t>Esperanza </a:t>
          </a:r>
        </a:p>
      </dsp:txBody>
      <dsp:txXfrm>
        <a:off x="1405920" y="371449"/>
        <a:ext cx="570694" cy="570694"/>
      </dsp:txXfrm>
    </dsp:sp>
    <dsp:sp modelId="{E8F7C189-C464-4139-9DFE-987209E7D0B9}">
      <dsp:nvSpPr>
        <dsp:cNvPr id="0" name=""/>
        <dsp:cNvSpPr/>
      </dsp:nvSpPr>
      <dsp:spPr>
        <a:xfrm>
          <a:off x="2511124" y="1476653"/>
          <a:ext cx="807084" cy="8070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b="1" kern="1200" dirty="0"/>
            <a:t>Miedo </a:t>
          </a:r>
        </a:p>
        <a:p>
          <a:pPr marL="0" lvl="0" indent="0" algn="ctr" defTabSz="400050">
            <a:lnSpc>
              <a:spcPct val="90000"/>
            </a:lnSpc>
            <a:spcBef>
              <a:spcPct val="0"/>
            </a:spcBef>
            <a:spcAft>
              <a:spcPct val="35000"/>
            </a:spcAft>
            <a:buNone/>
          </a:pPr>
          <a:r>
            <a:rPr lang="es-ES" sz="900" b="1" kern="1200" dirty="0"/>
            <a:t>Tristeza</a:t>
          </a:r>
        </a:p>
        <a:p>
          <a:pPr marL="0" lvl="0" indent="0" algn="ctr" defTabSz="400050">
            <a:lnSpc>
              <a:spcPct val="90000"/>
            </a:lnSpc>
            <a:spcBef>
              <a:spcPct val="0"/>
            </a:spcBef>
            <a:spcAft>
              <a:spcPct val="35000"/>
            </a:spcAft>
            <a:buNone/>
          </a:pPr>
          <a:r>
            <a:rPr lang="es-ES" sz="900" b="1" kern="1200" dirty="0"/>
            <a:t>Ira </a:t>
          </a:r>
        </a:p>
      </dsp:txBody>
      <dsp:txXfrm>
        <a:off x="2629319" y="1594848"/>
        <a:ext cx="570694" cy="570694"/>
      </dsp:txXfrm>
    </dsp:sp>
    <dsp:sp modelId="{DC45011B-8AD8-4C72-A96F-EFDA3E2C872C}">
      <dsp:nvSpPr>
        <dsp:cNvPr id="0" name=""/>
        <dsp:cNvSpPr/>
      </dsp:nvSpPr>
      <dsp:spPr>
        <a:xfrm>
          <a:off x="1287725" y="2700052"/>
          <a:ext cx="807084" cy="80708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b="1" kern="1200" dirty="0"/>
            <a:t>Positivismo</a:t>
          </a:r>
        </a:p>
        <a:p>
          <a:pPr marL="0" lvl="0" indent="0" algn="ctr" defTabSz="400050">
            <a:lnSpc>
              <a:spcPct val="90000"/>
            </a:lnSpc>
            <a:spcBef>
              <a:spcPct val="0"/>
            </a:spcBef>
            <a:spcAft>
              <a:spcPct val="35000"/>
            </a:spcAft>
            <a:buNone/>
          </a:pPr>
          <a:r>
            <a:rPr lang="es-ES" sz="900" b="1" kern="1200" dirty="0"/>
            <a:t>Solidaridad</a:t>
          </a:r>
        </a:p>
        <a:p>
          <a:pPr marL="0" lvl="0" indent="0" algn="ctr" defTabSz="400050">
            <a:lnSpc>
              <a:spcPct val="90000"/>
            </a:lnSpc>
            <a:spcBef>
              <a:spcPct val="0"/>
            </a:spcBef>
            <a:spcAft>
              <a:spcPct val="35000"/>
            </a:spcAft>
            <a:buNone/>
          </a:pPr>
          <a:r>
            <a:rPr lang="es-ES" sz="900" b="1" kern="1200" dirty="0"/>
            <a:t>Amor</a:t>
          </a:r>
        </a:p>
      </dsp:txBody>
      <dsp:txXfrm>
        <a:off x="1405920" y="2818247"/>
        <a:ext cx="570694" cy="570694"/>
      </dsp:txXfrm>
    </dsp:sp>
    <dsp:sp modelId="{A7BDCFE9-F712-4F11-96D3-44787AABADA9}">
      <dsp:nvSpPr>
        <dsp:cNvPr id="0" name=""/>
        <dsp:cNvSpPr/>
      </dsp:nvSpPr>
      <dsp:spPr>
        <a:xfrm>
          <a:off x="-61244" y="1460119"/>
          <a:ext cx="1058225" cy="84015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s-ES" sz="900" b="1" kern="1200" dirty="0"/>
            <a:t>Incertidumbre</a:t>
          </a:r>
        </a:p>
        <a:p>
          <a:pPr marL="0" lvl="0" indent="0" algn="ctr" defTabSz="400050">
            <a:lnSpc>
              <a:spcPct val="90000"/>
            </a:lnSpc>
            <a:spcBef>
              <a:spcPct val="0"/>
            </a:spcBef>
            <a:spcAft>
              <a:spcPct val="35000"/>
            </a:spcAft>
            <a:buNone/>
          </a:pPr>
          <a:r>
            <a:rPr lang="es-ES" sz="900" b="1" kern="1200" dirty="0"/>
            <a:t>Temor </a:t>
          </a:r>
        </a:p>
        <a:p>
          <a:pPr marL="0" lvl="0" indent="0" algn="ctr" defTabSz="400050">
            <a:lnSpc>
              <a:spcPct val="90000"/>
            </a:lnSpc>
            <a:spcBef>
              <a:spcPct val="0"/>
            </a:spcBef>
            <a:spcAft>
              <a:spcPct val="35000"/>
            </a:spcAft>
            <a:buNone/>
          </a:pPr>
          <a:r>
            <a:rPr lang="es-ES" sz="900" b="1" kern="1200" dirty="0"/>
            <a:t>Soledad </a:t>
          </a:r>
        </a:p>
      </dsp:txBody>
      <dsp:txXfrm>
        <a:off x="93729" y="1583156"/>
        <a:ext cx="748279" cy="594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AE633-20A7-494A-9971-F1B521BF5E5C}">
      <dsp:nvSpPr>
        <dsp:cNvPr id="0" name=""/>
        <dsp:cNvSpPr/>
      </dsp:nvSpPr>
      <dsp:spPr>
        <a:xfrm>
          <a:off x="-4344264" y="-270919"/>
          <a:ext cx="5175750" cy="5175750"/>
        </a:xfrm>
        <a:prstGeom prst="blockArc">
          <a:avLst>
            <a:gd name="adj1" fmla="val 18900000"/>
            <a:gd name="adj2" fmla="val 2700000"/>
            <a:gd name="adj3" fmla="val 41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160435-11B2-4EBC-B742-54614D0AFE37}">
      <dsp:nvSpPr>
        <dsp:cNvPr id="0" name=""/>
        <dsp:cNvSpPr/>
      </dsp:nvSpPr>
      <dsp:spPr>
        <a:xfrm>
          <a:off x="435592" y="690918"/>
          <a:ext cx="2587086" cy="5912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267" tIns="25400" rIns="25400" bIns="25400" numCol="1" spcCol="1270" anchor="ctr" anchorCtr="0">
          <a:noAutofit/>
        </a:bodyPr>
        <a:lstStyle/>
        <a:p>
          <a:pPr marL="0" lvl="0" indent="0" algn="l" defTabSz="444500">
            <a:lnSpc>
              <a:spcPct val="90000"/>
            </a:lnSpc>
            <a:spcBef>
              <a:spcPct val="0"/>
            </a:spcBef>
            <a:spcAft>
              <a:spcPct val="35000"/>
            </a:spcAft>
            <a:buNone/>
          </a:pPr>
          <a:endParaRPr lang="es-ES" sz="1000" b="1" kern="1200" dirty="0"/>
        </a:p>
        <a:p>
          <a:pPr marL="0" lvl="0" indent="0" algn="l" defTabSz="444500">
            <a:lnSpc>
              <a:spcPct val="90000"/>
            </a:lnSpc>
            <a:spcBef>
              <a:spcPct val="0"/>
            </a:spcBef>
            <a:spcAft>
              <a:spcPct val="35000"/>
            </a:spcAft>
            <a:buNone/>
          </a:pPr>
          <a:endParaRPr lang="es-ES" sz="1000" b="1" kern="1200" dirty="0"/>
        </a:p>
        <a:p>
          <a:pPr marL="0" lvl="0" indent="0" algn="l" defTabSz="444500">
            <a:lnSpc>
              <a:spcPct val="90000"/>
            </a:lnSpc>
            <a:spcBef>
              <a:spcPct val="0"/>
            </a:spcBef>
            <a:spcAft>
              <a:spcPct val="35000"/>
            </a:spcAft>
            <a:buNone/>
          </a:pPr>
          <a:r>
            <a:rPr lang="es-ES" sz="1200" b="1" kern="1200" dirty="0"/>
            <a:t>Alta calidad académica </a:t>
          </a:r>
        </a:p>
        <a:p>
          <a:pPr marL="0" lvl="0" indent="0" algn="l" defTabSz="444500">
            <a:lnSpc>
              <a:spcPct val="90000"/>
            </a:lnSpc>
            <a:spcBef>
              <a:spcPct val="0"/>
            </a:spcBef>
            <a:spcAft>
              <a:spcPct val="35000"/>
            </a:spcAft>
            <a:buNone/>
          </a:pPr>
          <a:endParaRPr lang="es-ES" sz="800" kern="1200" dirty="0"/>
        </a:p>
        <a:p>
          <a:pPr marL="0" lvl="0" indent="0" algn="l" defTabSz="444500">
            <a:lnSpc>
              <a:spcPct val="90000"/>
            </a:lnSpc>
            <a:spcBef>
              <a:spcPct val="0"/>
            </a:spcBef>
            <a:spcAft>
              <a:spcPct val="35000"/>
            </a:spcAft>
            <a:buNone/>
          </a:pPr>
          <a:endParaRPr lang="es-ES" sz="800" kern="1200" dirty="0"/>
        </a:p>
      </dsp:txBody>
      <dsp:txXfrm>
        <a:off x="435592" y="690918"/>
        <a:ext cx="2587086" cy="591202"/>
      </dsp:txXfrm>
    </dsp:sp>
    <dsp:sp modelId="{95F96F71-4E4B-46FE-ACA2-D585E00B7571}">
      <dsp:nvSpPr>
        <dsp:cNvPr id="0" name=""/>
        <dsp:cNvSpPr/>
      </dsp:nvSpPr>
      <dsp:spPr>
        <a:xfrm>
          <a:off x="73304" y="615148"/>
          <a:ext cx="739002" cy="7390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34B37A-4C2D-4B1E-A018-11FEE6B51FEA}">
      <dsp:nvSpPr>
        <dsp:cNvPr id="0" name=""/>
        <dsp:cNvSpPr/>
      </dsp:nvSpPr>
      <dsp:spPr>
        <a:xfrm>
          <a:off x="774542" y="1577875"/>
          <a:ext cx="2248136" cy="5912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267" tIns="30480" rIns="30480" bIns="30480" numCol="1" spcCol="1270" anchor="ctr" anchorCtr="0">
          <a:noAutofit/>
        </a:bodyPr>
        <a:lstStyle/>
        <a:p>
          <a:pPr marL="0" lvl="0" indent="0" algn="l" defTabSz="533400">
            <a:lnSpc>
              <a:spcPct val="90000"/>
            </a:lnSpc>
            <a:spcBef>
              <a:spcPct val="0"/>
            </a:spcBef>
            <a:spcAft>
              <a:spcPct val="35000"/>
            </a:spcAft>
            <a:buNone/>
          </a:pPr>
          <a:r>
            <a:rPr lang="es-ES" sz="1200" b="1" kern="1200" dirty="0"/>
            <a:t>Competitiva</a:t>
          </a:r>
          <a:r>
            <a:rPr lang="es-ES" sz="1200" b="1" kern="1200" baseline="0" dirty="0"/>
            <a:t> integralmente</a:t>
          </a:r>
          <a:endParaRPr lang="es-ES" sz="1200" b="1" kern="1200" dirty="0"/>
        </a:p>
      </dsp:txBody>
      <dsp:txXfrm>
        <a:off x="774542" y="1577875"/>
        <a:ext cx="2248136" cy="591202"/>
      </dsp:txXfrm>
    </dsp:sp>
    <dsp:sp modelId="{44E46FD2-2350-41EB-8DD6-3516BCD483E0}">
      <dsp:nvSpPr>
        <dsp:cNvPr id="0" name=""/>
        <dsp:cNvSpPr/>
      </dsp:nvSpPr>
      <dsp:spPr>
        <a:xfrm>
          <a:off x="405041" y="1503975"/>
          <a:ext cx="739002" cy="7390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7E1268-3B2D-452A-BB46-41BF881C294C}">
      <dsp:nvSpPr>
        <dsp:cNvPr id="0" name=""/>
        <dsp:cNvSpPr/>
      </dsp:nvSpPr>
      <dsp:spPr>
        <a:xfrm>
          <a:off x="802621" y="2464620"/>
          <a:ext cx="2248136" cy="5912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267" tIns="30480" rIns="30480" bIns="30480" numCol="1" spcCol="1270" anchor="ctr" anchorCtr="0">
          <a:noAutofit/>
        </a:bodyPr>
        <a:lstStyle/>
        <a:p>
          <a:pPr marL="0" lvl="0" indent="0" algn="l" defTabSz="533400">
            <a:lnSpc>
              <a:spcPct val="90000"/>
            </a:lnSpc>
            <a:spcBef>
              <a:spcPct val="0"/>
            </a:spcBef>
            <a:spcAft>
              <a:spcPct val="35000"/>
            </a:spcAft>
            <a:buNone/>
          </a:pPr>
          <a:r>
            <a:rPr lang="es-ES" sz="1200" b="1" kern="1200" dirty="0"/>
            <a:t>Articulada con la comunidad científica nacional e internacional</a:t>
          </a:r>
        </a:p>
      </dsp:txBody>
      <dsp:txXfrm>
        <a:off x="802621" y="2464620"/>
        <a:ext cx="2248136" cy="591202"/>
      </dsp:txXfrm>
    </dsp:sp>
    <dsp:sp modelId="{A620C5FD-6A01-4E01-8E90-D34B8FC49F74}">
      <dsp:nvSpPr>
        <dsp:cNvPr id="0" name=""/>
        <dsp:cNvSpPr/>
      </dsp:nvSpPr>
      <dsp:spPr>
        <a:xfrm>
          <a:off x="405041" y="2390932"/>
          <a:ext cx="739002" cy="7390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DEA6E8-1CDA-4421-A69D-92A74D890A3E}">
      <dsp:nvSpPr>
        <dsp:cNvPr id="0" name=""/>
        <dsp:cNvSpPr/>
      </dsp:nvSpPr>
      <dsp:spPr>
        <a:xfrm>
          <a:off x="435592" y="3351790"/>
          <a:ext cx="2587086" cy="59120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69267" tIns="30480" rIns="30480" bIns="30480" numCol="1" spcCol="1270" anchor="ctr" anchorCtr="0">
          <a:noAutofit/>
        </a:bodyPr>
        <a:lstStyle/>
        <a:p>
          <a:pPr marL="0" lvl="0" indent="0" algn="l" defTabSz="533400">
            <a:lnSpc>
              <a:spcPct val="90000"/>
            </a:lnSpc>
            <a:spcBef>
              <a:spcPct val="0"/>
            </a:spcBef>
            <a:spcAft>
              <a:spcPct val="35000"/>
            </a:spcAft>
            <a:buNone/>
          </a:pPr>
          <a:r>
            <a:rPr lang="es-ES" sz="1200" b="1" kern="1200" baseline="0" dirty="0"/>
            <a:t>Reconocimiento social  </a:t>
          </a:r>
          <a:endParaRPr lang="es-ES" sz="1200" b="1" kern="1200" dirty="0"/>
        </a:p>
      </dsp:txBody>
      <dsp:txXfrm>
        <a:off x="435592" y="3351790"/>
        <a:ext cx="2587086" cy="591202"/>
      </dsp:txXfrm>
    </dsp:sp>
    <dsp:sp modelId="{36E55625-8FAF-46C0-8830-5D427A9E67FE}">
      <dsp:nvSpPr>
        <dsp:cNvPr id="0" name=""/>
        <dsp:cNvSpPr/>
      </dsp:nvSpPr>
      <dsp:spPr>
        <a:xfrm>
          <a:off x="66091" y="3277889"/>
          <a:ext cx="739002" cy="73900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D77EC464-180C-4B6B-9426-94148B22EFEA}"/>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8EC91C4C-AF50-4841-BAA8-FE8EB6BD41C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2EA9799-4956-413D-BCE1-6FF16979B97F}" type="datetimeFigureOut">
              <a:rPr lang="es-CO" smtClean="0"/>
              <a:t>27/04/22</a:t>
            </a:fld>
            <a:endParaRPr lang="es-CO"/>
          </a:p>
        </p:txBody>
      </p:sp>
      <p:sp>
        <p:nvSpPr>
          <p:cNvPr id="4" name="Marcador de pie de página 3">
            <a:extLst>
              <a:ext uri="{FF2B5EF4-FFF2-40B4-BE49-F238E27FC236}">
                <a16:creationId xmlns:a16="http://schemas.microsoft.com/office/drawing/2014/main" id="{F2614A70-F304-4EA8-ABCA-EBCF73A3507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F643D355-92C9-4A9B-A698-CCD1578EB5F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36AFBC54-B8AB-4FAE-AB65-B89EE4630A8F}" type="slidenum">
              <a:rPr lang="es-CO" smtClean="0"/>
              <a:t>‹Nº›</a:t>
            </a:fld>
            <a:endParaRPr lang="es-CO"/>
          </a:p>
        </p:txBody>
      </p:sp>
    </p:spTree>
    <p:extLst>
      <p:ext uri="{BB962C8B-B14F-4D97-AF65-F5344CB8AC3E}">
        <p14:creationId xmlns:p14="http://schemas.microsoft.com/office/powerpoint/2010/main" val="528503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DE02990-A6AB-4213-B420-404A20E59F7F}" type="datetimeFigureOut">
              <a:rPr lang="es-CO" smtClean="0"/>
              <a:t>27/04/22</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5271117E-C91F-4BCB-B907-251B7F613742}" type="slidenum">
              <a:rPr lang="es-CO" smtClean="0"/>
              <a:t>‹Nº›</a:t>
            </a:fld>
            <a:endParaRPr lang="es-CO"/>
          </a:p>
        </p:txBody>
      </p:sp>
    </p:spTree>
    <p:extLst>
      <p:ext uri="{BB962C8B-B14F-4D97-AF65-F5344CB8AC3E}">
        <p14:creationId xmlns:p14="http://schemas.microsoft.com/office/powerpoint/2010/main" val="384310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5271117E-C91F-4BCB-B907-251B7F613742}" type="slidenum">
              <a:rPr lang="es-CO" smtClean="0"/>
              <a:t>3</a:t>
            </a:fld>
            <a:endParaRPr lang="es-CO"/>
          </a:p>
        </p:txBody>
      </p:sp>
    </p:spTree>
    <p:extLst>
      <p:ext uri="{BB962C8B-B14F-4D97-AF65-F5344CB8AC3E}">
        <p14:creationId xmlns:p14="http://schemas.microsoft.com/office/powerpoint/2010/main" val="590577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5271117E-C91F-4BCB-B907-251B7F613742}" type="slidenum">
              <a:rPr lang="es-CO" smtClean="0"/>
              <a:t>4</a:t>
            </a:fld>
            <a:endParaRPr lang="es-CO"/>
          </a:p>
        </p:txBody>
      </p:sp>
    </p:spTree>
    <p:extLst>
      <p:ext uri="{BB962C8B-B14F-4D97-AF65-F5344CB8AC3E}">
        <p14:creationId xmlns:p14="http://schemas.microsoft.com/office/powerpoint/2010/main" val="1498330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4BE6725-CAAA-4356-8325-39E40B4FA7D0}" type="datetimeFigureOut">
              <a:rPr lang="es-CO" smtClean="0"/>
              <a:t>27/04/22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692915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E6725-CAAA-4356-8325-39E40B4FA7D0}" type="datetimeFigureOut">
              <a:rPr lang="es-CO" smtClean="0"/>
              <a:t>27/04/22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339388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E6725-CAAA-4356-8325-39E40B4FA7D0}" type="datetimeFigureOut">
              <a:rPr lang="es-CO" smtClean="0"/>
              <a:t>27/04/22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3746123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Título 7">
            <a:extLst>
              <a:ext uri="{FF2B5EF4-FFF2-40B4-BE49-F238E27FC236}">
                <a16:creationId xmlns:a16="http://schemas.microsoft.com/office/drawing/2014/main" id="{C54DF608-6931-41AE-92BE-CF2F228C186D}"/>
              </a:ext>
            </a:extLst>
          </p:cNvPr>
          <p:cNvSpPr>
            <a:spLocks noGrp="1"/>
          </p:cNvSpPr>
          <p:nvPr>
            <p:ph type="title"/>
          </p:nvPr>
        </p:nvSpPr>
        <p:spPr/>
        <p:txBody>
          <a:bodyPr/>
          <a:lstStyle>
            <a:lvl1pPr>
              <a:defRPr>
                <a:solidFill>
                  <a:srgbClr val="0070C0"/>
                </a:solidFill>
              </a:defRPr>
            </a:lvl1pPr>
          </a:lstStyle>
          <a:p>
            <a:r>
              <a:rPr lang="es-ES"/>
              <a:t>Haga clic para modificar el estilo de título del patrón</a:t>
            </a:r>
            <a:endParaRPr lang="en-US"/>
          </a:p>
        </p:txBody>
      </p:sp>
      <p:sp>
        <p:nvSpPr>
          <p:cNvPr id="9" name="Marcador de fecha 8">
            <a:extLst>
              <a:ext uri="{FF2B5EF4-FFF2-40B4-BE49-F238E27FC236}">
                <a16:creationId xmlns:a16="http://schemas.microsoft.com/office/drawing/2014/main" id="{2734E854-772C-47F2-B482-E9B5453222D2}"/>
              </a:ext>
            </a:extLst>
          </p:cNvPr>
          <p:cNvSpPr>
            <a:spLocks noGrp="1"/>
          </p:cNvSpPr>
          <p:nvPr>
            <p:ph type="dt" sz="half" idx="10"/>
          </p:nvPr>
        </p:nvSpPr>
        <p:spPr/>
        <p:txBody>
          <a:bodyPr/>
          <a:lstStyle/>
          <a:p>
            <a:fld id="{E4BE6725-CAAA-4356-8325-39E40B4FA7D0}" type="datetimeFigureOut">
              <a:rPr lang="es-CO" smtClean="0"/>
              <a:t>27/04/22</a:t>
            </a:fld>
            <a:endParaRPr lang="es-CO"/>
          </a:p>
        </p:txBody>
      </p:sp>
      <p:sp>
        <p:nvSpPr>
          <p:cNvPr id="10" name="Marcador de pie de página 9">
            <a:extLst>
              <a:ext uri="{FF2B5EF4-FFF2-40B4-BE49-F238E27FC236}">
                <a16:creationId xmlns:a16="http://schemas.microsoft.com/office/drawing/2014/main" id="{E8751B65-A422-4A65-9929-E0F761CA88F6}"/>
              </a:ext>
            </a:extLst>
          </p:cNvPr>
          <p:cNvSpPr>
            <a:spLocks noGrp="1"/>
          </p:cNvSpPr>
          <p:nvPr>
            <p:ph type="ftr" sz="quarter" idx="11"/>
          </p:nvPr>
        </p:nvSpPr>
        <p:spPr/>
        <p:txBody>
          <a:bodyPr/>
          <a:lstStyle/>
          <a:p>
            <a:endParaRPr lang="es-CO"/>
          </a:p>
        </p:txBody>
      </p:sp>
      <p:sp>
        <p:nvSpPr>
          <p:cNvPr id="11" name="Marcador de número de diapositiva 10">
            <a:extLst>
              <a:ext uri="{FF2B5EF4-FFF2-40B4-BE49-F238E27FC236}">
                <a16:creationId xmlns:a16="http://schemas.microsoft.com/office/drawing/2014/main" id="{7288F579-E24B-4093-AF49-B9A0D3D35DB9}"/>
              </a:ext>
            </a:extLst>
          </p:cNvPr>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89121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970384"/>
            <a:ext cx="10515600" cy="720304"/>
          </a:xfrm>
        </p:spPr>
        <p:txBody>
          <a:bodyPr/>
          <a:lstStyle/>
          <a:p>
            <a:r>
              <a:rPr lang="es-ES" dirty="0"/>
              <a:t>Haga clic para modificar el estilo de título del patrón</a:t>
            </a:r>
            <a:endParaRPr lang="en-US" dirty="0"/>
          </a:p>
        </p:txBody>
      </p:sp>
      <p:sp>
        <p:nvSpPr>
          <p:cNvPr id="3" name="Content Placeholder 2"/>
          <p:cNvSpPr>
            <a:spLocks noGrp="1"/>
          </p:cNvSpPr>
          <p:nvPr>
            <p:ph idx="1"/>
          </p:nvPr>
        </p:nvSpPr>
        <p:spPr>
          <a:xfrm>
            <a:off x="838200" y="1825625"/>
            <a:ext cx="10515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4BE6725-CAAA-4356-8325-39E40B4FA7D0}" type="datetimeFigureOut">
              <a:rPr lang="es-CO" smtClean="0"/>
              <a:t>27/04/22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715130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E4BE6725-CAAA-4356-8325-39E40B4FA7D0}" type="datetimeFigureOut">
              <a:rPr lang="es-CO" smtClean="0"/>
              <a:t>27/04/22</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891572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4BE6725-CAAA-4356-8325-39E40B4FA7D0}" type="datetimeFigureOut">
              <a:rPr lang="es-CO" smtClean="0"/>
              <a:t>27/04/22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612961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4BE6725-CAAA-4356-8325-39E40B4FA7D0}" type="datetimeFigureOut">
              <a:rPr lang="es-CO" smtClean="0"/>
              <a:t>27/04/22</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747155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4BE6725-CAAA-4356-8325-39E40B4FA7D0}" type="datetimeFigureOut">
              <a:rPr lang="es-CO" smtClean="0"/>
              <a:t>27/04/22</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21922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E6725-CAAA-4356-8325-39E40B4FA7D0}" type="datetimeFigureOut">
              <a:rPr lang="es-CO" smtClean="0"/>
              <a:t>27/04/22</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1985002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E4BE6725-CAAA-4356-8325-39E40B4FA7D0}" type="datetimeFigureOut">
              <a:rPr lang="es-CO" smtClean="0"/>
              <a:t>27/04/22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21652335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E4BE6725-CAAA-4356-8325-39E40B4FA7D0}" type="datetimeFigureOut">
              <a:rPr lang="es-CO" smtClean="0"/>
              <a:t>27/04/22</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EAC83908-6AE0-4CBC-B4B5-E028BF982975}" type="slidenum">
              <a:rPr lang="es-CO" smtClean="0"/>
              <a:t>‹Nº›</a:t>
            </a:fld>
            <a:endParaRPr lang="es-CO"/>
          </a:p>
        </p:txBody>
      </p:sp>
    </p:spTree>
    <p:extLst>
      <p:ext uri="{BB962C8B-B14F-4D97-AF65-F5344CB8AC3E}">
        <p14:creationId xmlns:p14="http://schemas.microsoft.com/office/powerpoint/2010/main" val="1859365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70384"/>
            <a:ext cx="10515600" cy="675854"/>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E6725-CAAA-4356-8325-39E40B4FA7D0}" type="datetimeFigureOut">
              <a:rPr lang="es-CO" smtClean="0"/>
              <a:t>27/04/22</a:t>
            </a:fld>
            <a:endParaRPr lang="es-C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C83908-6AE0-4CBC-B4B5-E028BF982975}" type="slidenum">
              <a:rPr lang="es-CO" smtClean="0"/>
              <a:t>‹Nº›</a:t>
            </a:fld>
            <a:endParaRPr lang="es-CO"/>
          </a:p>
        </p:txBody>
      </p:sp>
    </p:spTree>
    <p:extLst>
      <p:ext uri="{BB962C8B-B14F-4D97-AF65-F5344CB8AC3E}">
        <p14:creationId xmlns:p14="http://schemas.microsoft.com/office/powerpoint/2010/main" val="273320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688" r:id="rId12"/>
  </p:sldLayoutIdLst>
  <p:txStyles>
    <p:titleStyle>
      <a:lvl1pPr algn="l" defTabSz="914400" rtl="0" eaLnBrk="1" latinLnBrk="0" hangingPunct="1">
        <a:lnSpc>
          <a:spcPct val="90000"/>
        </a:lnSpc>
        <a:spcBef>
          <a:spcPct val="0"/>
        </a:spcBef>
        <a:buNone/>
        <a:defRPr sz="3800" b="1"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4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7.png"/><Relationship Id="rId18" Type="http://schemas.microsoft.com/office/2007/relationships/hdphoto" Target="../media/hdphoto1.wdp"/><Relationship Id="rId3" Type="http://schemas.openxmlformats.org/officeDocument/2006/relationships/slide" Target="slide8.xml"/><Relationship Id="rId7" Type="http://schemas.openxmlformats.org/officeDocument/2006/relationships/slide" Target="slide17.xml"/><Relationship Id="rId12" Type="http://schemas.openxmlformats.org/officeDocument/2006/relationships/image" Target="../media/image6.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21.xml"/><Relationship Id="rId5" Type="http://schemas.openxmlformats.org/officeDocument/2006/relationships/slide" Target="slide14.xml"/><Relationship Id="rId15" Type="http://schemas.openxmlformats.org/officeDocument/2006/relationships/image" Target="../media/image9.png"/><Relationship Id="rId10" Type="http://schemas.openxmlformats.org/officeDocument/2006/relationships/slide" Target="slide25.xml"/><Relationship Id="rId19" Type="http://schemas.openxmlformats.org/officeDocument/2006/relationships/image" Target="../media/image12.png"/><Relationship Id="rId4" Type="http://schemas.openxmlformats.org/officeDocument/2006/relationships/slide" Target="slide6.xml"/><Relationship Id="rId9" Type="http://schemas.openxmlformats.org/officeDocument/2006/relationships/slide" Target="slide18.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slide" Target="slide22.xml"/><Relationship Id="rId13" Type="http://schemas.openxmlformats.org/officeDocument/2006/relationships/image" Target="../media/image7.png"/><Relationship Id="rId18" Type="http://schemas.microsoft.com/office/2007/relationships/hdphoto" Target="../media/hdphoto1.wdp"/><Relationship Id="rId26" Type="http://schemas.openxmlformats.org/officeDocument/2006/relationships/diagramLayout" Target="../diagrams/layout2.xml"/><Relationship Id="rId3" Type="http://schemas.openxmlformats.org/officeDocument/2006/relationships/slide" Target="slide8.xml"/><Relationship Id="rId21" Type="http://schemas.openxmlformats.org/officeDocument/2006/relationships/diagramQuickStyle" Target="../diagrams/quickStyle1.xml"/><Relationship Id="rId7" Type="http://schemas.openxmlformats.org/officeDocument/2006/relationships/slide" Target="slide17.xml"/><Relationship Id="rId12" Type="http://schemas.openxmlformats.org/officeDocument/2006/relationships/image" Target="../media/image6.png"/><Relationship Id="rId17" Type="http://schemas.openxmlformats.org/officeDocument/2006/relationships/image" Target="../media/image11.png"/><Relationship Id="rId25" Type="http://schemas.openxmlformats.org/officeDocument/2006/relationships/diagramData" Target="../diagrams/data2.xml"/><Relationship Id="rId2" Type="http://schemas.openxmlformats.org/officeDocument/2006/relationships/notesSlide" Target="../notesSlides/notesSlide2.xml"/><Relationship Id="rId16" Type="http://schemas.openxmlformats.org/officeDocument/2006/relationships/image" Target="../media/image10.png"/><Relationship Id="rId20" Type="http://schemas.openxmlformats.org/officeDocument/2006/relationships/diagramLayout" Target="../diagrams/layout1.xml"/><Relationship Id="rId29" Type="http://schemas.microsoft.com/office/2007/relationships/diagramDrawing" Target="../diagrams/drawing2.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slide" Target="slide21.xml"/><Relationship Id="rId24" Type="http://schemas.openxmlformats.org/officeDocument/2006/relationships/slide" Target="slide24.xml"/><Relationship Id="rId5" Type="http://schemas.openxmlformats.org/officeDocument/2006/relationships/slide" Target="slide14.xml"/><Relationship Id="rId15" Type="http://schemas.openxmlformats.org/officeDocument/2006/relationships/image" Target="../media/image9.png"/><Relationship Id="rId23" Type="http://schemas.microsoft.com/office/2007/relationships/diagramDrawing" Target="../diagrams/drawing1.xml"/><Relationship Id="rId28" Type="http://schemas.openxmlformats.org/officeDocument/2006/relationships/diagramColors" Target="../diagrams/colors2.xml"/><Relationship Id="rId10" Type="http://schemas.openxmlformats.org/officeDocument/2006/relationships/slide" Target="slide25.xml"/><Relationship Id="rId19" Type="http://schemas.openxmlformats.org/officeDocument/2006/relationships/diagramData" Target="../diagrams/data1.xml"/><Relationship Id="rId31" Type="http://schemas.openxmlformats.org/officeDocument/2006/relationships/image" Target="../media/image12.png"/><Relationship Id="rId4" Type="http://schemas.openxmlformats.org/officeDocument/2006/relationships/slide" Target="slide6.xml"/><Relationship Id="rId9" Type="http://schemas.openxmlformats.org/officeDocument/2006/relationships/slide" Target="slide18.xml"/><Relationship Id="rId14" Type="http://schemas.openxmlformats.org/officeDocument/2006/relationships/image" Target="../media/image8.png"/><Relationship Id="rId22" Type="http://schemas.openxmlformats.org/officeDocument/2006/relationships/diagramColors" Target="../diagrams/colors1.xml"/><Relationship Id="rId27" Type="http://schemas.openxmlformats.org/officeDocument/2006/relationships/diagramQuickStyle" Target="../diagrams/quickStyle2.xml"/><Relationship Id="rId30"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F06820-BA9F-4FF7-82DB-6C97F8FB6695}"/>
              </a:ext>
            </a:extLst>
          </p:cNvPr>
          <p:cNvSpPr txBox="1"/>
          <p:nvPr/>
        </p:nvSpPr>
        <p:spPr>
          <a:xfrm>
            <a:off x="5582652" y="2181474"/>
            <a:ext cx="7058526" cy="1569660"/>
          </a:xfrm>
          <a:prstGeom prst="rect">
            <a:avLst/>
          </a:prstGeom>
          <a:noFill/>
        </p:spPr>
        <p:txBody>
          <a:bodyPr wrap="square" rtlCol="0">
            <a:spAutoFit/>
          </a:bodyPr>
          <a:lstStyle/>
          <a:p>
            <a:pPr algn="ctr"/>
            <a:r>
              <a:rPr lang="es-ES" sz="4800" b="1" dirty="0">
                <a:solidFill>
                  <a:schemeClr val="bg1"/>
                </a:solidFill>
                <a:effectLst>
                  <a:outerShdw blurRad="50800" dist="38100" dir="5400000" algn="t" rotWithShape="0">
                    <a:prstClr val="black">
                      <a:alpha val="40000"/>
                    </a:prstClr>
                  </a:outerShdw>
                </a:effectLst>
              </a:rPr>
              <a:t>FACULTAD DE CIENCIAS EMPRESARIALES</a:t>
            </a:r>
            <a:endParaRPr lang="en-US" sz="4800" b="1" dirty="0">
              <a:solidFill>
                <a:srgbClr val="FF0000"/>
              </a:solidFill>
              <a:effectLst>
                <a:outerShdw blurRad="50800" dist="38100" dir="5400000" algn="t" rotWithShape="0">
                  <a:prstClr val="black">
                    <a:alpha val="40000"/>
                  </a:prstClr>
                </a:outerShdw>
              </a:effectLst>
            </a:endParaRPr>
          </a:p>
        </p:txBody>
      </p:sp>
      <p:sp>
        <p:nvSpPr>
          <p:cNvPr id="3" name="CuadroTexto 2">
            <a:extLst>
              <a:ext uri="{FF2B5EF4-FFF2-40B4-BE49-F238E27FC236}">
                <a16:creationId xmlns:a16="http://schemas.microsoft.com/office/drawing/2014/main" id="{CB297C65-F3B9-47BA-81A2-43251B56F5F7}"/>
              </a:ext>
            </a:extLst>
          </p:cNvPr>
          <p:cNvSpPr txBox="1"/>
          <p:nvPr/>
        </p:nvSpPr>
        <p:spPr>
          <a:xfrm>
            <a:off x="10049070" y="1412033"/>
            <a:ext cx="1891004" cy="769441"/>
          </a:xfrm>
          <a:prstGeom prst="rect">
            <a:avLst/>
          </a:prstGeom>
          <a:noFill/>
        </p:spPr>
        <p:txBody>
          <a:bodyPr wrap="square" rtlCol="0">
            <a:spAutoFit/>
          </a:bodyPr>
          <a:lstStyle/>
          <a:p>
            <a:r>
              <a:rPr lang="es-ES" sz="4400" b="1" dirty="0">
                <a:solidFill>
                  <a:schemeClr val="bg1"/>
                </a:solidFill>
              </a:rPr>
              <a:t>2021</a:t>
            </a:r>
            <a:endParaRPr lang="en-US" sz="4400" b="1" dirty="0">
              <a:solidFill>
                <a:schemeClr val="bg1"/>
              </a:solidFill>
            </a:endParaRPr>
          </a:p>
        </p:txBody>
      </p:sp>
      <p:sp>
        <p:nvSpPr>
          <p:cNvPr id="4" name="CuadroTexto 3">
            <a:extLst>
              <a:ext uri="{FF2B5EF4-FFF2-40B4-BE49-F238E27FC236}">
                <a16:creationId xmlns:a16="http://schemas.microsoft.com/office/drawing/2014/main" id="{C619AD72-E571-41EC-AFFC-6AB622AECD99}"/>
              </a:ext>
            </a:extLst>
          </p:cNvPr>
          <p:cNvSpPr txBox="1"/>
          <p:nvPr/>
        </p:nvSpPr>
        <p:spPr>
          <a:xfrm>
            <a:off x="806853" y="0"/>
            <a:ext cx="11385147" cy="1477328"/>
          </a:xfrm>
          <a:prstGeom prst="rect">
            <a:avLst/>
          </a:prstGeom>
          <a:noFill/>
        </p:spPr>
        <p:txBody>
          <a:bodyPr wrap="square" rtlCol="0">
            <a:spAutoFit/>
          </a:bodyPr>
          <a:lstStyle/>
          <a:p>
            <a:pPr algn="r"/>
            <a:r>
              <a:rPr lang="es-ES" sz="4500" b="1" dirty="0">
                <a:solidFill>
                  <a:schemeClr val="bg1"/>
                </a:solidFill>
              </a:rPr>
              <a:t>INFORME DE GESTIÓN Y DIÁLOGO POR FACULTADES </a:t>
            </a:r>
            <a:endParaRPr lang="en-US" sz="4500" b="1" dirty="0">
              <a:solidFill>
                <a:schemeClr val="bg1"/>
              </a:solidFill>
            </a:endParaRPr>
          </a:p>
        </p:txBody>
      </p:sp>
      <p:pic>
        <p:nvPicPr>
          <p:cNvPr id="6" name="Imagen 5">
            <a:extLst>
              <a:ext uri="{FF2B5EF4-FFF2-40B4-BE49-F238E27FC236}">
                <a16:creationId xmlns:a16="http://schemas.microsoft.com/office/drawing/2014/main" id="{4E25D3BB-1294-4D98-B59E-96EB642B57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0758" y="2425960"/>
            <a:ext cx="2143235" cy="2082907"/>
          </a:xfrm>
          <a:prstGeom prst="rect">
            <a:avLst/>
          </a:prstGeom>
        </p:spPr>
      </p:pic>
      <p:pic>
        <p:nvPicPr>
          <p:cNvPr id="7" name="Picture 2" descr="https://ci5.googleusercontent.com/proxy/aYJSBquXdF4RM8A3RL7JpQZlEZjKIJDISwZ5I6NlrgPvhkz-Ql94tUJyINVjH3KKdLXF0ww_z_OM81ePLMjQ4b-71f70ptl16FU2ze2wyppurQGH=s0-d-e1-ft#http://media.utp.edu.co/acreditacion/imagenes/acreditacion.png">
            <a:extLst>
              <a:ext uri="{FF2B5EF4-FFF2-40B4-BE49-F238E27FC236}">
                <a16:creationId xmlns:a16="http://schemas.microsoft.com/office/drawing/2014/main" id="{430601D1-2E33-4BF7-8BD2-600986421B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149080" y="6128085"/>
            <a:ext cx="1769187" cy="340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67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Excelencia Académica para la Formación Integral</a:t>
            </a:r>
            <a:endParaRPr lang="es-CO" dirty="0"/>
          </a:p>
        </p:txBody>
      </p:sp>
      <p:sp>
        <p:nvSpPr>
          <p:cNvPr id="3" name="Marcador de contenido 2"/>
          <p:cNvSpPr>
            <a:spLocks noGrp="1"/>
          </p:cNvSpPr>
          <p:nvPr>
            <p:ph idx="1"/>
          </p:nvPr>
        </p:nvSpPr>
        <p:spPr/>
        <p:txBody>
          <a:bodyPr>
            <a:noAutofit/>
          </a:bodyPr>
          <a:lstStyle/>
          <a:p>
            <a:pPr algn="just">
              <a:lnSpc>
                <a:spcPct val="110000"/>
              </a:lnSpc>
            </a:pPr>
            <a:r>
              <a:rPr lang="es-MX" sz="2000" b="1" dirty="0"/>
              <a:t>Formación Docente:</a:t>
            </a:r>
          </a:p>
          <a:p>
            <a:pPr marL="0" indent="0" algn="just">
              <a:lnSpc>
                <a:spcPct val="110000"/>
              </a:lnSpc>
              <a:buNone/>
            </a:pPr>
            <a:r>
              <a:rPr lang="es-MX" sz="2000" dirty="0"/>
              <a:t>Formación Doctoral :En la sala de profesores 7 en formación Doctoral para completar 14 profesores es decir el 67% con dicha formación.  En profesores catedraticos contamos con 5 doctores y un número importante en formación.</a:t>
            </a:r>
          </a:p>
          <a:p>
            <a:pPr marL="0" indent="0" algn="just">
              <a:lnSpc>
                <a:spcPct val="110000"/>
              </a:lnSpc>
              <a:buNone/>
            </a:pPr>
            <a:r>
              <a:rPr lang="es-MX" sz="2000" dirty="0"/>
              <a:t>Curso dirigido a docentes UTP de “Inteligencia Financiera” apoyado por el PAI.</a:t>
            </a:r>
          </a:p>
          <a:p>
            <a:pPr algn="just">
              <a:lnSpc>
                <a:spcPct val="110000"/>
              </a:lnSpc>
            </a:pPr>
            <a:r>
              <a:rPr lang="es-MX" sz="2000" b="1" dirty="0"/>
              <a:t>Reconocimiento:</a:t>
            </a:r>
          </a:p>
          <a:p>
            <a:pPr marL="0" indent="0" algn="just">
              <a:lnSpc>
                <a:spcPct val="110000"/>
              </a:lnSpc>
              <a:buNone/>
            </a:pPr>
            <a:r>
              <a:rPr lang="es-MX" sz="2000" dirty="0"/>
              <a:t>A la docente María Elena Bernal como mejor docente evaluada en el 2020.</a:t>
            </a:r>
          </a:p>
          <a:p>
            <a:pPr marL="0" indent="0" algn="ctr">
              <a:buNone/>
            </a:pPr>
            <a:endParaRPr lang="es-MX" sz="2000" dirty="0"/>
          </a:p>
          <a:p>
            <a:pPr marL="0" indent="0">
              <a:buNone/>
            </a:pPr>
            <a:endParaRPr lang="es-CO" sz="2000" dirty="0"/>
          </a:p>
        </p:txBody>
      </p:sp>
      <p:sp>
        <p:nvSpPr>
          <p:cNvPr id="4" name="Rectángulo redondeado 3"/>
          <p:cNvSpPr/>
          <p:nvPr/>
        </p:nvSpPr>
        <p:spPr>
          <a:xfrm>
            <a:off x="10983125" y="1161606"/>
            <a:ext cx="941368" cy="432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200" b="1" dirty="0">
                <a:solidFill>
                  <a:schemeClr val="tx1"/>
                </a:solidFill>
                <a:hlinkClick r:id="rId2" action="ppaction://hlinksldjump"/>
              </a:rPr>
              <a:t>ESQUEMA INICIAL</a:t>
            </a:r>
            <a:endParaRPr lang="es-CO" sz="1200" b="1" dirty="0">
              <a:solidFill>
                <a:schemeClr val="tx1"/>
              </a:solidFill>
            </a:endParaRPr>
          </a:p>
        </p:txBody>
      </p:sp>
      <p:pic>
        <p:nvPicPr>
          <p:cNvPr id="5" name="Imagen 4"/>
          <p:cNvPicPr>
            <a:picLocks noChangeAspect="1"/>
          </p:cNvPicPr>
          <p:nvPr/>
        </p:nvPicPr>
        <p:blipFill>
          <a:blip r:embed="rId3"/>
          <a:stretch>
            <a:fillRect/>
          </a:stretch>
        </p:blipFill>
        <p:spPr>
          <a:xfrm>
            <a:off x="8867560" y="3225006"/>
            <a:ext cx="3190283" cy="3086894"/>
          </a:xfrm>
          <a:prstGeom prst="ellipse">
            <a:avLst/>
          </a:prstGeom>
        </p:spPr>
      </p:pic>
    </p:spTree>
    <p:extLst>
      <p:ext uri="{BB962C8B-B14F-4D97-AF65-F5344CB8AC3E}">
        <p14:creationId xmlns:p14="http://schemas.microsoft.com/office/powerpoint/2010/main" val="688618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838200" y="1066800"/>
            <a:ext cx="10905066" cy="6002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rgbClr val="0070C0"/>
                </a:solidFill>
                <a:latin typeface="+mj-lt"/>
                <a:ea typeface="+mj-ea"/>
                <a:cs typeface="+mj-cs"/>
              </a:defRPr>
            </a:lvl1pPr>
          </a:lstStyle>
          <a:p>
            <a:r>
              <a:rPr lang="es-MX" sz="3600" dirty="0"/>
              <a:t>Creación y  Transferencia del  Conocimiento</a:t>
            </a:r>
            <a:endParaRPr lang="es-CO" sz="3600" dirty="0"/>
          </a:p>
        </p:txBody>
      </p:sp>
      <p:sp>
        <p:nvSpPr>
          <p:cNvPr id="6" name="Marcador de contenido 2"/>
          <p:cNvSpPr>
            <a:spLocks noGrp="1"/>
          </p:cNvSpPr>
          <p:nvPr>
            <p:ph idx="1"/>
          </p:nvPr>
        </p:nvSpPr>
        <p:spPr>
          <a:xfrm>
            <a:off x="838200" y="1825625"/>
            <a:ext cx="4591050" cy="4351338"/>
          </a:xfrm>
        </p:spPr>
        <p:txBody>
          <a:bodyPr>
            <a:normAutofit/>
          </a:bodyPr>
          <a:lstStyle/>
          <a:p>
            <a:r>
              <a:rPr lang="es-MX" sz="2000" b="1" dirty="0"/>
              <a:t>Reconocimientos:</a:t>
            </a:r>
          </a:p>
          <a:p>
            <a:pPr marL="0" indent="0" algn="just">
              <a:buNone/>
            </a:pPr>
            <a:r>
              <a:rPr lang="es-MX" sz="2000" dirty="0"/>
              <a:t>La Vicerrectoría de Investigación, Innovación y Extensión realizó un reconocimiento a cuatro docentes de la Facultad por su labor en temas de extensión, investigación y prácticas empresariales.</a:t>
            </a:r>
            <a:endParaRPr lang="es-CO" sz="2000" dirty="0"/>
          </a:p>
        </p:txBody>
      </p:sp>
      <p:pic>
        <p:nvPicPr>
          <p:cNvPr id="7" name="Imagen 6" descr="Imagen de la pantalla de un celular con texto e imágenes de una persona&#10;&#10;Descripción generada automáticamente con confianza media">
            <a:extLst>
              <a:ext uri="{FF2B5EF4-FFF2-40B4-BE49-F238E27FC236}">
                <a16:creationId xmlns:a16="http://schemas.microsoft.com/office/drawing/2014/main" id="{05302C26-EEE8-4C5D-B127-5E2F03A57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0742" y="1825625"/>
            <a:ext cx="6272658" cy="3873366"/>
          </a:xfrm>
          <a:prstGeom prst="rect">
            <a:avLst/>
          </a:prstGeom>
        </p:spPr>
      </p:pic>
    </p:spTree>
    <p:extLst>
      <p:ext uri="{BB962C8B-B14F-4D97-AF65-F5344CB8AC3E}">
        <p14:creationId xmlns:p14="http://schemas.microsoft.com/office/powerpoint/2010/main" val="34055561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92493"/>
            <a:ext cx="10515600" cy="720304"/>
          </a:xfrm>
        </p:spPr>
        <p:txBody>
          <a:bodyPr/>
          <a:lstStyle/>
          <a:p>
            <a:pPr algn="ctr"/>
            <a:r>
              <a:rPr lang="es-MX" spc="-204" dirty="0"/>
              <a:t>Creación </a:t>
            </a:r>
            <a:r>
              <a:rPr lang="es-MX" spc="-185" dirty="0"/>
              <a:t>y </a:t>
            </a:r>
            <a:r>
              <a:rPr lang="es-MX" spc="-210" dirty="0"/>
              <a:t>Transferencia </a:t>
            </a:r>
            <a:r>
              <a:rPr lang="es-MX" spc="-114" dirty="0"/>
              <a:t>del</a:t>
            </a:r>
            <a:r>
              <a:rPr lang="es-MX" spc="-380" dirty="0"/>
              <a:t> </a:t>
            </a:r>
            <a:r>
              <a:rPr lang="es-MX" spc="-155" dirty="0"/>
              <a:t>Conocimiento</a:t>
            </a:r>
            <a:endParaRPr lang="es-CO" dirty="0"/>
          </a:p>
        </p:txBody>
      </p:sp>
      <p:sp>
        <p:nvSpPr>
          <p:cNvPr id="3" name="Marcador de contenido 2"/>
          <p:cNvSpPr>
            <a:spLocks noGrp="1"/>
          </p:cNvSpPr>
          <p:nvPr>
            <p:ph idx="1"/>
          </p:nvPr>
        </p:nvSpPr>
        <p:spPr>
          <a:xfrm>
            <a:off x="838200" y="1571672"/>
            <a:ext cx="10515600" cy="4351338"/>
          </a:xfrm>
        </p:spPr>
        <p:txBody>
          <a:bodyPr>
            <a:noAutofit/>
          </a:bodyPr>
          <a:lstStyle/>
          <a:p>
            <a:pPr algn="just">
              <a:lnSpc>
                <a:spcPct val="110000"/>
              </a:lnSpc>
            </a:pPr>
            <a:r>
              <a:rPr lang="es-MX" sz="1600" b="1" dirty="0"/>
              <a:t>Grupos de Investigación:</a:t>
            </a:r>
          </a:p>
          <a:p>
            <a:pPr marL="0" indent="0" algn="just">
              <a:lnSpc>
                <a:spcPct val="110000"/>
              </a:lnSpc>
              <a:buNone/>
            </a:pPr>
            <a:r>
              <a:rPr lang="es-MX" sz="1600" b="1" dirty="0"/>
              <a:t>GEIO.</a:t>
            </a:r>
          </a:p>
          <a:p>
            <a:pPr marL="0" indent="0" algn="just">
              <a:lnSpc>
                <a:spcPct val="110000"/>
              </a:lnSpc>
              <a:buNone/>
            </a:pPr>
            <a:r>
              <a:rPr lang="es-MX" sz="1600" dirty="0"/>
              <a:t>Primer Taller de Ingeniería y Perspectiva de Género.</a:t>
            </a:r>
          </a:p>
          <a:p>
            <a:pPr marL="0" indent="0" algn="just">
              <a:lnSpc>
                <a:spcPct val="110000"/>
              </a:lnSpc>
              <a:buNone/>
            </a:pPr>
            <a:r>
              <a:rPr lang="es-MX" sz="1600" dirty="0"/>
              <a:t>Consolidación del Proyecto Erasmus.</a:t>
            </a:r>
          </a:p>
          <a:p>
            <a:pPr marL="0" indent="0" algn="just">
              <a:lnSpc>
                <a:spcPct val="110000"/>
              </a:lnSpc>
              <a:buNone/>
            </a:pPr>
            <a:r>
              <a:rPr lang="es-MX" sz="1600" dirty="0"/>
              <a:t>Proyecto de investigación postdoctoral: Marco analítico para la comprensión de instituciones informales de carácter ilegal.</a:t>
            </a:r>
          </a:p>
          <a:p>
            <a:pPr marL="0" indent="0" algn="just">
              <a:lnSpc>
                <a:spcPct val="110000"/>
              </a:lnSpc>
              <a:buNone/>
            </a:pPr>
            <a:endParaRPr lang="es-MX" sz="1600" b="1" dirty="0"/>
          </a:p>
          <a:p>
            <a:pPr marL="0" indent="0" algn="just">
              <a:lnSpc>
                <a:spcPct val="110000"/>
              </a:lnSpc>
              <a:buNone/>
            </a:pPr>
            <a:r>
              <a:rPr lang="es-MX" sz="1600" b="1" dirty="0"/>
              <a:t>GEIO – EIS – BMR- Centro Liderazgo Regional.</a:t>
            </a:r>
          </a:p>
          <a:p>
            <a:pPr marL="0" indent="0" algn="just">
              <a:lnSpc>
                <a:spcPct val="110000"/>
              </a:lnSpc>
              <a:buNone/>
            </a:pPr>
            <a:r>
              <a:rPr lang="es-MX" sz="1600" dirty="0"/>
              <a:t>Proyecto RestaurAcción financiado por el gobierno Canadiense.</a:t>
            </a:r>
          </a:p>
          <a:p>
            <a:pPr marL="0" indent="0" algn="just">
              <a:lnSpc>
                <a:spcPct val="110000"/>
              </a:lnSpc>
              <a:buNone/>
            </a:pPr>
            <a:r>
              <a:rPr lang="es-MX" sz="1600" dirty="0"/>
              <a:t>Creación del laboratorio de innovación social Living Lab UTP FACIEM.</a:t>
            </a:r>
          </a:p>
          <a:p>
            <a:pPr marL="0" indent="0" algn="just">
              <a:lnSpc>
                <a:spcPct val="110000"/>
              </a:lnSpc>
              <a:buNone/>
            </a:pPr>
            <a:endParaRPr lang="es-MX" sz="1600" b="1" dirty="0"/>
          </a:p>
        </p:txBody>
      </p:sp>
      <p:sp>
        <p:nvSpPr>
          <p:cNvPr id="4" name="object 7">
            <a:extLst>
              <a:ext uri="{FF2B5EF4-FFF2-40B4-BE49-F238E27FC236}">
                <a16:creationId xmlns:a16="http://schemas.microsoft.com/office/drawing/2014/main" id="{753BB5FB-3B21-4ADA-9017-15D8BAE021E6}"/>
              </a:ext>
            </a:extLst>
          </p:cNvPr>
          <p:cNvSpPr/>
          <p:nvPr/>
        </p:nvSpPr>
        <p:spPr>
          <a:xfrm>
            <a:off x="7552389" y="1899566"/>
            <a:ext cx="2103120" cy="810260"/>
          </a:xfrm>
          <a:prstGeom prst="rect">
            <a:avLst/>
          </a:prstGeom>
          <a:blipFill>
            <a:blip r:embed="rId2"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58E7B846-70BE-4A55-8D16-473FFA67B39C}"/>
              </a:ext>
            </a:extLst>
          </p:cNvPr>
          <p:cNvSpPr/>
          <p:nvPr/>
        </p:nvSpPr>
        <p:spPr>
          <a:xfrm>
            <a:off x="7576952" y="3980060"/>
            <a:ext cx="1463039" cy="1485900"/>
          </a:xfrm>
          <a:prstGeom prst="rect">
            <a:avLst/>
          </a:prstGeom>
          <a:blipFill>
            <a:blip r:embed="rId3"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4DF0F98F-D469-4F6F-825C-998E120B76DC}"/>
              </a:ext>
            </a:extLst>
          </p:cNvPr>
          <p:cNvSpPr/>
          <p:nvPr/>
        </p:nvSpPr>
        <p:spPr>
          <a:xfrm>
            <a:off x="9655509" y="4112140"/>
            <a:ext cx="1315720" cy="1221740"/>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580456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692493"/>
            <a:ext cx="10515600" cy="720304"/>
          </a:xfrm>
        </p:spPr>
        <p:txBody>
          <a:bodyPr/>
          <a:lstStyle/>
          <a:p>
            <a:pPr algn="ctr"/>
            <a:r>
              <a:rPr lang="es-CO" dirty="0"/>
              <a:t>Bosque Modelo de Risaralda</a:t>
            </a:r>
          </a:p>
        </p:txBody>
      </p:sp>
      <p:sp>
        <p:nvSpPr>
          <p:cNvPr id="3" name="Marcador de contenido 2"/>
          <p:cNvSpPr>
            <a:spLocks noGrp="1"/>
          </p:cNvSpPr>
          <p:nvPr>
            <p:ph idx="1"/>
          </p:nvPr>
        </p:nvSpPr>
        <p:spPr>
          <a:xfrm>
            <a:off x="838200" y="1571672"/>
            <a:ext cx="10515600" cy="4351338"/>
          </a:xfrm>
        </p:spPr>
        <p:txBody>
          <a:bodyPr>
            <a:noAutofit/>
          </a:bodyPr>
          <a:lstStyle/>
          <a:p>
            <a:pPr algn="just">
              <a:lnSpc>
                <a:spcPct val="110000"/>
              </a:lnSpc>
            </a:pPr>
            <a:r>
              <a:rPr lang="es-CO" sz="2000" dirty="0"/>
              <a:t>BMR es articulador de proyectos de desarrollo sostenible.</a:t>
            </a:r>
          </a:p>
          <a:p>
            <a:pPr marL="0" indent="0" algn="just">
              <a:lnSpc>
                <a:spcPct val="110000"/>
              </a:lnSpc>
              <a:buNone/>
            </a:pPr>
            <a:endParaRPr lang="es-CO" sz="2000" dirty="0"/>
          </a:p>
          <a:p>
            <a:pPr algn="just">
              <a:lnSpc>
                <a:spcPct val="110000"/>
              </a:lnSpc>
            </a:pPr>
            <a:r>
              <a:rPr lang="es-CO" sz="2000" dirty="0"/>
              <a:t>Es alianzas internacionales... 1000 </a:t>
            </a:r>
            <a:r>
              <a:rPr lang="es-CO" sz="2000" dirty="0" err="1"/>
              <a:t>landscapes</a:t>
            </a:r>
            <a:r>
              <a:rPr lang="es-CO" sz="2000" dirty="0"/>
              <a:t>, RLABM, WRI, iniciativa 20x20 restauración.</a:t>
            </a:r>
          </a:p>
          <a:p>
            <a:pPr marL="0" indent="0" algn="just">
              <a:lnSpc>
                <a:spcPct val="110000"/>
              </a:lnSpc>
              <a:buNone/>
            </a:pPr>
            <a:endParaRPr lang="es-CO" sz="2000" dirty="0"/>
          </a:p>
          <a:p>
            <a:pPr algn="just">
              <a:lnSpc>
                <a:spcPct val="110000"/>
              </a:lnSpc>
            </a:pPr>
            <a:r>
              <a:rPr lang="es-CO" sz="2000" dirty="0"/>
              <a:t>Es unión de aliados locales. UTP, Comité de Cafeteros, Gobernación, Aguas y Aguas, solidaridad, CARDER, CATIE.</a:t>
            </a:r>
          </a:p>
          <a:p>
            <a:pPr algn="just">
              <a:lnSpc>
                <a:spcPct val="110000"/>
              </a:lnSpc>
            </a:pPr>
            <a:endParaRPr lang="es-CO" sz="2000" dirty="0"/>
          </a:p>
          <a:p>
            <a:pPr algn="just">
              <a:lnSpc>
                <a:spcPct val="110000"/>
              </a:lnSpc>
            </a:pPr>
            <a:r>
              <a:rPr lang="es-CO" sz="2000" dirty="0"/>
              <a:t>Es apoyo a trabajos de grado y posgrados</a:t>
            </a:r>
          </a:p>
          <a:p>
            <a:pPr algn="just">
              <a:lnSpc>
                <a:spcPct val="110000"/>
              </a:lnSpc>
            </a:pPr>
            <a:endParaRPr lang="es-CO" sz="2000" dirty="0"/>
          </a:p>
          <a:p>
            <a:pPr algn="just">
              <a:lnSpc>
                <a:spcPct val="110000"/>
              </a:lnSpc>
            </a:pPr>
            <a:r>
              <a:rPr lang="es-CO" sz="2000" dirty="0"/>
              <a:t>Es un crisol con las comunidades, la conservación de paisajes y socio ecosistemas.</a:t>
            </a:r>
            <a:endParaRPr lang="es-MX" sz="2000" dirty="0"/>
          </a:p>
        </p:txBody>
      </p:sp>
      <p:sp>
        <p:nvSpPr>
          <p:cNvPr id="4" name="Rectángulo redondeado 3"/>
          <p:cNvSpPr/>
          <p:nvPr/>
        </p:nvSpPr>
        <p:spPr>
          <a:xfrm>
            <a:off x="10983125" y="1161606"/>
            <a:ext cx="941368" cy="432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200" b="1" dirty="0">
                <a:solidFill>
                  <a:schemeClr val="tx1"/>
                </a:solidFill>
                <a:hlinkClick r:id="rId2" action="ppaction://hlinksldjump"/>
              </a:rPr>
              <a:t>ESQUEMA INICIAL</a:t>
            </a:r>
            <a:endParaRPr lang="es-CO" sz="1200" b="1" dirty="0">
              <a:solidFill>
                <a:schemeClr val="tx1"/>
              </a:solidFill>
            </a:endParaRPr>
          </a:p>
        </p:txBody>
      </p:sp>
      <p:pic>
        <p:nvPicPr>
          <p:cNvPr id="5" name="Imagen 4"/>
          <p:cNvPicPr>
            <a:picLocks noChangeAspect="1"/>
          </p:cNvPicPr>
          <p:nvPr/>
        </p:nvPicPr>
        <p:blipFill>
          <a:blip r:embed="rId3"/>
          <a:stretch>
            <a:fillRect/>
          </a:stretch>
        </p:blipFill>
        <p:spPr>
          <a:xfrm>
            <a:off x="9259401" y="4010024"/>
            <a:ext cx="2379746" cy="1343025"/>
          </a:xfrm>
          <a:prstGeom prst="rect">
            <a:avLst/>
          </a:prstGeom>
        </p:spPr>
      </p:pic>
    </p:spTree>
    <p:extLst>
      <p:ext uri="{BB962C8B-B14F-4D97-AF65-F5344CB8AC3E}">
        <p14:creationId xmlns:p14="http://schemas.microsoft.com/office/powerpoint/2010/main" val="238649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43100"/>
            <a:ext cx="10515600" cy="720304"/>
          </a:xfrm>
        </p:spPr>
        <p:txBody>
          <a:bodyPr/>
          <a:lstStyle/>
          <a:p>
            <a:pPr algn="ctr"/>
            <a:r>
              <a:rPr lang="es-MX" dirty="0"/>
              <a:t>Gestión del Contexto  y Visibilidad Nacional  e Internacional</a:t>
            </a:r>
            <a:br>
              <a:rPr lang="es-MX" dirty="0"/>
            </a:br>
            <a:endParaRPr lang="es-CO" dirty="0"/>
          </a:p>
        </p:txBody>
      </p:sp>
      <p:sp>
        <p:nvSpPr>
          <p:cNvPr id="3" name="Marcador de contenido 2"/>
          <p:cNvSpPr>
            <a:spLocks noGrp="1"/>
          </p:cNvSpPr>
          <p:nvPr>
            <p:ph idx="1"/>
          </p:nvPr>
        </p:nvSpPr>
        <p:spPr>
          <a:xfrm>
            <a:off x="838200" y="1593614"/>
            <a:ext cx="10515600" cy="4351338"/>
          </a:xfrm>
        </p:spPr>
        <p:txBody>
          <a:bodyPr>
            <a:normAutofit fontScale="92500" lnSpcReduction="10000"/>
          </a:bodyPr>
          <a:lstStyle/>
          <a:p>
            <a:pPr marL="0" indent="0" algn="just">
              <a:lnSpc>
                <a:spcPct val="130000"/>
              </a:lnSpc>
              <a:buNone/>
            </a:pPr>
            <a:endParaRPr lang="es-CO" sz="2200" b="1" dirty="0"/>
          </a:p>
          <a:p>
            <a:pPr algn="just">
              <a:lnSpc>
                <a:spcPct val="130000"/>
              </a:lnSpc>
            </a:pPr>
            <a:r>
              <a:rPr lang="es-CO" sz="2200" b="1" dirty="0"/>
              <a:t>Estudiantes en Doble Titulación e Intercambios Académicos:</a:t>
            </a:r>
          </a:p>
          <a:p>
            <a:pPr marL="0" indent="0">
              <a:buNone/>
            </a:pPr>
            <a:r>
              <a:rPr lang="es-CO" sz="2200" dirty="0"/>
              <a:t>North Carolina </a:t>
            </a:r>
            <a:r>
              <a:rPr lang="es-CO" sz="2200" dirty="0" err="1"/>
              <a:t>State</a:t>
            </a:r>
            <a:r>
              <a:rPr lang="es-CO" sz="2200" dirty="0"/>
              <a:t> </a:t>
            </a:r>
            <a:r>
              <a:rPr lang="es-CO" sz="2200" dirty="0" err="1"/>
              <a:t>University</a:t>
            </a:r>
            <a:r>
              <a:rPr lang="es-CO" sz="2200" dirty="0"/>
              <a:t> – CCYK – Estados Unidos </a:t>
            </a:r>
          </a:p>
          <a:p>
            <a:pPr marL="0" indent="0">
              <a:buNone/>
            </a:pPr>
            <a:r>
              <a:rPr lang="es-CO" sz="2200" dirty="0"/>
              <a:t>Universidad Nacional de Entre Ríos-UNER - Argentina</a:t>
            </a:r>
          </a:p>
          <a:p>
            <a:pPr marL="0" indent="0">
              <a:buNone/>
            </a:pPr>
            <a:r>
              <a:rPr lang="es-CO" sz="2200" dirty="0"/>
              <a:t>Universidad de Guadalajara – </a:t>
            </a:r>
            <a:r>
              <a:rPr lang="es-ES" sz="2200" dirty="0"/>
              <a:t>México </a:t>
            </a:r>
            <a:endParaRPr lang="es-CO" sz="2200" dirty="0"/>
          </a:p>
          <a:p>
            <a:pPr marL="0" indent="0">
              <a:buNone/>
            </a:pPr>
            <a:r>
              <a:rPr lang="es-CO" sz="2200" dirty="0"/>
              <a:t>Universidad  Nacional Mayor de San Marcos - Perú</a:t>
            </a:r>
          </a:p>
          <a:p>
            <a:pPr marL="0" indent="0">
              <a:buNone/>
            </a:pPr>
            <a:r>
              <a:rPr lang="es-CO" sz="2200" dirty="0"/>
              <a:t>Universidad de Granada – UGR - España</a:t>
            </a:r>
          </a:p>
          <a:p>
            <a:pPr marL="0" indent="0">
              <a:buNone/>
            </a:pPr>
            <a:r>
              <a:rPr lang="es-CO" sz="2200" dirty="0"/>
              <a:t>IMT Mines Albi – </a:t>
            </a:r>
            <a:r>
              <a:rPr lang="es-CO" sz="2200" dirty="0" err="1"/>
              <a:t>Carmaux</a:t>
            </a:r>
            <a:r>
              <a:rPr lang="es-CO" sz="2200" dirty="0"/>
              <a:t> – Francia </a:t>
            </a:r>
          </a:p>
          <a:p>
            <a:pPr marL="0" indent="0">
              <a:buNone/>
            </a:pPr>
            <a:r>
              <a:rPr lang="es-CO" sz="2200" dirty="0" err="1"/>
              <a:t>Université</a:t>
            </a:r>
            <a:r>
              <a:rPr lang="es-CO" sz="2200" dirty="0"/>
              <a:t> de </a:t>
            </a:r>
            <a:r>
              <a:rPr lang="es-CO" sz="2200" dirty="0" err="1"/>
              <a:t>Lorraine</a:t>
            </a:r>
            <a:r>
              <a:rPr lang="es-CO" sz="2200" dirty="0"/>
              <a:t> – ENIM - Francia</a:t>
            </a:r>
          </a:p>
          <a:p>
            <a:pPr marL="0" indent="0">
              <a:buNone/>
            </a:pPr>
            <a:r>
              <a:rPr lang="es-CO" sz="2200" dirty="0" err="1"/>
              <a:t>École</a:t>
            </a:r>
            <a:r>
              <a:rPr lang="es-CO" sz="2200" dirty="0"/>
              <a:t> des Mines Saint-</a:t>
            </a:r>
            <a:r>
              <a:rPr lang="es-CO" sz="2200" dirty="0" err="1"/>
              <a:t>Étienne</a:t>
            </a:r>
            <a:r>
              <a:rPr lang="es-CO" sz="2200" dirty="0"/>
              <a:t> – EMSE – Francia</a:t>
            </a:r>
          </a:p>
          <a:p>
            <a:pPr marL="0" indent="0">
              <a:buNone/>
            </a:pPr>
            <a:r>
              <a:rPr lang="es-ES" sz="2200" b="1" dirty="0"/>
              <a:t>En el 2021 16 estudiantes del programa de Ingeniería Industrial realizaron movilidad saliente.</a:t>
            </a:r>
            <a:endParaRPr lang="es-CO" sz="2200" b="1" dirty="0"/>
          </a:p>
          <a:p>
            <a:endParaRPr lang="es-CO" dirty="0"/>
          </a:p>
        </p:txBody>
      </p:sp>
    </p:spTree>
    <p:extLst>
      <p:ext uri="{BB962C8B-B14F-4D97-AF65-F5344CB8AC3E}">
        <p14:creationId xmlns:p14="http://schemas.microsoft.com/office/powerpoint/2010/main" val="2524207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32323"/>
            <a:ext cx="10515600" cy="1736984"/>
          </a:xfrm>
        </p:spPr>
        <p:txBody>
          <a:bodyPr/>
          <a:lstStyle/>
          <a:p>
            <a:pPr algn="ctr"/>
            <a:r>
              <a:rPr lang="es-MX" dirty="0"/>
              <a:t>Gestión del Contexto y Visibilidad Nacional  e Internacional</a:t>
            </a:r>
            <a:endParaRPr lang="es-CO" dirty="0"/>
          </a:p>
        </p:txBody>
      </p:sp>
      <p:sp>
        <p:nvSpPr>
          <p:cNvPr id="3" name="Marcador de contenido 2"/>
          <p:cNvSpPr>
            <a:spLocks noGrp="1"/>
          </p:cNvSpPr>
          <p:nvPr>
            <p:ph idx="1"/>
          </p:nvPr>
        </p:nvSpPr>
        <p:spPr>
          <a:xfrm>
            <a:off x="838200" y="1809750"/>
            <a:ext cx="10515600" cy="4367213"/>
          </a:xfrm>
        </p:spPr>
        <p:txBody>
          <a:bodyPr>
            <a:normAutofit/>
          </a:bodyPr>
          <a:lstStyle/>
          <a:p>
            <a:pPr marL="469900" marR="5080" lvl="1" indent="0" algn="ctr">
              <a:lnSpc>
                <a:spcPct val="100000"/>
              </a:lnSpc>
              <a:buNone/>
              <a:tabLst>
                <a:tab pos="299720" algn="l"/>
              </a:tabLst>
            </a:pPr>
            <a:r>
              <a:rPr lang="es-MX" sz="2000" b="1" dirty="0"/>
              <a:t>Información frente a las dobles titulaciones</a:t>
            </a:r>
          </a:p>
        </p:txBody>
      </p:sp>
      <p:graphicFrame>
        <p:nvGraphicFramePr>
          <p:cNvPr id="5" name="Tabla 4"/>
          <p:cNvGraphicFramePr>
            <a:graphicFrameLocks noGrp="1"/>
          </p:cNvGraphicFramePr>
          <p:nvPr>
            <p:extLst>
              <p:ext uri="{D42A27DB-BD31-4B8C-83A1-F6EECF244321}">
                <p14:modId xmlns:p14="http://schemas.microsoft.com/office/powerpoint/2010/main" val="3144878307"/>
              </p:ext>
            </p:extLst>
          </p:nvPr>
        </p:nvGraphicFramePr>
        <p:xfrm>
          <a:off x="1028700" y="2328863"/>
          <a:ext cx="10325100" cy="3848100"/>
        </p:xfrm>
        <a:graphic>
          <a:graphicData uri="http://schemas.openxmlformats.org/drawingml/2006/table">
            <a:tbl>
              <a:tblPr/>
              <a:tblGrid>
                <a:gridCol w="1577191">
                  <a:extLst>
                    <a:ext uri="{9D8B030D-6E8A-4147-A177-3AD203B41FA5}">
                      <a16:colId xmlns:a16="http://schemas.microsoft.com/office/drawing/2014/main" val="2289593491"/>
                    </a:ext>
                  </a:extLst>
                </a:gridCol>
                <a:gridCol w="3420304">
                  <a:extLst>
                    <a:ext uri="{9D8B030D-6E8A-4147-A177-3AD203B41FA5}">
                      <a16:colId xmlns:a16="http://schemas.microsoft.com/office/drawing/2014/main" val="806617295"/>
                    </a:ext>
                  </a:extLst>
                </a:gridCol>
                <a:gridCol w="3420304">
                  <a:extLst>
                    <a:ext uri="{9D8B030D-6E8A-4147-A177-3AD203B41FA5}">
                      <a16:colId xmlns:a16="http://schemas.microsoft.com/office/drawing/2014/main" val="1746492625"/>
                    </a:ext>
                  </a:extLst>
                </a:gridCol>
                <a:gridCol w="1907301">
                  <a:extLst>
                    <a:ext uri="{9D8B030D-6E8A-4147-A177-3AD203B41FA5}">
                      <a16:colId xmlns:a16="http://schemas.microsoft.com/office/drawing/2014/main" val="1619944551"/>
                    </a:ext>
                  </a:extLst>
                </a:gridCol>
              </a:tblGrid>
              <a:tr h="381000">
                <a:tc>
                  <a:txBody>
                    <a:bodyPr/>
                    <a:lstStyle/>
                    <a:p>
                      <a:pPr algn="ctr" fontAlgn="b"/>
                      <a:r>
                        <a:rPr lang="es-CO" sz="1500" b="1" i="0" u="none" strike="noStrike" dirty="0">
                          <a:solidFill>
                            <a:srgbClr val="FFFFFF"/>
                          </a:solidFill>
                          <a:effectLst/>
                          <a:latin typeface="Calibri" panose="020F0502020204030204" pitchFamily="34" charset="0"/>
                        </a:rPr>
                        <a:t>País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b"/>
                      <a:r>
                        <a:rPr lang="es-CO" sz="1500" b="1" i="0" u="none" strike="noStrike" dirty="0">
                          <a:solidFill>
                            <a:srgbClr val="FFFFFF"/>
                          </a:solidFill>
                          <a:effectLst/>
                          <a:latin typeface="Calibri" panose="020F0502020204030204" pitchFamily="34" charset="0"/>
                        </a:rPr>
                        <a:t>Universidad Socia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b"/>
                      <a:r>
                        <a:rPr lang="es-CO" sz="1500" b="1" i="0" u="none" strike="noStrike">
                          <a:solidFill>
                            <a:srgbClr val="FFFFFF"/>
                          </a:solidFill>
                          <a:effectLst/>
                          <a:latin typeface="Calibri" panose="020F0502020204030204" pitchFamily="34" charset="0"/>
                        </a:rPr>
                        <a:t>Acuerdos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tc>
                  <a:txBody>
                    <a:bodyPr/>
                    <a:lstStyle/>
                    <a:p>
                      <a:pPr algn="ctr" fontAlgn="b"/>
                      <a:r>
                        <a:rPr lang="es-CO" sz="1500" b="1" i="0" u="none" strike="noStrike">
                          <a:solidFill>
                            <a:srgbClr val="FFFFFF"/>
                          </a:solidFill>
                          <a:effectLst/>
                          <a:latin typeface="Calibri" panose="020F0502020204030204" pitchFamily="34" charset="0"/>
                        </a:rPr>
                        <a:t>Resultados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F4E78"/>
                    </a:solidFill>
                  </a:tcPr>
                </a:tc>
                <a:extLst>
                  <a:ext uri="{0D108BD9-81ED-4DB2-BD59-A6C34878D82A}">
                    <a16:rowId xmlns:a16="http://schemas.microsoft.com/office/drawing/2014/main" val="3801093059"/>
                  </a:ext>
                </a:extLst>
              </a:tr>
              <a:tr h="952500">
                <a:tc rowSpan="3">
                  <a:txBody>
                    <a:bodyPr/>
                    <a:lstStyle/>
                    <a:p>
                      <a:pPr algn="ctr" fontAlgn="ctr"/>
                      <a:r>
                        <a:rPr lang="es-CO" sz="1500" b="0" i="0" u="none" strike="noStrike">
                          <a:solidFill>
                            <a:srgbClr val="000000"/>
                          </a:solidFill>
                          <a:effectLst/>
                          <a:latin typeface="Calibri" panose="020F0502020204030204" pitchFamily="34" charset="0"/>
                        </a:rPr>
                        <a:t>Francia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500" b="0" i="0" u="none" strike="noStrike" dirty="0">
                          <a:solidFill>
                            <a:srgbClr val="000000"/>
                          </a:solidFill>
                          <a:effectLst/>
                          <a:latin typeface="Calibri" panose="020F0502020204030204" pitchFamily="34" charset="0"/>
                        </a:rPr>
                        <a:t> </a:t>
                      </a:r>
                      <a:r>
                        <a:rPr lang="es-CO" sz="1500" b="0" i="0" u="none" strike="noStrike" dirty="0" err="1">
                          <a:solidFill>
                            <a:srgbClr val="000000"/>
                          </a:solidFill>
                          <a:effectLst/>
                          <a:latin typeface="Calibri" panose="020F0502020204030204" pitchFamily="34" charset="0"/>
                        </a:rPr>
                        <a:t>Université</a:t>
                      </a:r>
                      <a:r>
                        <a:rPr lang="es-CO" sz="1500" b="0" i="0" u="none" strike="noStrike" dirty="0">
                          <a:solidFill>
                            <a:srgbClr val="000000"/>
                          </a:solidFill>
                          <a:effectLst/>
                          <a:latin typeface="Calibri" panose="020F0502020204030204" pitchFamily="34" charset="0"/>
                        </a:rPr>
                        <a:t> de </a:t>
                      </a:r>
                      <a:r>
                        <a:rPr lang="es-CO" sz="1500" b="0" i="0" u="none" strike="noStrike" dirty="0" err="1">
                          <a:solidFill>
                            <a:srgbClr val="000000"/>
                          </a:solidFill>
                          <a:effectLst/>
                          <a:latin typeface="Calibri" panose="020F0502020204030204" pitchFamily="34" charset="0"/>
                        </a:rPr>
                        <a:t>Lorraine</a:t>
                      </a:r>
                      <a:r>
                        <a:rPr lang="es-CO" sz="1500" b="0" i="0" u="none" strike="noStrike" dirty="0">
                          <a:solidFill>
                            <a:srgbClr val="000000"/>
                          </a:solidFill>
                          <a:effectLst/>
                          <a:latin typeface="Calibri" panose="020F0502020204030204" pitchFamily="34" charset="0"/>
                        </a:rPr>
                        <a:t> - ENIM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dirty="0">
                          <a:solidFill>
                            <a:srgbClr val="000000"/>
                          </a:solidFill>
                          <a:effectLst/>
                          <a:latin typeface="Calibri" panose="020F0502020204030204" pitchFamily="34" charset="0"/>
                        </a:rPr>
                        <a:t>Doble Diploma Ingeniería Industrial e Ingeniería Mecánica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a:solidFill>
                            <a:srgbClr val="000000"/>
                          </a:solidFill>
                          <a:effectLst/>
                          <a:latin typeface="Calibri" panose="020F0502020204030204" pitchFamily="34" charset="0"/>
                        </a:rPr>
                        <a:t>UTP:</a:t>
                      </a:r>
                      <a:br>
                        <a:rPr lang="es-ES" sz="1500" b="0" i="0" u="none" strike="noStrike">
                          <a:solidFill>
                            <a:srgbClr val="000000"/>
                          </a:solidFill>
                          <a:effectLst/>
                          <a:latin typeface="Calibri" panose="020F0502020204030204" pitchFamily="34" charset="0"/>
                        </a:rPr>
                      </a:br>
                      <a:r>
                        <a:rPr lang="es-ES" sz="1500" b="0" i="0" u="none" strike="noStrike">
                          <a:solidFill>
                            <a:srgbClr val="000000"/>
                          </a:solidFill>
                          <a:effectLst/>
                          <a:latin typeface="Calibri" panose="020F0502020204030204" pitchFamily="34" charset="0"/>
                        </a:rPr>
                        <a:t>35 egresados </a:t>
                      </a:r>
                      <a:br>
                        <a:rPr lang="es-ES" sz="1500" b="0" i="0" u="none" strike="noStrike">
                          <a:solidFill>
                            <a:srgbClr val="000000"/>
                          </a:solidFill>
                          <a:effectLst/>
                          <a:latin typeface="Calibri" panose="020F0502020204030204" pitchFamily="34" charset="0"/>
                        </a:rPr>
                      </a:br>
                      <a:r>
                        <a:rPr lang="es-ES" sz="1500" b="0" i="0" u="none" strike="noStrike">
                          <a:solidFill>
                            <a:srgbClr val="000000"/>
                          </a:solidFill>
                          <a:effectLst/>
                          <a:latin typeface="Calibri" panose="020F0502020204030204" pitchFamily="34" charset="0"/>
                        </a:rPr>
                        <a:t>6 estudiantes en proceso</a:t>
                      </a:r>
                      <a:br>
                        <a:rPr lang="es-ES" sz="1500" b="0" i="0" u="none" strike="noStrike">
                          <a:solidFill>
                            <a:srgbClr val="000000"/>
                          </a:solidFill>
                          <a:effectLst/>
                          <a:latin typeface="Calibri" panose="020F0502020204030204" pitchFamily="34" charset="0"/>
                        </a:rPr>
                      </a:br>
                      <a:r>
                        <a:rPr lang="es-ES" sz="1500" b="0" i="0" u="none" strike="noStrike">
                          <a:solidFill>
                            <a:srgbClr val="000000"/>
                          </a:solidFill>
                          <a:effectLst/>
                          <a:latin typeface="Calibri" panose="020F0502020204030204" pitchFamily="34" charset="0"/>
                        </a:rPr>
                        <a:t>ENIM:</a:t>
                      </a:r>
                      <a:br>
                        <a:rPr lang="es-ES" sz="1500" b="0" i="0" u="none" strike="noStrike">
                          <a:solidFill>
                            <a:srgbClr val="000000"/>
                          </a:solidFill>
                          <a:effectLst/>
                          <a:latin typeface="Calibri" panose="020F0502020204030204" pitchFamily="34" charset="0"/>
                        </a:rPr>
                      </a:br>
                      <a:r>
                        <a:rPr lang="es-ES" sz="1500" b="0" i="0" u="none" strike="noStrike">
                          <a:solidFill>
                            <a:srgbClr val="000000"/>
                          </a:solidFill>
                          <a:effectLst/>
                          <a:latin typeface="Calibri" panose="020F0502020204030204" pitchFamily="34" charset="0"/>
                        </a:rPr>
                        <a:t>13 egresados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124136"/>
                  </a:ext>
                </a:extLst>
              </a:tr>
              <a:tr h="381000">
                <a:tc vMerge="1">
                  <a:txBody>
                    <a:bodyPr/>
                    <a:lstStyle/>
                    <a:p>
                      <a:endParaRPr lang="es-CO"/>
                    </a:p>
                  </a:txBody>
                  <a:tcPr/>
                </a:tc>
                <a:tc>
                  <a:txBody>
                    <a:bodyPr/>
                    <a:lstStyle/>
                    <a:p>
                      <a:pPr algn="ctr" fontAlgn="ctr"/>
                      <a:r>
                        <a:rPr lang="es-CO" sz="1500" b="0" i="0" u="none" strike="noStrike">
                          <a:solidFill>
                            <a:srgbClr val="000000"/>
                          </a:solidFill>
                          <a:effectLst/>
                          <a:latin typeface="Calibri" panose="020F0502020204030204" pitchFamily="34" charset="0"/>
                        </a:rPr>
                        <a:t>IMT Mines Albi - Carmaux</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500" b="0" i="0" u="none" strike="noStrike" dirty="0">
                          <a:solidFill>
                            <a:srgbClr val="000000"/>
                          </a:solidFill>
                          <a:effectLst/>
                          <a:latin typeface="Calibri" panose="020F0502020204030204" pitchFamily="34" charset="0"/>
                        </a:rPr>
                        <a:t>Doble Diploma Ingenierías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dirty="0">
                          <a:solidFill>
                            <a:srgbClr val="000000"/>
                          </a:solidFill>
                          <a:effectLst/>
                          <a:latin typeface="Calibri" panose="020F0502020204030204" pitchFamily="34" charset="0"/>
                        </a:rPr>
                        <a:t>UTP:</a:t>
                      </a:r>
                      <a:br>
                        <a:rPr lang="es-ES" sz="1500" b="0" i="0" u="none" strike="noStrike" dirty="0">
                          <a:solidFill>
                            <a:srgbClr val="000000"/>
                          </a:solidFill>
                          <a:effectLst/>
                          <a:latin typeface="Calibri" panose="020F0502020204030204" pitchFamily="34" charset="0"/>
                        </a:rPr>
                      </a:br>
                      <a:r>
                        <a:rPr lang="es-ES" sz="1500" b="0" i="0" u="none" strike="noStrike" dirty="0">
                          <a:solidFill>
                            <a:srgbClr val="000000"/>
                          </a:solidFill>
                          <a:effectLst/>
                          <a:latin typeface="Calibri" panose="020F0502020204030204" pitchFamily="34" charset="0"/>
                        </a:rPr>
                        <a:t>4 estudiantes en proceso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8610145"/>
                  </a:ext>
                </a:extLst>
              </a:tr>
              <a:tr h="571500">
                <a:tc vMerge="1">
                  <a:txBody>
                    <a:bodyPr/>
                    <a:lstStyle/>
                    <a:p>
                      <a:endParaRPr lang="es-CO"/>
                    </a:p>
                  </a:txBody>
                  <a:tcPr/>
                </a:tc>
                <a:tc>
                  <a:txBody>
                    <a:bodyPr/>
                    <a:lstStyle/>
                    <a:p>
                      <a:pPr algn="ctr" fontAlgn="ctr"/>
                      <a:r>
                        <a:rPr lang="fr-FR" sz="1500" b="0" i="0" u="none" strike="noStrike">
                          <a:solidFill>
                            <a:srgbClr val="000000"/>
                          </a:solidFill>
                          <a:effectLst/>
                          <a:latin typeface="Calibri" panose="020F0502020204030204" pitchFamily="34" charset="0"/>
                        </a:rPr>
                        <a:t>École des Mines Saint-Étienne - EMSE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CO" sz="1500" b="0" i="0" u="none" strike="noStrike">
                          <a:solidFill>
                            <a:srgbClr val="000000"/>
                          </a:solidFill>
                          <a:effectLst/>
                          <a:latin typeface="Calibri" panose="020F0502020204030204" pitchFamily="34" charset="0"/>
                        </a:rPr>
                        <a:t>Doble Diploma Ingenierías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dirty="0">
                          <a:solidFill>
                            <a:srgbClr val="000000"/>
                          </a:solidFill>
                          <a:effectLst/>
                          <a:latin typeface="Calibri" panose="020F0502020204030204" pitchFamily="34" charset="0"/>
                        </a:rPr>
                        <a:t>UTP:</a:t>
                      </a:r>
                      <a:br>
                        <a:rPr lang="es-ES" sz="1500" b="0" i="0" u="none" strike="noStrike" dirty="0">
                          <a:solidFill>
                            <a:srgbClr val="000000"/>
                          </a:solidFill>
                          <a:effectLst/>
                          <a:latin typeface="Calibri" panose="020F0502020204030204" pitchFamily="34" charset="0"/>
                        </a:rPr>
                      </a:br>
                      <a:r>
                        <a:rPr lang="es-ES" sz="1500" b="0" i="0" u="none" strike="noStrike" dirty="0">
                          <a:solidFill>
                            <a:srgbClr val="000000"/>
                          </a:solidFill>
                          <a:effectLst/>
                          <a:latin typeface="Calibri" panose="020F0502020204030204" pitchFamily="34" charset="0"/>
                        </a:rPr>
                        <a:t>1 estudiante en proceso</a:t>
                      </a:r>
                      <a:br>
                        <a:rPr lang="es-ES" sz="1500" b="0" i="0" u="none" strike="noStrike" dirty="0">
                          <a:solidFill>
                            <a:srgbClr val="000000"/>
                          </a:solidFill>
                          <a:effectLst/>
                          <a:latin typeface="Calibri" panose="020F0502020204030204" pitchFamily="34" charset="0"/>
                        </a:rPr>
                      </a:br>
                      <a:endParaRPr lang="es-ES" sz="15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5005154"/>
                  </a:ext>
                </a:extLst>
              </a:tr>
              <a:tr h="581025">
                <a:tc>
                  <a:txBody>
                    <a:bodyPr/>
                    <a:lstStyle/>
                    <a:p>
                      <a:pPr algn="ctr" fontAlgn="ctr"/>
                      <a:r>
                        <a:rPr lang="es-CO" sz="1500" b="0" i="0" u="none" strike="noStrike">
                          <a:solidFill>
                            <a:srgbClr val="000000"/>
                          </a:solidFill>
                          <a:effectLst/>
                          <a:latin typeface="Calibri" panose="020F0502020204030204" pitchFamily="34" charset="0"/>
                        </a:rPr>
                        <a:t>Italia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it-IT" sz="1500" b="0" i="0" u="none" strike="noStrike" dirty="0">
                          <a:solidFill>
                            <a:srgbClr val="000000"/>
                          </a:solidFill>
                          <a:effectLst/>
                          <a:latin typeface="Calibri" panose="020F0502020204030204" pitchFamily="34" charset="0"/>
                        </a:rPr>
                        <a:t>Universitá Degli Studi di Salerno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dirty="0">
                          <a:solidFill>
                            <a:srgbClr val="000000"/>
                          </a:solidFill>
                          <a:effectLst/>
                          <a:latin typeface="Calibri" panose="020F0502020204030204" pitchFamily="34" charset="0"/>
                        </a:rPr>
                        <a:t>Doble Diploma Programa Ingeniería Industrial UTP y Maestría en </a:t>
                      </a:r>
                      <a:r>
                        <a:rPr lang="es-ES" sz="1500" b="0" i="0" u="none" strike="noStrike" dirty="0" err="1">
                          <a:solidFill>
                            <a:srgbClr val="000000"/>
                          </a:solidFill>
                          <a:effectLst/>
                          <a:latin typeface="Calibri" panose="020F0502020204030204" pitchFamily="34" charset="0"/>
                        </a:rPr>
                        <a:t>Ingegneria</a:t>
                      </a:r>
                      <a:r>
                        <a:rPr lang="es-ES" sz="1500" b="0" i="0" u="none" strike="noStrike" dirty="0">
                          <a:solidFill>
                            <a:srgbClr val="000000"/>
                          </a:solidFill>
                          <a:effectLst/>
                          <a:latin typeface="Calibri" panose="020F0502020204030204" pitchFamily="34" charset="0"/>
                        </a:rPr>
                        <a:t> </a:t>
                      </a:r>
                      <a:r>
                        <a:rPr lang="es-ES" sz="1500" b="0" i="0" u="none" strike="noStrike" dirty="0" err="1">
                          <a:solidFill>
                            <a:srgbClr val="000000"/>
                          </a:solidFill>
                          <a:effectLst/>
                          <a:latin typeface="Calibri" panose="020F0502020204030204" pitchFamily="34" charset="0"/>
                        </a:rPr>
                        <a:t>Gestionale</a:t>
                      </a:r>
                      <a:r>
                        <a:rPr lang="es-ES" sz="1500" b="0" i="0" u="none" strike="noStrike" dirty="0">
                          <a:solidFill>
                            <a:srgbClr val="000000"/>
                          </a:solidFill>
                          <a:effectLst/>
                          <a:latin typeface="Calibri" panose="020F0502020204030204" pitchFamily="34" charset="0"/>
                        </a:rPr>
                        <a:t> UNISA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500" b="0" i="0" u="none" strike="noStrike" dirty="0">
                          <a:solidFill>
                            <a:srgbClr val="000000"/>
                          </a:solidFill>
                          <a:effectLst/>
                          <a:latin typeface="Calibri" panose="020F0502020204030204" pitchFamily="34" charset="0"/>
                        </a:rPr>
                        <a:t>Se lanzará convocatoria en 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074697"/>
                  </a:ext>
                </a:extLst>
              </a:tr>
            </a:tbl>
          </a:graphicData>
        </a:graphic>
      </p:graphicFrame>
    </p:spTree>
    <p:extLst>
      <p:ext uri="{BB962C8B-B14F-4D97-AF65-F5344CB8AC3E}">
        <p14:creationId xmlns:p14="http://schemas.microsoft.com/office/powerpoint/2010/main" val="41564017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43100"/>
            <a:ext cx="10515600" cy="720304"/>
          </a:xfrm>
        </p:spPr>
        <p:txBody>
          <a:bodyPr/>
          <a:lstStyle/>
          <a:p>
            <a:pPr algn="ctr"/>
            <a:r>
              <a:rPr lang="es-MX" dirty="0"/>
              <a:t>Gestión del Contexto  y Visibilidad Nacional  e Internacional</a:t>
            </a:r>
            <a:br>
              <a:rPr lang="es-MX" dirty="0"/>
            </a:br>
            <a:endParaRPr lang="es-CO" dirty="0"/>
          </a:p>
        </p:txBody>
      </p:sp>
      <p:sp>
        <p:nvSpPr>
          <p:cNvPr id="3" name="Marcador de contenido 2"/>
          <p:cNvSpPr>
            <a:spLocks noGrp="1"/>
          </p:cNvSpPr>
          <p:nvPr>
            <p:ph idx="1"/>
          </p:nvPr>
        </p:nvSpPr>
        <p:spPr/>
        <p:txBody>
          <a:bodyPr>
            <a:normAutofit fontScale="85000" lnSpcReduction="20000"/>
          </a:bodyPr>
          <a:lstStyle/>
          <a:p>
            <a:pPr algn="just">
              <a:lnSpc>
                <a:spcPct val="150000"/>
              </a:lnSpc>
            </a:pPr>
            <a:r>
              <a:rPr lang="es-MX" sz="2400" b="1" dirty="0"/>
              <a:t>Movilidad Docente:</a:t>
            </a:r>
          </a:p>
          <a:p>
            <a:pPr marL="0" indent="0" algn="just">
              <a:lnSpc>
                <a:spcPct val="150000"/>
              </a:lnSpc>
              <a:buNone/>
            </a:pPr>
            <a:r>
              <a:rPr lang="es-MX" sz="2400" dirty="0"/>
              <a:t>Universidad Distrital – Bogotá</a:t>
            </a:r>
          </a:p>
          <a:p>
            <a:pPr marL="0" indent="0" algn="just">
              <a:lnSpc>
                <a:spcPct val="150000"/>
              </a:lnSpc>
              <a:buNone/>
            </a:pPr>
            <a:r>
              <a:rPr lang="es-MX" sz="2400" dirty="0"/>
              <a:t>Universidad Autónoma de Ciudad Juárez – México</a:t>
            </a:r>
          </a:p>
          <a:p>
            <a:pPr marL="0" indent="0" algn="just">
              <a:lnSpc>
                <a:spcPct val="150000"/>
              </a:lnSpc>
              <a:buNone/>
            </a:pPr>
            <a:r>
              <a:rPr lang="es-MX" sz="2400" dirty="0"/>
              <a:t>Universidad Nacional Autónoma de México – México</a:t>
            </a:r>
          </a:p>
          <a:p>
            <a:pPr marL="0" indent="0" algn="just">
              <a:lnSpc>
                <a:spcPct val="150000"/>
              </a:lnSpc>
              <a:buNone/>
            </a:pPr>
            <a:r>
              <a:rPr lang="es-MX" sz="2400" dirty="0"/>
              <a:t>Universidad Anáhuac México Sur – México</a:t>
            </a:r>
          </a:p>
          <a:p>
            <a:pPr marL="0" indent="0" algn="just">
              <a:lnSpc>
                <a:spcPct val="150000"/>
              </a:lnSpc>
              <a:buNone/>
            </a:pPr>
            <a:r>
              <a:rPr lang="es-MX" sz="2400" dirty="0"/>
              <a:t>Centro Agronómico Tropical de Investigación y Enseñanza – Costa Rica</a:t>
            </a:r>
          </a:p>
          <a:p>
            <a:pPr marL="0" indent="0" algn="just">
              <a:lnSpc>
                <a:spcPct val="150000"/>
              </a:lnSpc>
              <a:buNone/>
            </a:pPr>
            <a:r>
              <a:rPr lang="es-MX" sz="2400" dirty="0"/>
              <a:t>Universidad Mayor - Chile</a:t>
            </a:r>
          </a:p>
          <a:p>
            <a:pPr marL="0" indent="0" algn="just">
              <a:lnSpc>
                <a:spcPct val="150000"/>
              </a:lnSpc>
              <a:buNone/>
            </a:pPr>
            <a:r>
              <a:rPr lang="es-MX" sz="2400" dirty="0"/>
              <a:t>Universidad de Gerona – España</a:t>
            </a:r>
          </a:p>
          <a:p>
            <a:endParaRPr lang="es-CO" dirty="0"/>
          </a:p>
        </p:txBody>
      </p:sp>
      <p:pic>
        <p:nvPicPr>
          <p:cNvPr id="4" name="Imagen 3"/>
          <p:cNvPicPr>
            <a:picLocks noChangeAspect="1"/>
          </p:cNvPicPr>
          <p:nvPr/>
        </p:nvPicPr>
        <p:blipFill>
          <a:blip r:embed="rId2"/>
          <a:stretch>
            <a:fillRect/>
          </a:stretch>
        </p:blipFill>
        <p:spPr>
          <a:xfrm>
            <a:off x="8566510" y="2609070"/>
            <a:ext cx="3244490" cy="2784448"/>
          </a:xfrm>
          <a:prstGeom prst="rect">
            <a:avLst/>
          </a:prstGeom>
        </p:spPr>
      </p:pic>
    </p:spTree>
    <p:extLst>
      <p:ext uri="{BB962C8B-B14F-4D97-AF65-F5344CB8AC3E}">
        <p14:creationId xmlns:p14="http://schemas.microsoft.com/office/powerpoint/2010/main" val="2934695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43100"/>
            <a:ext cx="10515600" cy="720304"/>
          </a:xfrm>
        </p:spPr>
        <p:txBody>
          <a:bodyPr/>
          <a:lstStyle/>
          <a:p>
            <a:pPr algn="ctr"/>
            <a:r>
              <a:rPr lang="es-MX" dirty="0"/>
              <a:t>Gestión del Contexto  y Visibilidad Nacional  e Internacional</a:t>
            </a:r>
            <a:br>
              <a:rPr lang="es-MX" dirty="0"/>
            </a:br>
            <a:endParaRPr lang="es-CO" dirty="0"/>
          </a:p>
        </p:txBody>
      </p:sp>
      <p:sp>
        <p:nvSpPr>
          <p:cNvPr id="3" name="Marcador de contenido 2"/>
          <p:cNvSpPr>
            <a:spLocks noGrp="1"/>
          </p:cNvSpPr>
          <p:nvPr>
            <p:ph idx="1"/>
          </p:nvPr>
        </p:nvSpPr>
        <p:spPr/>
        <p:txBody>
          <a:bodyPr>
            <a:normAutofit/>
          </a:bodyPr>
          <a:lstStyle/>
          <a:p>
            <a:pPr marL="0" indent="0">
              <a:lnSpc>
                <a:spcPct val="100000"/>
              </a:lnSpc>
              <a:spcBef>
                <a:spcPts val="100"/>
              </a:spcBef>
              <a:buNone/>
            </a:pPr>
            <a:r>
              <a:rPr lang="es-MX" sz="2000" b="1" dirty="0"/>
              <a:t>Centro de Liderazgo Regional:</a:t>
            </a:r>
            <a:endParaRPr lang="es-MX" sz="2000" dirty="0"/>
          </a:p>
          <a:p>
            <a:pPr marL="299720" marR="5080" indent="-287020" algn="just">
              <a:lnSpc>
                <a:spcPct val="100000"/>
              </a:lnSpc>
              <a:buChar char="•"/>
              <a:tabLst>
                <a:tab pos="299720" algn="l"/>
              </a:tabLst>
            </a:pPr>
            <a:r>
              <a:rPr lang="es-MX" sz="2000" dirty="0"/>
              <a:t>Se propone </a:t>
            </a:r>
            <a:r>
              <a:rPr lang="es-MX" sz="2000" b="1" dirty="0"/>
              <a:t>co-construir organizaciones lideradas por  equipos</a:t>
            </a:r>
            <a:r>
              <a:rPr lang="es-MX" sz="2000" dirty="0"/>
              <a:t>, para hacer frente a los desafíos que se  presentan a las organizaciones del eje cafetero.</a:t>
            </a:r>
          </a:p>
          <a:p>
            <a:pPr marL="355600" marR="5080" indent="-342900" algn="just">
              <a:lnSpc>
                <a:spcPct val="100000"/>
              </a:lnSpc>
              <a:tabLst>
                <a:tab pos="299720" algn="l"/>
              </a:tabLst>
            </a:pPr>
            <a:r>
              <a:rPr lang="es-MX" sz="2000" dirty="0"/>
              <a:t>En el 2021 el Centro de Liderazgo fue aliado en la iniciativa pública “ La Colombia que soñamos”, la cual consistió en un diálogo de participación ciudadana, partiendo del imaginario de los jóvenes y de sus propuestas para ensoñar el país.  </a:t>
            </a:r>
          </a:p>
          <a:p>
            <a:pPr marL="355600" marR="5080" indent="-342900" algn="just">
              <a:lnSpc>
                <a:spcPct val="100000"/>
              </a:lnSpc>
              <a:tabLst>
                <a:tab pos="299720" algn="l"/>
              </a:tabLst>
            </a:pPr>
            <a:r>
              <a:rPr lang="es-MX" sz="2000" dirty="0"/>
              <a:t>Creación insignia de liderazgo.</a:t>
            </a:r>
          </a:p>
          <a:p>
            <a:pPr marL="12700" marR="5080" indent="0" algn="just">
              <a:lnSpc>
                <a:spcPct val="100000"/>
              </a:lnSpc>
              <a:buNone/>
              <a:tabLst>
                <a:tab pos="299720" algn="l"/>
              </a:tabLst>
            </a:pPr>
            <a:r>
              <a:rPr lang="es-MX" sz="2000" b="1" dirty="0"/>
              <a:t>Hospital Regional de Alta Complejidad</a:t>
            </a:r>
          </a:p>
          <a:p>
            <a:pPr marL="12700" marR="5080" indent="0" algn="just">
              <a:lnSpc>
                <a:spcPct val="100000"/>
              </a:lnSpc>
              <a:buNone/>
              <a:tabLst>
                <a:tab pos="299720" algn="l"/>
              </a:tabLst>
            </a:pPr>
            <a:r>
              <a:rPr lang="es-MX" sz="2000" dirty="0"/>
              <a:t>Apoyo a la Supervisión del desarrollo de los estudios de Fase 1.</a:t>
            </a:r>
          </a:p>
          <a:p>
            <a:pPr marL="12700" marR="5080" indent="0" algn="just">
              <a:lnSpc>
                <a:spcPct val="100000"/>
              </a:lnSpc>
              <a:buNone/>
              <a:tabLst>
                <a:tab pos="299720" algn="l"/>
              </a:tabLst>
            </a:pPr>
            <a:r>
              <a:rPr lang="es-MX" sz="2000" dirty="0"/>
              <a:t>Participación activa en la Construcción y Puesta en funcionamiento del Hospital.</a:t>
            </a:r>
          </a:p>
          <a:p>
            <a:pPr marL="355600" marR="5080" indent="-342900" algn="just">
              <a:lnSpc>
                <a:spcPct val="100000"/>
              </a:lnSpc>
              <a:tabLst>
                <a:tab pos="299720" algn="l"/>
              </a:tabLst>
            </a:pPr>
            <a:endParaRPr lang="es-MX" sz="2000" dirty="0"/>
          </a:p>
          <a:p>
            <a:pPr marL="355600" marR="5080" indent="-342900" algn="just">
              <a:lnSpc>
                <a:spcPct val="100000"/>
              </a:lnSpc>
              <a:tabLst>
                <a:tab pos="299720" algn="l"/>
              </a:tabLst>
            </a:pPr>
            <a:endParaRPr lang="es-MX" sz="2000" dirty="0"/>
          </a:p>
        </p:txBody>
      </p:sp>
      <p:sp>
        <p:nvSpPr>
          <p:cNvPr id="4" name="Rectángulo redondeado 3"/>
          <p:cNvSpPr/>
          <p:nvPr/>
        </p:nvSpPr>
        <p:spPr>
          <a:xfrm>
            <a:off x="10983125" y="1161606"/>
            <a:ext cx="941368" cy="432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200" b="1" dirty="0">
                <a:solidFill>
                  <a:schemeClr val="tx1"/>
                </a:solidFill>
                <a:hlinkClick r:id="rId2" action="ppaction://hlinksldjump"/>
              </a:rPr>
              <a:t>ESQUEMA INICIAL</a:t>
            </a:r>
            <a:endParaRPr lang="es-CO" sz="1200" b="1" dirty="0">
              <a:solidFill>
                <a:schemeClr val="tx1"/>
              </a:solidFill>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29547" y="4001294"/>
            <a:ext cx="1507155" cy="1749437"/>
          </a:xfrm>
          <a:prstGeom prst="rect">
            <a:avLst/>
          </a:prstGeom>
        </p:spPr>
      </p:pic>
    </p:spTree>
    <p:extLst>
      <p:ext uri="{BB962C8B-B14F-4D97-AF65-F5344CB8AC3E}">
        <p14:creationId xmlns:p14="http://schemas.microsoft.com/office/powerpoint/2010/main" val="2332770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a:t>Gestión y Sostenibilidad Institucional</a:t>
            </a:r>
          </a:p>
        </p:txBody>
      </p:sp>
      <p:sp>
        <p:nvSpPr>
          <p:cNvPr id="3" name="Marcador de contenido 2"/>
          <p:cNvSpPr>
            <a:spLocks noGrp="1"/>
          </p:cNvSpPr>
          <p:nvPr>
            <p:ph idx="1"/>
          </p:nvPr>
        </p:nvSpPr>
        <p:spPr>
          <a:xfrm>
            <a:off x="838200" y="1825625"/>
            <a:ext cx="6942221" cy="4351338"/>
          </a:xfrm>
        </p:spPr>
        <p:txBody>
          <a:bodyPr>
            <a:normAutofit/>
          </a:bodyPr>
          <a:lstStyle/>
          <a:p>
            <a:r>
              <a:rPr lang="es-MX" sz="2000" b="1" dirty="0"/>
              <a:t>Reconocimiento:</a:t>
            </a:r>
          </a:p>
          <a:p>
            <a:pPr marL="0" indent="0" algn="just">
              <a:buNone/>
            </a:pPr>
            <a:r>
              <a:rPr lang="es-MX" sz="2000" dirty="0"/>
              <a:t>A la Facultad de Ciencias Empresariales por los aportes significativos a la gestión administrativa, las nuevas formas de hacer el trabajo, experiencias exitosas de administración o reconocidas por otras entidades u organizaciones, innovación, extensión y reconocimientos especiales en el cumplimiento de los objetivos institucionales.</a:t>
            </a:r>
            <a:endParaRPr lang="es-CO" sz="2000" dirty="0"/>
          </a:p>
        </p:txBody>
      </p:sp>
      <p:pic>
        <p:nvPicPr>
          <p:cNvPr id="5" name="Imagen 4" descr="Diagrama&#10;&#10;Descripción generada automáticamente">
            <a:extLst>
              <a:ext uri="{FF2B5EF4-FFF2-40B4-BE49-F238E27FC236}">
                <a16:creationId xmlns:a16="http://schemas.microsoft.com/office/drawing/2014/main" id="{26A16D5D-0D0C-406C-A5A8-AB1D56BED78C}"/>
              </a:ext>
            </a:extLst>
          </p:cNvPr>
          <p:cNvPicPr>
            <a:picLocks noChangeAspect="1"/>
          </p:cNvPicPr>
          <p:nvPr/>
        </p:nvPicPr>
        <p:blipFill rotWithShape="1">
          <a:blip r:embed="rId2">
            <a:extLst>
              <a:ext uri="{28A0092B-C50C-407E-A947-70E740481C1C}">
                <a14:useLocalDpi xmlns:a14="http://schemas.microsoft.com/office/drawing/2010/main" val="0"/>
              </a:ext>
            </a:extLst>
          </a:blip>
          <a:srcRect l="41966" t="33616" r="-4638" b="9886"/>
          <a:stretch/>
        </p:blipFill>
        <p:spPr>
          <a:xfrm>
            <a:off x="7588956" y="2711116"/>
            <a:ext cx="4089697" cy="3465847"/>
          </a:xfrm>
          <a:prstGeom prst="flowChartConnector">
            <a:avLst/>
          </a:prstGeom>
        </p:spPr>
      </p:pic>
    </p:spTree>
    <p:extLst>
      <p:ext uri="{BB962C8B-B14F-4D97-AF65-F5344CB8AC3E}">
        <p14:creationId xmlns:p14="http://schemas.microsoft.com/office/powerpoint/2010/main" val="4125633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Una banca de madera&#10;&#10;Descripción generada automáticamente con confianza baja">
            <a:extLst>
              <a:ext uri="{FF2B5EF4-FFF2-40B4-BE49-F238E27FC236}">
                <a16:creationId xmlns:a16="http://schemas.microsoft.com/office/drawing/2014/main" id="{54FBBDF7-F96E-4D09-AF2C-505769A7B4CD}"/>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2682376" y="10"/>
            <a:ext cx="9669642" cy="6857990"/>
          </a:xfrm>
          <a:prstGeom prst="rect">
            <a:avLst/>
          </a:prstGeom>
        </p:spPr>
      </p:pic>
      <p:sp>
        <p:nvSpPr>
          <p:cNvPr id="32"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p:cNvSpPr>
            <a:spLocks noGrp="1"/>
          </p:cNvSpPr>
          <p:nvPr>
            <p:ph type="title"/>
          </p:nvPr>
        </p:nvSpPr>
        <p:spPr>
          <a:xfrm>
            <a:off x="573206" y="365125"/>
            <a:ext cx="4087183" cy="1899912"/>
          </a:xfrm>
        </p:spPr>
        <p:txBody>
          <a:bodyPr>
            <a:normAutofit/>
          </a:bodyPr>
          <a:lstStyle/>
          <a:p>
            <a:r>
              <a:rPr lang="es-CO" sz="4000" dirty="0"/>
              <a:t>Gestión y Sostenibilidad Institucional</a:t>
            </a:r>
          </a:p>
        </p:txBody>
      </p:sp>
      <p:sp>
        <p:nvSpPr>
          <p:cNvPr id="3" name="Marcador de contenido 2"/>
          <p:cNvSpPr>
            <a:spLocks noGrp="1"/>
          </p:cNvSpPr>
          <p:nvPr>
            <p:ph idx="1"/>
          </p:nvPr>
        </p:nvSpPr>
        <p:spPr>
          <a:xfrm>
            <a:off x="505502" y="2718054"/>
            <a:ext cx="3343167" cy="3742762"/>
          </a:xfrm>
        </p:spPr>
        <p:txBody>
          <a:bodyPr>
            <a:normAutofit/>
          </a:bodyPr>
          <a:lstStyle/>
          <a:p>
            <a:pPr marL="12700" algn="just">
              <a:spcBef>
                <a:spcPts val="100"/>
              </a:spcBef>
            </a:pPr>
            <a:r>
              <a:rPr lang="es-MX" sz="2000" b="1" dirty="0"/>
              <a:t>Gestión Administrativa:</a:t>
            </a:r>
          </a:p>
          <a:p>
            <a:pPr marL="0" indent="0" algn="just">
              <a:spcBef>
                <a:spcPts val="100"/>
              </a:spcBef>
              <a:buNone/>
            </a:pPr>
            <a:endParaRPr lang="es-MX" sz="2000" b="1" dirty="0"/>
          </a:p>
          <a:p>
            <a:pPr marL="0" indent="0" algn="just">
              <a:spcBef>
                <a:spcPts val="100"/>
              </a:spcBef>
              <a:buNone/>
            </a:pPr>
            <a:r>
              <a:rPr lang="es-MX" sz="2000" dirty="0"/>
              <a:t>Mantener los procesos administrativos y gestión de la facultad online y al mismo tiempo retomar la </a:t>
            </a:r>
            <a:r>
              <a:rPr lang="es-MX" sz="2000" dirty="0" err="1"/>
              <a:t>presencialidad</a:t>
            </a:r>
            <a:r>
              <a:rPr lang="es-MX" sz="2000" dirty="0"/>
              <a:t>. </a:t>
            </a:r>
          </a:p>
          <a:p>
            <a:pPr marL="0" indent="0" algn="just">
              <a:spcBef>
                <a:spcPts val="100"/>
              </a:spcBef>
              <a:buNone/>
            </a:pPr>
            <a:endParaRPr lang="es-MX" sz="2000" dirty="0"/>
          </a:p>
          <a:p>
            <a:pPr marL="0" indent="0" algn="just">
              <a:spcBef>
                <a:spcPts val="100"/>
              </a:spcBef>
              <a:buNone/>
            </a:pPr>
            <a:r>
              <a:rPr lang="es-MX" sz="2000" dirty="0"/>
              <a:t>Mejores Resultados en la Evaluación de Clima Organizacional.</a:t>
            </a:r>
          </a:p>
          <a:p>
            <a:pPr marL="0" indent="0">
              <a:spcBef>
                <a:spcPts val="100"/>
              </a:spcBef>
              <a:buNone/>
            </a:pPr>
            <a:endParaRPr lang="es-MX" sz="2000" dirty="0"/>
          </a:p>
        </p:txBody>
      </p:sp>
    </p:spTree>
    <p:extLst>
      <p:ext uri="{BB962C8B-B14F-4D97-AF65-F5344CB8AC3E}">
        <p14:creationId xmlns:p14="http://schemas.microsoft.com/office/powerpoint/2010/main" val="4173085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85371" y="1109272"/>
            <a:ext cx="9297488" cy="5141627"/>
          </a:xfrm>
        </p:spPr>
      </p:pic>
    </p:spTree>
    <p:extLst>
      <p:ext uri="{BB962C8B-B14F-4D97-AF65-F5344CB8AC3E}">
        <p14:creationId xmlns:p14="http://schemas.microsoft.com/office/powerpoint/2010/main" val="184901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grupo de personas sentadas alrededor de una mesa&#10;&#10;Descripción generada automáticamente">
            <a:extLst>
              <a:ext uri="{FF2B5EF4-FFF2-40B4-BE49-F238E27FC236}">
                <a16:creationId xmlns:a16="http://schemas.microsoft.com/office/drawing/2014/main" id="{9B6FD0A1-2196-FC48-9C1F-253168E8EA20}"/>
              </a:ext>
            </a:extLst>
          </p:cNvPr>
          <p:cNvPicPr>
            <a:picLocks noChangeAspect="1"/>
          </p:cNvPicPr>
          <p:nvPr/>
        </p:nvPicPr>
        <p:blipFill rotWithShape="1">
          <a:blip r:embed="rId2">
            <a:extLst>
              <a:ext uri="{28A0092B-C50C-407E-A947-70E740481C1C}">
                <a14:useLocalDpi xmlns:a14="http://schemas.microsoft.com/office/drawing/2010/main" val="0"/>
              </a:ext>
            </a:extLst>
          </a:blip>
          <a:srcRect l="5246" r="11574" b="2"/>
          <a:stretch/>
        </p:blipFill>
        <p:spPr>
          <a:xfrm>
            <a:off x="6241774" y="993914"/>
            <a:ext cx="6028068" cy="2699468"/>
          </a:xfrm>
          <a:prstGeom prst="rect">
            <a:avLst/>
          </a:prstGeom>
        </p:spPr>
      </p:pic>
      <p:pic>
        <p:nvPicPr>
          <p:cNvPr id="5" name="Imagen 4" descr="Personas sentadas alrededor de una mesa&#10;&#10;Descripción generada automáticamente">
            <a:extLst>
              <a:ext uri="{FF2B5EF4-FFF2-40B4-BE49-F238E27FC236}">
                <a16:creationId xmlns:a16="http://schemas.microsoft.com/office/drawing/2014/main" id="{88006F5B-43A6-F44E-A2E2-3E42DEFEDA9C}"/>
              </a:ext>
            </a:extLst>
          </p:cNvPr>
          <p:cNvPicPr>
            <a:picLocks noChangeAspect="1"/>
          </p:cNvPicPr>
          <p:nvPr/>
        </p:nvPicPr>
        <p:blipFill rotWithShape="1">
          <a:blip r:embed="rId3">
            <a:extLst>
              <a:ext uri="{28A0092B-C50C-407E-A947-70E740481C1C}">
                <a14:useLocalDpi xmlns:a14="http://schemas.microsoft.com/office/drawing/2010/main" val="0"/>
              </a:ext>
            </a:extLst>
          </a:blip>
          <a:srcRect t="20874" r="-2" b="4468"/>
          <a:stretch/>
        </p:blipFill>
        <p:spPr>
          <a:xfrm>
            <a:off x="6241774" y="3693381"/>
            <a:ext cx="5999751" cy="2687540"/>
          </a:xfrm>
          <a:prstGeom prst="rect">
            <a:avLst/>
          </a:prstGeom>
          <a:solidFill>
            <a:srgbClr val="FFC000"/>
          </a:solidFill>
        </p:spPr>
      </p:pic>
      <p:sp>
        <p:nvSpPr>
          <p:cNvPr id="6" name="Marcador de contenido 2">
            <a:extLst>
              <a:ext uri="{FF2B5EF4-FFF2-40B4-BE49-F238E27FC236}">
                <a16:creationId xmlns:a16="http://schemas.microsoft.com/office/drawing/2014/main" id="{F412DDEB-A28F-C14A-BFA6-6C794C584660}"/>
              </a:ext>
            </a:extLst>
          </p:cNvPr>
          <p:cNvSpPr>
            <a:spLocks noGrp="1"/>
          </p:cNvSpPr>
          <p:nvPr>
            <p:ph idx="1"/>
          </p:nvPr>
        </p:nvSpPr>
        <p:spPr>
          <a:xfrm>
            <a:off x="935488" y="3018187"/>
            <a:ext cx="4519863" cy="2018964"/>
          </a:xfrm>
        </p:spPr>
        <p:txBody>
          <a:bodyPr>
            <a:normAutofit/>
          </a:bodyPr>
          <a:lstStyle/>
          <a:p>
            <a:pPr marL="0" indent="0" algn="ctr">
              <a:buNone/>
            </a:pPr>
            <a:r>
              <a:rPr lang="es-MX" sz="2200" dirty="0">
                <a:latin typeface="Carlito"/>
                <a:cs typeface="Carlito"/>
              </a:rPr>
              <a:t>Asumimos </a:t>
            </a:r>
            <a:r>
              <a:rPr lang="es-MX" sz="2200" spc="-5" dirty="0">
                <a:latin typeface="Carlito"/>
                <a:cs typeface="Carlito"/>
              </a:rPr>
              <a:t>el reto del retorno a la presencialidad, el cual requirió adaptar nuestros espacios y metodologías de enseñanza.</a:t>
            </a:r>
          </a:p>
          <a:p>
            <a:pPr marL="0" indent="0">
              <a:buNone/>
            </a:pPr>
            <a:endParaRPr lang="es-MX" sz="2000" b="1" spc="-5" dirty="0">
              <a:latin typeface="Carlito"/>
            </a:endParaRPr>
          </a:p>
          <a:p>
            <a:pPr marL="0" indent="0">
              <a:buNone/>
            </a:pPr>
            <a:endParaRPr lang="es-CO" sz="2000" dirty="0"/>
          </a:p>
        </p:txBody>
      </p:sp>
      <p:sp>
        <p:nvSpPr>
          <p:cNvPr id="7" name="Rectángulo redondeado 6">
            <a:extLst>
              <a:ext uri="{FF2B5EF4-FFF2-40B4-BE49-F238E27FC236}">
                <a16:creationId xmlns:a16="http://schemas.microsoft.com/office/drawing/2014/main" id="{2C525F10-1E75-ED48-B592-A18BBC011994}"/>
              </a:ext>
            </a:extLst>
          </p:cNvPr>
          <p:cNvSpPr/>
          <p:nvPr/>
        </p:nvSpPr>
        <p:spPr>
          <a:xfrm>
            <a:off x="3727560" y="5733606"/>
            <a:ext cx="941368" cy="432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200" b="1">
                <a:solidFill>
                  <a:schemeClr val="tx1"/>
                </a:solidFill>
                <a:hlinkClick r:id="rId4" action="ppaction://hlinksldjump"/>
              </a:rPr>
              <a:t>ESQUEMA INICIAL</a:t>
            </a:r>
            <a:endParaRPr lang="es-CO" sz="1200" b="1" dirty="0">
              <a:solidFill>
                <a:schemeClr val="tx1"/>
              </a:solidFill>
            </a:endParaRPr>
          </a:p>
        </p:txBody>
      </p:sp>
    </p:spTree>
    <p:extLst>
      <p:ext uri="{BB962C8B-B14F-4D97-AF65-F5344CB8AC3E}">
        <p14:creationId xmlns:p14="http://schemas.microsoft.com/office/powerpoint/2010/main" val="384500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07268"/>
            <a:ext cx="10515600" cy="720304"/>
          </a:xfrm>
        </p:spPr>
        <p:txBody>
          <a:bodyPr/>
          <a:lstStyle/>
          <a:p>
            <a:pPr algn="ctr"/>
            <a:r>
              <a:rPr lang="es-MX" dirty="0"/>
              <a:t>Bienestar Institucional,  Calidad de Vida e  Inclusión en Contextos  Universitarios</a:t>
            </a:r>
            <a:br>
              <a:rPr lang="es-MX" dirty="0"/>
            </a:br>
            <a:endParaRPr lang="es-CO" dirty="0"/>
          </a:p>
        </p:txBody>
      </p:sp>
      <p:sp>
        <p:nvSpPr>
          <p:cNvPr id="3" name="Marcador de contenido 2"/>
          <p:cNvSpPr>
            <a:spLocks noGrp="1"/>
          </p:cNvSpPr>
          <p:nvPr>
            <p:ph idx="1"/>
          </p:nvPr>
        </p:nvSpPr>
        <p:spPr/>
        <p:txBody>
          <a:bodyPr>
            <a:normAutofit lnSpcReduction="10000"/>
          </a:bodyPr>
          <a:lstStyle/>
          <a:p>
            <a:pPr marL="0" indent="0">
              <a:buNone/>
            </a:pPr>
            <a:r>
              <a:rPr lang="es-MX" sz="2400" b="1" dirty="0"/>
              <a:t>Proyecto de Atención Integral Docente – PAID</a:t>
            </a:r>
          </a:p>
          <a:p>
            <a:pPr marL="0" indent="0">
              <a:buNone/>
            </a:pPr>
            <a:r>
              <a:rPr lang="es-MX" sz="2400" dirty="0"/>
              <a:t>En el año 2021 se dio acompañamiento a 15 docentes.</a:t>
            </a:r>
          </a:p>
          <a:p>
            <a:pPr marL="0" indent="0">
              <a:buNone/>
            </a:pPr>
            <a:r>
              <a:rPr lang="es-MX" sz="2400" b="1" dirty="0"/>
              <a:t>Programa de Acompañamiento Integral – PAI</a:t>
            </a:r>
          </a:p>
          <a:p>
            <a:pPr marL="0" indent="0">
              <a:buNone/>
            </a:pPr>
            <a:r>
              <a:rPr lang="es-MX" sz="2400" dirty="0"/>
              <a:t>En el año 2021 se dio acompañamiento a 593 estudiantes.</a:t>
            </a:r>
          </a:p>
          <a:p>
            <a:pPr marL="0" indent="0">
              <a:buNone/>
            </a:pPr>
            <a:r>
              <a:rPr lang="es-MX" sz="2400" dirty="0"/>
              <a:t>Seguimientos a estudiantes de primer semestre.</a:t>
            </a:r>
          </a:p>
          <a:p>
            <a:pPr marL="0" indent="0">
              <a:buNone/>
            </a:pPr>
            <a:r>
              <a:rPr lang="es-MX" sz="2400" dirty="0"/>
              <a:t>Principales motivos de consulta:</a:t>
            </a:r>
          </a:p>
          <a:p>
            <a:pPr marL="0" indent="0">
              <a:buNone/>
            </a:pPr>
            <a:r>
              <a:rPr lang="es-MX" sz="2400" dirty="0"/>
              <a:t>Aspectos académicos, Retroalimentación pruebas PAI – SAT.</a:t>
            </a:r>
          </a:p>
          <a:p>
            <a:pPr marL="0" indent="0">
              <a:buNone/>
            </a:pPr>
            <a:r>
              <a:rPr lang="es-MX" sz="2400" dirty="0"/>
              <a:t>Aspectos normativos.</a:t>
            </a:r>
          </a:p>
          <a:p>
            <a:pPr marL="0" indent="0">
              <a:buNone/>
            </a:pPr>
            <a:r>
              <a:rPr lang="es-MX" sz="2400" dirty="0"/>
              <a:t>Ansiedad con Aspectos académicos.</a:t>
            </a:r>
          </a:p>
          <a:p>
            <a:pPr marL="0" indent="0">
              <a:buNone/>
            </a:pPr>
            <a:r>
              <a:rPr lang="es-MX" sz="2400" dirty="0"/>
              <a:t>Ansiedad con Autoesquemas.</a:t>
            </a:r>
          </a:p>
          <a:p>
            <a:endParaRPr lang="es-CO" dirty="0"/>
          </a:p>
        </p:txBody>
      </p:sp>
    </p:spTree>
    <p:extLst>
      <p:ext uri="{BB962C8B-B14F-4D97-AF65-F5344CB8AC3E}">
        <p14:creationId xmlns:p14="http://schemas.microsoft.com/office/powerpoint/2010/main" val="3347794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07268"/>
            <a:ext cx="10515600" cy="720304"/>
          </a:xfrm>
        </p:spPr>
        <p:txBody>
          <a:bodyPr/>
          <a:lstStyle/>
          <a:p>
            <a:pPr algn="ctr"/>
            <a:r>
              <a:rPr lang="es-MX" dirty="0"/>
              <a:t>Bienestar Institucional,  Calidad de Vida e  Inclusión en Contextos  Universitarios</a:t>
            </a:r>
            <a:br>
              <a:rPr lang="es-MX" dirty="0"/>
            </a:br>
            <a:endParaRPr lang="es-CO" dirty="0"/>
          </a:p>
        </p:txBody>
      </p:sp>
      <p:sp>
        <p:nvSpPr>
          <p:cNvPr id="3" name="Marcador de contenido 2"/>
          <p:cNvSpPr>
            <a:spLocks noGrp="1"/>
          </p:cNvSpPr>
          <p:nvPr>
            <p:ph idx="1"/>
          </p:nvPr>
        </p:nvSpPr>
        <p:spPr/>
        <p:txBody>
          <a:bodyPr>
            <a:normAutofit/>
          </a:bodyPr>
          <a:lstStyle/>
          <a:p>
            <a:pPr marL="0" indent="0">
              <a:buNone/>
            </a:pPr>
            <a:r>
              <a:rPr lang="es-CO" dirty="0"/>
              <a:t>Apoyos a estudiantes:</a:t>
            </a:r>
          </a:p>
        </p:txBody>
      </p:sp>
      <p:graphicFrame>
        <p:nvGraphicFramePr>
          <p:cNvPr id="5" name="Tabla 4"/>
          <p:cNvGraphicFramePr>
            <a:graphicFrameLocks noGrp="1"/>
          </p:cNvGraphicFramePr>
          <p:nvPr>
            <p:extLst>
              <p:ext uri="{D42A27DB-BD31-4B8C-83A1-F6EECF244321}">
                <p14:modId xmlns:p14="http://schemas.microsoft.com/office/powerpoint/2010/main" val="372608599"/>
              </p:ext>
            </p:extLst>
          </p:nvPr>
        </p:nvGraphicFramePr>
        <p:xfrm>
          <a:off x="2496700" y="2190765"/>
          <a:ext cx="7549977" cy="4157882"/>
        </p:xfrm>
        <a:graphic>
          <a:graphicData uri="http://schemas.openxmlformats.org/drawingml/2006/table">
            <a:tbl>
              <a:tblPr firstRow="1" bandRow="1">
                <a:tableStyleId>{5C22544A-7EE6-4342-B048-85BDC9FD1C3A}</a:tableStyleId>
              </a:tblPr>
              <a:tblGrid>
                <a:gridCol w="2516659">
                  <a:extLst>
                    <a:ext uri="{9D8B030D-6E8A-4147-A177-3AD203B41FA5}">
                      <a16:colId xmlns:a16="http://schemas.microsoft.com/office/drawing/2014/main" val="1524640932"/>
                    </a:ext>
                  </a:extLst>
                </a:gridCol>
                <a:gridCol w="2516659">
                  <a:extLst>
                    <a:ext uri="{9D8B030D-6E8A-4147-A177-3AD203B41FA5}">
                      <a16:colId xmlns:a16="http://schemas.microsoft.com/office/drawing/2014/main" val="2226979073"/>
                    </a:ext>
                  </a:extLst>
                </a:gridCol>
                <a:gridCol w="2516659">
                  <a:extLst>
                    <a:ext uri="{9D8B030D-6E8A-4147-A177-3AD203B41FA5}">
                      <a16:colId xmlns:a16="http://schemas.microsoft.com/office/drawing/2014/main" val="3817382539"/>
                    </a:ext>
                  </a:extLst>
                </a:gridCol>
              </a:tblGrid>
              <a:tr h="844501">
                <a:tc>
                  <a:txBody>
                    <a:bodyPr/>
                    <a:lstStyle/>
                    <a:p>
                      <a:pPr algn="ctr"/>
                      <a:r>
                        <a:rPr lang="es-CO" dirty="0"/>
                        <a:t>Actividad</a:t>
                      </a:r>
                      <a:r>
                        <a:rPr lang="es-CO" baseline="0" dirty="0"/>
                        <a:t> de bienestar </a:t>
                      </a:r>
                      <a:endParaRPr lang="es-CO" dirty="0"/>
                    </a:p>
                  </a:txBody>
                  <a:tcPr anchor="ctr"/>
                </a:tc>
                <a:tc>
                  <a:txBody>
                    <a:bodyPr/>
                    <a:lstStyle/>
                    <a:p>
                      <a:pPr algn="ctr"/>
                      <a:r>
                        <a:rPr lang="es-CO" dirty="0"/>
                        <a:t>Semestre</a:t>
                      </a:r>
                    </a:p>
                  </a:txBody>
                  <a:tcPr anchor="ctr"/>
                </a:tc>
                <a:tc>
                  <a:txBody>
                    <a:bodyPr/>
                    <a:lstStyle/>
                    <a:p>
                      <a:pPr algn="ctr"/>
                      <a:r>
                        <a:rPr lang="es-CO" dirty="0"/>
                        <a:t>Número de beneficiados </a:t>
                      </a:r>
                    </a:p>
                  </a:txBody>
                  <a:tcPr anchor="ctr"/>
                </a:tc>
                <a:extLst>
                  <a:ext uri="{0D108BD9-81ED-4DB2-BD59-A6C34878D82A}">
                    <a16:rowId xmlns:a16="http://schemas.microsoft.com/office/drawing/2014/main" val="3832508237"/>
                  </a:ext>
                </a:extLst>
              </a:tr>
              <a:tr h="454731">
                <a:tc>
                  <a:txBody>
                    <a:bodyPr/>
                    <a:lstStyle/>
                    <a:p>
                      <a:pPr algn="ctr"/>
                      <a:r>
                        <a:rPr lang="es-CO" dirty="0"/>
                        <a:t>Recursos Presupuestos UTP </a:t>
                      </a:r>
                    </a:p>
                  </a:txBody>
                  <a:tcPr anchor="ctr"/>
                </a:tc>
                <a:tc>
                  <a:txBody>
                    <a:bodyPr/>
                    <a:lstStyle/>
                    <a:p>
                      <a:pPr algn="ctr"/>
                      <a:r>
                        <a:rPr lang="es-CO" dirty="0"/>
                        <a:t>2021-1</a:t>
                      </a:r>
                    </a:p>
                  </a:txBody>
                  <a:tcPr anchor="ctr"/>
                </a:tc>
                <a:tc>
                  <a:txBody>
                    <a:bodyPr/>
                    <a:lstStyle/>
                    <a:p>
                      <a:pPr algn="ctr"/>
                      <a:r>
                        <a:rPr lang="es-CO" dirty="0"/>
                        <a:t>63</a:t>
                      </a:r>
                    </a:p>
                  </a:txBody>
                  <a:tcPr anchor="ctr"/>
                </a:tc>
                <a:extLst>
                  <a:ext uri="{0D108BD9-81ED-4DB2-BD59-A6C34878D82A}">
                    <a16:rowId xmlns:a16="http://schemas.microsoft.com/office/drawing/2014/main" val="2829933489"/>
                  </a:ext>
                </a:extLst>
              </a:tr>
              <a:tr h="4547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dirty="0"/>
                        <a:t>Recursos Presupuesto UTP </a:t>
                      </a:r>
                    </a:p>
                    <a:p>
                      <a:pPr algn="ctr"/>
                      <a:endParaRPr lang="es-CO" dirty="0"/>
                    </a:p>
                  </a:txBody>
                  <a:tcPr anchor="ctr"/>
                </a:tc>
                <a:tc>
                  <a:txBody>
                    <a:bodyPr/>
                    <a:lstStyle/>
                    <a:p>
                      <a:pPr algn="ctr"/>
                      <a:r>
                        <a:rPr lang="es-CO" dirty="0"/>
                        <a:t>2021-2</a:t>
                      </a:r>
                    </a:p>
                  </a:txBody>
                  <a:tcPr anchor="ctr"/>
                </a:tc>
                <a:tc>
                  <a:txBody>
                    <a:bodyPr/>
                    <a:lstStyle/>
                    <a:p>
                      <a:pPr algn="ctr"/>
                      <a:r>
                        <a:rPr lang="es-CO" dirty="0"/>
                        <a:t>60</a:t>
                      </a:r>
                    </a:p>
                  </a:txBody>
                  <a:tcPr anchor="ctr"/>
                </a:tc>
                <a:extLst>
                  <a:ext uri="{0D108BD9-81ED-4DB2-BD59-A6C34878D82A}">
                    <a16:rowId xmlns:a16="http://schemas.microsoft.com/office/drawing/2014/main" val="2624724737"/>
                  </a:ext>
                </a:extLst>
              </a:tr>
              <a:tr h="844501">
                <a:tc>
                  <a:txBody>
                    <a:bodyPr/>
                    <a:lstStyle/>
                    <a:p>
                      <a:pPr algn="ctr"/>
                      <a:r>
                        <a:rPr lang="es-CO" dirty="0"/>
                        <a:t>Convenios y programas gestionados UTP</a:t>
                      </a:r>
                    </a:p>
                  </a:txBody>
                  <a:tcPr anchor="ctr"/>
                </a:tc>
                <a:tc>
                  <a:txBody>
                    <a:bodyPr/>
                    <a:lstStyle/>
                    <a:p>
                      <a:pPr algn="ctr"/>
                      <a:r>
                        <a:rPr lang="es-CO" dirty="0"/>
                        <a:t>2021-1</a:t>
                      </a:r>
                    </a:p>
                  </a:txBody>
                  <a:tcPr anchor="ctr"/>
                </a:tc>
                <a:tc>
                  <a:txBody>
                    <a:bodyPr/>
                    <a:lstStyle/>
                    <a:p>
                      <a:pPr algn="ctr"/>
                      <a:r>
                        <a:rPr lang="es-CO" dirty="0"/>
                        <a:t>886</a:t>
                      </a:r>
                    </a:p>
                  </a:txBody>
                  <a:tcPr anchor="ctr"/>
                </a:tc>
                <a:extLst>
                  <a:ext uri="{0D108BD9-81ED-4DB2-BD59-A6C34878D82A}">
                    <a16:rowId xmlns:a16="http://schemas.microsoft.com/office/drawing/2014/main" val="972718789"/>
                  </a:ext>
                </a:extLst>
              </a:tr>
              <a:tr h="8445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dirty="0"/>
                        <a:t>Convenios y programas gestionados UTP</a:t>
                      </a:r>
                    </a:p>
                    <a:p>
                      <a:pPr algn="ctr"/>
                      <a:endParaRPr lang="es-CO" dirty="0"/>
                    </a:p>
                  </a:txBody>
                  <a:tcPr anchor="ctr"/>
                </a:tc>
                <a:tc>
                  <a:txBody>
                    <a:bodyPr/>
                    <a:lstStyle/>
                    <a:p>
                      <a:pPr algn="ctr"/>
                      <a:r>
                        <a:rPr lang="es-CO" dirty="0"/>
                        <a:t>2021-2</a:t>
                      </a:r>
                    </a:p>
                  </a:txBody>
                  <a:tcPr anchor="ctr"/>
                </a:tc>
                <a:tc>
                  <a:txBody>
                    <a:bodyPr/>
                    <a:lstStyle/>
                    <a:p>
                      <a:pPr algn="ctr"/>
                      <a:r>
                        <a:rPr lang="es-CO" dirty="0"/>
                        <a:t>904</a:t>
                      </a:r>
                    </a:p>
                  </a:txBody>
                  <a:tcPr anchor="ctr"/>
                </a:tc>
                <a:extLst>
                  <a:ext uri="{0D108BD9-81ED-4DB2-BD59-A6C34878D82A}">
                    <a16:rowId xmlns:a16="http://schemas.microsoft.com/office/drawing/2014/main" val="426792058"/>
                  </a:ext>
                </a:extLst>
              </a:tr>
            </a:tbl>
          </a:graphicData>
        </a:graphic>
      </p:graphicFrame>
    </p:spTree>
    <p:extLst>
      <p:ext uri="{BB962C8B-B14F-4D97-AF65-F5344CB8AC3E}">
        <p14:creationId xmlns:p14="http://schemas.microsoft.com/office/powerpoint/2010/main" val="3888937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07268"/>
            <a:ext cx="10515600" cy="720304"/>
          </a:xfrm>
        </p:spPr>
        <p:txBody>
          <a:bodyPr/>
          <a:lstStyle/>
          <a:p>
            <a:pPr algn="ctr"/>
            <a:r>
              <a:rPr lang="es-MX" dirty="0"/>
              <a:t>Bienestar Institucional,  Calidad de Vida e  Inclusión en Contextos  Universitarios</a:t>
            </a:r>
            <a:br>
              <a:rPr lang="es-MX" dirty="0"/>
            </a:br>
            <a:endParaRPr lang="es-CO" dirty="0"/>
          </a:p>
        </p:txBody>
      </p:sp>
      <p:sp>
        <p:nvSpPr>
          <p:cNvPr id="3" name="Marcador de contenido 2"/>
          <p:cNvSpPr>
            <a:spLocks noGrp="1"/>
          </p:cNvSpPr>
          <p:nvPr>
            <p:ph idx="1"/>
          </p:nvPr>
        </p:nvSpPr>
        <p:spPr/>
        <p:txBody>
          <a:bodyPr>
            <a:normAutofit/>
          </a:bodyPr>
          <a:lstStyle/>
          <a:p>
            <a:pPr algn="just"/>
            <a:endParaRPr lang="es-MX" sz="2200" b="1" dirty="0"/>
          </a:p>
          <a:p>
            <a:pPr algn="just"/>
            <a:r>
              <a:rPr lang="es-MX" sz="2200" b="1" dirty="0"/>
              <a:t>Mesa de Ayuda:</a:t>
            </a:r>
          </a:p>
          <a:p>
            <a:pPr marL="0" indent="0" algn="just">
              <a:buNone/>
            </a:pPr>
            <a:r>
              <a:rPr lang="es-MX" sz="2200" dirty="0"/>
              <a:t>En la mesa de ayuda  se han atendido situaciones relacionadas con:</a:t>
            </a:r>
          </a:p>
          <a:p>
            <a:pPr marL="0" indent="0" algn="just">
              <a:buNone/>
            </a:pPr>
            <a:endParaRPr lang="es-MX" sz="2200" dirty="0"/>
          </a:p>
          <a:p>
            <a:pPr marL="0" indent="0" algn="just">
              <a:buNone/>
            </a:pPr>
            <a:r>
              <a:rPr lang="es-MX" sz="2200" dirty="0"/>
              <a:t>Asuntos de Prácticas de Extensión.</a:t>
            </a:r>
          </a:p>
          <a:p>
            <a:pPr marL="0" indent="0" algn="just">
              <a:buNone/>
            </a:pPr>
            <a:r>
              <a:rPr lang="es-MX" sz="2200" dirty="0"/>
              <a:t>Asuntos de Trabajos de Grado.</a:t>
            </a:r>
          </a:p>
          <a:p>
            <a:pPr marL="0" indent="0" algn="just">
              <a:buNone/>
            </a:pPr>
            <a:r>
              <a:rPr lang="es-MX" sz="2200" dirty="0"/>
              <a:t>Información sobre pruebas de Estado Saber Pro.</a:t>
            </a:r>
          </a:p>
          <a:p>
            <a:pPr marL="0" indent="0" algn="just">
              <a:buNone/>
            </a:pPr>
            <a:r>
              <a:rPr lang="es-MX" sz="2200" dirty="0"/>
              <a:t>Aspectos sobre Semilleros de Investigación.</a:t>
            </a:r>
          </a:p>
          <a:p>
            <a:endParaRPr lang="es-CO" dirty="0"/>
          </a:p>
        </p:txBody>
      </p:sp>
      <p:sp>
        <p:nvSpPr>
          <p:cNvPr id="4" name="object 5">
            <a:extLst>
              <a:ext uri="{FF2B5EF4-FFF2-40B4-BE49-F238E27FC236}">
                <a16:creationId xmlns:a16="http://schemas.microsoft.com/office/drawing/2014/main" id="{CF9A9BA4-EF11-4106-96EE-CA04AE22BF5E}"/>
              </a:ext>
            </a:extLst>
          </p:cNvPr>
          <p:cNvSpPr/>
          <p:nvPr/>
        </p:nvSpPr>
        <p:spPr>
          <a:xfrm>
            <a:off x="8808721" y="2545929"/>
            <a:ext cx="2545079" cy="2268219"/>
          </a:xfrm>
          <a:prstGeom prst="rect">
            <a:avLst/>
          </a:prstGeom>
          <a:blipFill>
            <a:blip r:embed="rId2" cstate="print"/>
            <a:stretch>
              <a:fillRect/>
            </a:stretch>
          </a:blipFill>
        </p:spPr>
        <p:txBody>
          <a:bodyPr wrap="square" lIns="0" tIns="0" rIns="0" bIns="0" rtlCol="0"/>
          <a:lstStyle/>
          <a:p>
            <a:endParaRPr/>
          </a:p>
        </p:txBody>
      </p:sp>
      <p:sp>
        <p:nvSpPr>
          <p:cNvPr id="5" name="Rectángulo redondeado 4"/>
          <p:cNvSpPr/>
          <p:nvPr/>
        </p:nvSpPr>
        <p:spPr>
          <a:xfrm>
            <a:off x="11007839" y="1451416"/>
            <a:ext cx="941368" cy="432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200" b="1" dirty="0">
                <a:solidFill>
                  <a:schemeClr val="tx1"/>
                </a:solidFill>
                <a:hlinkClick r:id="rId3" action="ppaction://hlinksldjump"/>
              </a:rPr>
              <a:t>ESQUEMA INICIAL</a:t>
            </a:r>
            <a:endParaRPr lang="es-CO" sz="1200" b="1" dirty="0">
              <a:solidFill>
                <a:schemeClr val="tx1"/>
              </a:solidFill>
            </a:endParaRPr>
          </a:p>
        </p:txBody>
      </p:sp>
    </p:spTree>
    <p:extLst>
      <p:ext uri="{BB962C8B-B14F-4D97-AF65-F5344CB8AC3E}">
        <p14:creationId xmlns:p14="http://schemas.microsoft.com/office/powerpoint/2010/main" val="1102549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07268"/>
            <a:ext cx="10515600" cy="720304"/>
          </a:xfrm>
        </p:spPr>
        <p:txBody>
          <a:bodyPr/>
          <a:lstStyle/>
          <a:p>
            <a:pPr algn="ctr"/>
            <a:r>
              <a:rPr lang="es-MX" dirty="0"/>
              <a:t>Los retos de la Facultad de Ciencias  Empresariales para el próximo período</a:t>
            </a:r>
            <a:endParaRPr lang="es-CO" dirty="0"/>
          </a:p>
        </p:txBody>
      </p:sp>
      <p:sp>
        <p:nvSpPr>
          <p:cNvPr id="3" name="Marcador de contenido 2"/>
          <p:cNvSpPr>
            <a:spLocks noGrp="1"/>
          </p:cNvSpPr>
          <p:nvPr>
            <p:ph idx="1"/>
          </p:nvPr>
        </p:nvSpPr>
        <p:spPr>
          <a:xfrm>
            <a:off x="838200" y="1876927"/>
            <a:ext cx="10515600" cy="4701089"/>
          </a:xfrm>
        </p:spPr>
        <p:txBody>
          <a:bodyPr>
            <a:normAutofit/>
          </a:bodyPr>
          <a:lstStyle/>
          <a:p>
            <a:pPr marL="0" indent="0" algn="just">
              <a:lnSpc>
                <a:spcPct val="110000"/>
              </a:lnSpc>
              <a:buNone/>
            </a:pPr>
            <a:endParaRPr lang="es-MX" sz="3500" b="1" dirty="0"/>
          </a:p>
          <a:p>
            <a:pPr algn="just">
              <a:lnSpc>
                <a:spcPct val="110000"/>
              </a:lnSpc>
            </a:pPr>
            <a:r>
              <a:rPr lang="es-MX" sz="2200" dirty="0"/>
              <a:t>Finalización de la adaptación académica en la presencialidad y mejorar los niveles académicos</a:t>
            </a:r>
          </a:p>
          <a:p>
            <a:pPr algn="just">
              <a:lnSpc>
                <a:spcPct val="110000"/>
              </a:lnSpc>
            </a:pPr>
            <a:r>
              <a:rPr lang="es-MX" sz="2200" dirty="0"/>
              <a:t>Fortalecer la práctica educativa. </a:t>
            </a:r>
          </a:p>
          <a:p>
            <a:pPr algn="just">
              <a:lnSpc>
                <a:spcPct val="110000"/>
              </a:lnSpc>
            </a:pPr>
            <a:r>
              <a:rPr lang="es-MX" sz="2200" dirty="0"/>
              <a:t>Continuar en la recuperación de los hábitos de estudio. </a:t>
            </a:r>
          </a:p>
          <a:p>
            <a:pPr algn="just">
              <a:lnSpc>
                <a:spcPct val="110000"/>
              </a:lnSpc>
            </a:pPr>
            <a:r>
              <a:rPr lang="es-MX" sz="2200" dirty="0"/>
              <a:t>Evaluar y proponer soluciones a la sobrecarga académica estudiantes.</a:t>
            </a:r>
          </a:p>
          <a:p>
            <a:pPr algn="just">
              <a:lnSpc>
                <a:spcPct val="110000"/>
              </a:lnSpc>
            </a:pPr>
            <a:r>
              <a:rPr lang="es-MX" sz="2200" dirty="0"/>
              <a:t>Mejorar los procesos de comunicación estudiantes -profesores- </a:t>
            </a:r>
            <a:r>
              <a:rPr lang="es-MX" sz="2200" dirty="0" err="1"/>
              <a:t>Admon</a:t>
            </a:r>
            <a:r>
              <a:rPr lang="es-MX" sz="2200" dirty="0"/>
              <a:t>.</a:t>
            </a:r>
          </a:p>
          <a:p>
            <a:pPr algn="just">
              <a:lnSpc>
                <a:spcPct val="110000"/>
              </a:lnSpc>
            </a:pPr>
            <a:r>
              <a:rPr lang="es-MX" sz="2200" dirty="0"/>
              <a:t>Fortalecer la salud mental de la comunidad.</a:t>
            </a:r>
            <a:endParaRPr lang="es-CO" sz="22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4147" y="3162300"/>
            <a:ext cx="2726402" cy="2431217"/>
          </a:xfrm>
          <a:prstGeom prst="ellipse">
            <a:avLst/>
          </a:prstGeom>
        </p:spPr>
      </p:pic>
    </p:spTree>
    <p:extLst>
      <p:ext uri="{BB962C8B-B14F-4D97-AF65-F5344CB8AC3E}">
        <p14:creationId xmlns:p14="http://schemas.microsoft.com/office/powerpoint/2010/main" val="3191550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07268"/>
            <a:ext cx="10515600" cy="720304"/>
          </a:xfrm>
        </p:spPr>
        <p:txBody>
          <a:bodyPr/>
          <a:lstStyle/>
          <a:p>
            <a:pPr algn="ctr"/>
            <a:r>
              <a:rPr lang="es-MX" dirty="0"/>
              <a:t>Los retos de la Facultad de Ciencias  Empresariales para el próximo período</a:t>
            </a:r>
            <a:endParaRPr lang="es-CO" dirty="0"/>
          </a:p>
        </p:txBody>
      </p:sp>
      <p:sp>
        <p:nvSpPr>
          <p:cNvPr id="3" name="Marcador de contenido 2"/>
          <p:cNvSpPr>
            <a:spLocks noGrp="1"/>
          </p:cNvSpPr>
          <p:nvPr>
            <p:ph idx="1"/>
          </p:nvPr>
        </p:nvSpPr>
        <p:spPr>
          <a:xfrm>
            <a:off x="838200" y="1674055"/>
            <a:ext cx="10515600" cy="4903961"/>
          </a:xfrm>
        </p:spPr>
        <p:txBody>
          <a:bodyPr>
            <a:normAutofit/>
          </a:bodyPr>
          <a:lstStyle/>
          <a:p>
            <a:pPr marL="0" indent="0" algn="just">
              <a:lnSpc>
                <a:spcPct val="110000"/>
              </a:lnSpc>
              <a:buNone/>
            </a:pPr>
            <a:endParaRPr lang="es-MX" sz="3500" b="1" dirty="0"/>
          </a:p>
          <a:p>
            <a:pPr algn="just">
              <a:lnSpc>
                <a:spcPct val="110000"/>
              </a:lnSpc>
            </a:pPr>
            <a:r>
              <a:rPr lang="es-MX" sz="2400" dirty="0"/>
              <a:t>Consolidación de la Unidad de proyectos de la FACIEM con crecimiento en la relación empresarial.</a:t>
            </a:r>
          </a:p>
          <a:p>
            <a:pPr algn="just">
              <a:lnSpc>
                <a:spcPct val="110000"/>
              </a:lnSpc>
            </a:pPr>
            <a:r>
              <a:rPr lang="es-MX" sz="2400" dirty="0"/>
              <a:t>Crecimiento de la participación en el mercado de QLCT.</a:t>
            </a:r>
          </a:p>
          <a:p>
            <a:pPr algn="just">
              <a:lnSpc>
                <a:spcPct val="110000"/>
              </a:lnSpc>
            </a:pPr>
            <a:r>
              <a:rPr lang="es-MX" sz="2400" dirty="0"/>
              <a:t>Ejecución del proyecto RESTAURACIÓN II.</a:t>
            </a:r>
          </a:p>
          <a:p>
            <a:pPr algn="just">
              <a:lnSpc>
                <a:spcPct val="110000"/>
              </a:lnSpc>
            </a:pPr>
            <a:r>
              <a:rPr lang="es-MX" sz="2400" dirty="0"/>
              <a:t>Redes sociales: Potencializar la página de linkedin de la FACIEM, mayor interacción con los egresados, y con los estudiantes de últimos semestres.</a:t>
            </a:r>
          </a:p>
          <a:p>
            <a:pPr algn="just">
              <a:lnSpc>
                <a:spcPct val="110000"/>
              </a:lnSpc>
            </a:pPr>
            <a:r>
              <a:rPr lang="es-MX" sz="2400" dirty="0"/>
              <a:t>Que las redes de FACIEM sean un  lugar de encuentro de la comunidad.</a:t>
            </a:r>
            <a:endParaRPr lang="es-CO" sz="2400" dirty="0"/>
          </a:p>
        </p:txBody>
      </p:sp>
    </p:spTree>
    <p:extLst>
      <p:ext uri="{BB962C8B-B14F-4D97-AF65-F5344CB8AC3E}">
        <p14:creationId xmlns:p14="http://schemas.microsoft.com/office/powerpoint/2010/main" val="419828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674055"/>
            <a:ext cx="10515600" cy="4903961"/>
          </a:xfrm>
        </p:spPr>
        <p:txBody>
          <a:bodyPr>
            <a:normAutofit/>
          </a:bodyPr>
          <a:lstStyle/>
          <a:p>
            <a:pPr marL="0" indent="0" algn="just">
              <a:lnSpc>
                <a:spcPct val="110000"/>
              </a:lnSpc>
              <a:buNone/>
            </a:pPr>
            <a:endParaRPr lang="es-MX" sz="3500" b="1" dirty="0"/>
          </a:p>
          <a:p>
            <a:pPr marL="0" indent="0" algn="just">
              <a:lnSpc>
                <a:spcPct val="110000"/>
              </a:lnSpc>
              <a:buNone/>
            </a:pPr>
            <a:r>
              <a:rPr lang="es-CO" sz="2400" i="1" dirty="0"/>
              <a:t>«Somos el reflejo del mundo. Todas las tendencias actuales en el mundo exterior se encuentran en el mundo de nuestro cuerpo. Si pudiéramos cambiar nosotros mismos, las tendencias en el mundo también cambiarían. Como un hombre cambia su propia naturaleza, también lo hace la actitud del cambio mundial hacia él. Este es el misterio supremo y divino. Es una cosa maravillosa y la fuente de nuestra felicidad. No necesitamos esperar para ver lo que otros hacen» </a:t>
            </a:r>
            <a:r>
              <a:rPr lang="es-CO" sz="2400" dirty="0"/>
              <a:t>– Mahatma Gandhi</a:t>
            </a:r>
          </a:p>
        </p:txBody>
      </p:sp>
    </p:spTree>
    <p:extLst>
      <p:ext uri="{BB962C8B-B14F-4D97-AF65-F5344CB8AC3E}">
        <p14:creationId xmlns:p14="http://schemas.microsoft.com/office/powerpoint/2010/main" val="15490938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uadroTexto 22">
            <a:extLst>
              <a:ext uri="{FF2B5EF4-FFF2-40B4-BE49-F238E27FC236}">
                <a16:creationId xmlns:a16="http://schemas.microsoft.com/office/drawing/2014/main" id="{C36B883F-9014-40B4-9BC0-4027392CB43E}"/>
              </a:ext>
            </a:extLst>
          </p:cNvPr>
          <p:cNvSpPr txBox="1"/>
          <p:nvPr/>
        </p:nvSpPr>
        <p:spPr>
          <a:xfrm>
            <a:off x="2061451" y="2225842"/>
            <a:ext cx="9659727" cy="1525802"/>
          </a:xfrm>
          <a:prstGeom prst="rect">
            <a:avLst/>
          </a:prstGeom>
          <a:noFill/>
        </p:spPr>
        <p:txBody>
          <a:bodyPr wrap="square">
            <a:spAutoFit/>
          </a:bodyPr>
          <a:lstStyle/>
          <a:p>
            <a:pPr algn="ctr" defTabSz="514350">
              <a:lnSpc>
                <a:spcPct val="90000"/>
              </a:lnSpc>
              <a:spcBef>
                <a:spcPct val="0"/>
              </a:spcBef>
              <a:spcAft>
                <a:spcPts val="450"/>
              </a:spcAft>
            </a:pPr>
            <a:r>
              <a:rPr lang="en-US" sz="10350" b="1" dirty="0">
                <a:solidFill>
                  <a:schemeClr val="tx2"/>
                </a:solidFill>
                <a:latin typeface="+mj-lt"/>
                <a:ea typeface="+mj-ea"/>
                <a:cs typeface="+mj-cs"/>
              </a:rPr>
              <a:t>¡Muchas gracias!</a:t>
            </a:r>
          </a:p>
        </p:txBody>
      </p:sp>
      <p:pic>
        <p:nvPicPr>
          <p:cNvPr id="24" name="Imagen 23" descr="Dibujo animado de un personaje animado&#10;&#10;Descripción generada automáticamente con confianza baja">
            <a:extLst>
              <a:ext uri="{FF2B5EF4-FFF2-40B4-BE49-F238E27FC236}">
                <a16:creationId xmlns:a16="http://schemas.microsoft.com/office/drawing/2014/main" id="{DE9BD30E-FD0D-48EB-B55F-D5CB0B2FCA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239" y="1409194"/>
            <a:ext cx="1503212" cy="3770321"/>
          </a:xfrm>
          <a:prstGeom prst="rect">
            <a:avLst/>
          </a:prstGeom>
        </p:spPr>
      </p:pic>
      <p:pic>
        <p:nvPicPr>
          <p:cNvPr id="25" name="Imagen 24" descr="Forma, Círculo&#10;&#10;Descripción generada automáticamente">
            <a:extLst>
              <a:ext uri="{FF2B5EF4-FFF2-40B4-BE49-F238E27FC236}">
                <a16:creationId xmlns:a16="http://schemas.microsoft.com/office/drawing/2014/main" id="{9EDFCCEF-1883-46B6-A3C4-030FD94BEB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0605" y="4343653"/>
            <a:ext cx="764420" cy="835862"/>
          </a:xfrm>
          <a:prstGeom prst="rect">
            <a:avLst/>
          </a:prstGeom>
        </p:spPr>
      </p:pic>
      <p:pic>
        <p:nvPicPr>
          <p:cNvPr id="26" name="Picture 2" descr="https://ci5.googleusercontent.com/proxy/aYJSBquXdF4RM8A3RL7JpQZlEZjKIJDISwZ5I6NlrgPvhkz-Ql94tUJyINVjH3KKdLXF0ww_z_OM81ePLMjQ4b-71f70ptl16FU2ze2wyppurQGH=s0-d-e1-ft#http://media.utp.edu.co/acreditacion/imagenes/acreditacion.png">
            <a:extLst>
              <a:ext uri="{FF2B5EF4-FFF2-40B4-BE49-F238E27FC236}">
                <a16:creationId xmlns:a16="http://schemas.microsoft.com/office/drawing/2014/main" id="{259E3BE3-6396-42B8-8D66-AE7A5D4CEF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93080" y="5919537"/>
            <a:ext cx="1769187" cy="340568"/>
          </a:xfrm>
          <a:prstGeom prst="rect">
            <a:avLst/>
          </a:prstGeom>
          <a:noFill/>
          <a:extLst>
            <a:ext uri="{909E8E84-426E-40DD-AFC4-6F175D3DCCD1}">
              <a14:hiddenFill xmlns:a14="http://schemas.microsoft.com/office/drawing/2010/main">
                <a:solidFill>
                  <a:srgbClr val="FFFFFF"/>
                </a:solidFill>
              </a14:hiddenFill>
            </a:ext>
          </a:extLst>
        </p:spPr>
      </p:pic>
      <p:pic>
        <p:nvPicPr>
          <p:cNvPr id="27" name="Marcador de contenido 9">
            <a:extLst>
              <a:ext uri="{FF2B5EF4-FFF2-40B4-BE49-F238E27FC236}">
                <a16:creationId xmlns:a16="http://schemas.microsoft.com/office/drawing/2014/main" id="{A0BFDF2C-3371-4798-BFEE-8340646D9D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7673" y="5234799"/>
            <a:ext cx="601904" cy="582612"/>
          </a:xfrm>
          <a:prstGeom prst="rect">
            <a:avLst/>
          </a:prstGeom>
        </p:spPr>
      </p:pic>
      <p:sp>
        <p:nvSpPr>
          <p:cNvPr id="7" name="Rectángulo redondeado 6"/>
          <p:cNvSpPr/>
          <p:nvPr/>
        </p:nvSpPr>
        <p:spPr>
          <a:xfrm>
            <a:off x="10983125" y="1161606"/>
            <a:ext cx="941368" cy="432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200" b="1" dirty="0">
                <a:solidFill>
                  <a:schemeClr val="tx1"/>
                </a:solidFill>
                <a:hlinkClick r:id="rId6" action="ppaction://hlinksldjump"/>
              </a:rPr>
              <a:t>ESQUEMA INICIAL</a:t>
            </a:r>
            <a:endParaRPr lang="es-CO" sz="1200" b="1" dirty="0">
              <a:solidFill>
                <a:schemeClr val="tx1"/>
              </a:solidFill>
            </a:endParaRPr>
          </a:p>
        </p:txBody>
      </p:sp>
    </p:spTree>
    <p:extLst>
      <p:ext uri="{BB962C8B-B14F-4D97-AF65-F5344CB8AC3E}">
        <p14:creationId xmlns:p14="http://schemas.microsoft.com/office/powerpoint/2010/main" val="1729381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2073996" y="1108364"/>
            <a:ext cx="8021782" cy="4932218"/>
            <a:chOff x="1615968" y="715005"/>
            <a:chExt cx="9518058" cy="6348404"/>
          </a:xfrm>
        </p:grpSpPr>
        <p:sp>
          <p:nvSpPr>
            <p:cNvPr id="2" name="Estrella de 5 puntas 1"/>
            <p:cNvSpPr/>
            <p:nvPr/>
          </p:nvSpPr>
          <p:spPr>
            <a:xfrm>
              <a:off x="3943291" y="2162946"/>
              <a:ext cx="4650894" cy="3669030"/>
            </a:xfrm>
            <a:prstGeom prst="star5">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s-CO"/>
            </a:p>
          </p:txBody>
        </p:sp>
        <p:grpSp>
          <p:nvGrpSpPr>
            <p:cNvPr id="4" name="Grupo 3">
              <a:extLst>
                <a:ext uri="{FF2B5EF4-FFF2-40B4-BE49-F238E27FC236}">
                  <a16:creationId xmlns:a16="http://schemas.microsoft.com/office/drawing/2014/main" id="{995DBE28-EE8D-4ECA-BFE6-07D6B40C303E}"/>
                </a:ext>
              </a:extLst>
            </p:cNvPr>
            <p:cNvGrpSpPr/>
            <p:nvPr/>
          </p:nvGrpSpPr>
          <p:grpSpPr>
            <a:xfrm>
              <a:off x="1615968" y="1175057"/>
              <a:ext cx="9518058" cy="5888352"/>
              <a:chOff x="3378439" y="1763728"/>
              <a:chExt cx="7275356" cy="4613864"/>
            </a:xfrm>
          </p:grpSpPr>
          <p:sp>
            <p:nvSpPr>
              <p:cNvPr id="6" name="Forma libre: forma 7">
                <a:hlinkClick r:id="rId3" action="ppaction://hlinksldjump"/>
                <a:extLst>
                  <a:ext uri="{FF2B5EF4-FFF2-40B4-BE49-F238E27FC236}">
                    <a16:creationId xmlns:a16="http://schemas.microsoft.com/office/drawing/2014/main" id="{454BEA12-E873-4678-BF7E-A706705EAB14}"/>
                  </a:ext>
                </a:extLst>
              </p:cNvPr>
              <p:cNvSpPr/>
              <p:nvPr/>
            </p:nvSpPr>
            <p:spPr>
              <a:xfrm>
                <a:off x="5960458" y="1763728"/>
                <a:ext cx="1911495" cy="1106407"/>
              </a:xfrm>
              <a:custGeom>
                <a:avLst/>
                <a:gdLst>
                  <a:gd name="connsiteX0" fmla="*/ 0 w 1911495"/>
                  <a:gd name="connsiteY0" fmla="*/ 0 h 1106407"/>
                  <a:gd name="connsiteX1" fmla="*/ 1911495 w 1911495"/>
                  <a:gd name="connsiteY1" fmla="*/ 0 h 1106407"/>
                  <a:gd name="connsiteX2" fmla="*/ 1911495 w 1911495"/>
                  <a:gd name="connsiteY2" fmla="*/ 1106407 h 1106407"/>
                  <a:gd name="connsiteX3" fmla="*/ 0 w 1911495"/>
                  <a:gd name="connsiteY3" fmla="*/ 1106407 h 1106407"/>
                  <a:gd name="connsiteX4" fmla="*/ 0 w 1911495"/>
                  <a:gd name="connsiteY4" fmla="*/ 0 h 110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495" h="1106407">
                    <a:moveTo>
                      <a:pt x="0" y="0"/>
                    </a:moveTo>
                    <a:lnTo>
                      <a:pt x="1911495" y="0"/>
                    </a:lnTo>
                    <a:lnTo>
                      <a:pt x="1911495" y="1106407"/>
                    </a:lnTo>
                    <a:lnTo>
                      <a:pt x="0" y="1106407"/>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s-CO" sz="1000" b="1" dirty="0">
                    <a:latin typeface="+mj-lt"/>
                    <a:hlinkClick r:id="rId4" action="ppaction://hlinksldjump"/>
                  </a:rPr>
                  <a:t>Excelencia académica para la formación integral</a:t>
                </a:r>
                <a:endParaRPr lang="es-CO" sz="1000" b="1" dirty="0">
                  <a:latin typeface="+mj-lt"/>
                </a:endParaRPr>
              </a:p>
            </p:txBody>
          </p:sp>
          <p:sp>
            <p:nvSpPr>
              <p:cNvPr id="8" name="Forma libre: forma 9">
                <a:hlinkClick r:id="rId5" action="ppaction://hlinksldjump"/>
                <a:extLst>
                  <a:ext uri="{FF2B5EF4-FFF2-40B4-BE49-F238E27FC236}">
                    <a16:creationId xmlns:a16="http://schemas.microsoft.com/office/drawing/2014/main" id="{01ACE9B7-2C23-40E1-8A7A-9B101E67473C}"/>
                  </a:ext>
                </a:extLst>
              </p:cNvPr>
              <p:cNvSpPr/>
              <p:nvPr/>
            </p:nvSpPr>
            <p:spPr>
              <a:xfrm>
                <a:off x="8712407" y="3020811"/>
                <a:ext cx="1941388" cy="1200570"/>
              </a:xfrm>
              <a:custGeom>
                <a:avLst/>
                <a:gdLst>
                  <a:gd name="connsiteX0" fmla="*/ 0 w 1713754"/>
                  <a:gd name="connsiteY0" fmla="*/ 0 h 1200570"/>
                  <a:gd name="connsiteX1" fmla="*/ 1713754 w 1713754"/>
                  <a:gd name="connsiteY1" fmla="*/ 0 h 1200570"/>
                  <a:gd name="connsiteX2" fmla="*/ 1713754 w 1713754"/>
                  <a:gd name="connsiteY2" fmla="*/ 1200570 h 1200570"/>
                  <a:gd name="connsiteX3" fmla="*/ 0 w 1713754"/>
                  <a:gd name="connsiteY3" fmla="*/ 1200570 h 1200570"/>
                  <a:gd name="connsiteX4" fmla="*/ 0 w 1713754"/>
                  <a:gd name="connsiteY4" fmla="*/ 0 h 12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754" h="1200570">
                    <a:moveTo>
                      <a:pt x="0" y="0"/>
                    </a:moveTo>
                    <a:lnTo>
                      <a:pt x="1713754" y="0"/>
                    </a:lnTo>
                    <a:lnTo>
                      <a:pt x="1713754" y="1200570"/>
                    </a:lnTo>
                    <a:lnTo>
                      <a:pt x="0" y="12005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s-ES" sz="1000" b="1" dirty="0">
                    <a:latin typeface="+mj-lt"/>
                    <a:hlinkClick r:id="rId6" action="ppaction://hlinksldjump"/>
                  </a:rPr>
                  <a:t>Gestión, creación y transferencia del conocimiento</a:t>
                </a:r>
                <a:endParaRPr lang="es-ES" sz="1000" b="1" dirty="0">
                  <a:latin typeface="+mj-lt"/>
                </a:endParaRPr>
              </a:p>
            </p:txBody>
          </p:sp>
          <p:sp>
            <p:nvSpPr>
              <p:cNvPr id="10" name="Forma libre: forma 11">
                <a:hlinkClick r:id="rId7" action="ppaction://hlinksldjump"/>
                <a:extLst>
                  <a:ext uri="{FF2B5EF4-FFF2-40B4-BE49-F238E27FC236}">
                    <a16:creationId xmlns:a16="http://schemas.microsoft.com/office/drawing/2014/main" id="{198D53AB-EE16-4697-8942-4F4E41AB037C}"/>
                  </a:ext>
                </a:extLst>
              </p:cNvPr>
              <p:cNvSpPr/>
              <p:nvPr/>
            </p:nvSpPr>
            <p:spPr>
              <a:xfrm>
                <a:off x="3378439" y="3024924"/>
                <a:ext cx="1662814" cy="1200570"/>
              </a:xfrm>
              <a:custGeom>
                <a:avLst/>
                <a:gdLst>
                  <a:gd name="connsiteX0" fmla="*/ 0 w 1713754"/>
                  <a:gd name="connsiteY0" fmla="*/ 0 h 1200570"/>
                  <a:gd name="connsiteX1" fmla="*/ 1713754 w 1713754"/>
                  <a:gd name="connsiteY1" fmla="*/ 0 h 1200570"/>
                  <a:gd name="connsiteX2" fmla="*/ 1713754 w 1713754"/>
                  <a:gd name="connsiteY2" fmla="*/ 1200570 h 1200570"/>
                  <a:gd name="connsiteX3" fmla="*/ 0 w 1713754"/>
                  <a:gd name="connsiteY3" fmla="*/ 1200570 h 1200570"/>
                  <a:gd name="connsiteX4" fmla="*/ 0 w 1713754"/>
                  <a:gd name="connsiteY4" fmla="*/ 0 h 12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754" h="1200570">
                    <a:moveTo>
                      <a:pt x="0" y="0"/>
                    </a:moveTo>
                    <a:lnTo>
                      <a:pt x="1713754" y="0"/>
                    </a:lnTo>
                    <a:lnTo>
                      <a:pt x="1713754" y="1200570"/>
                    </a:lnTo>
                    <a:lnTo>
                      <a:pt x="0" y="12005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s-CO" sz="1000" b="1" dirty="0">
                    <a:latin typeface="+mj-lt"/>
                    <a:hlinkClick r:id="rId5" action="ppaction://hlinksldjump"/>
                  </a:rPr>
                  <a:t>Gestión del Contexto con Visibilidad Nacional e Internacional</a:t>
                </a:r>
                <a:endParaRPr lang="es-CO" sz="1000" b="1" dirty="0">
                  <a:latin typeface="+mj-lt"/>
                </a:endParaRPr>
              </a:p>
            </p:txBody>
          </p:sp>
          <p:sp>
            <p:nvSpPr>
              <p:cNvPr id="12" name="Forma libre: forma 13">
                <a:hlinkClick r:id="rId8" action="ppaction://hlinksldjump"/>
                <a:extLst>
                  <a:ext uri="{FF2B5EF4-FFF2-40B4-BE49-F238E27FC236}">
                    <a16:creationId xmlns:a16="http://schemas.microsoft.com/office/drawing/2014/main" id="{5A537D04-2575-4AD0-A94D-79E9E8C02B70}"/>
                  </a:ext>
                </a:extLst>
              </p:cNvPr>
              <p:cNvSpPr/>
              <p:nvPr/>
            </p:nvSpPr>
            <p:spPr>
              <a:xfrm>
                <a:off x="4209846" y="5177022"/>
                <a:ext cx="1713754" cy="1200570"/>
              </a:xfrm>
              <a:custGeom>
                <a:avLst/>
                <a:gdLst>
                  <a:gd name="connsiteX0" fmla="*/ 0 w 1713754"/>
                  <a:gd name="connsiteY0" fmla="*/ 0 h 1200570"/>
                  <a:gd name="connsiteX1" fmla="*/ 1713754 w 1713754"/>
                  <a:gd name="connsiteY1" fmla="*/ 0 h 1200570"/>
                  <a:gd name="connsiteX2" fmla="*/ 1713754 w 1713754"/>
                  <a:gd name="connsiteY2" fmla="*/ 1200570 h 1200570"/>
                  <a:gd name="connsiteX3" fmla="*/ 0 w 1713754"/>
                  <a:gd name="connsiteY3" fmla="*/ 1200570 h 1200570"/>
                  <a:gd name="connsiteX4" fmla="*/ 0 w 1713754"/>
                  <a:gd name="connsiteY4" fmla="*/ 0 h 12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754" h="1200570">
                    <a:moveTo>
                      <a:pt x="0" y="0"/>
                    </a:moveTo>
                    <a:lnTo>
                      <a:pt x="1713754" y="0"/>
                    </a:lnTo>
                    <a:lnTo>
                      <a:pt x="1713754" y="1200570"/>
                    </a:lnTo>
                    <a:lnTo>
                      <a:pt x="0" y="12005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s-CO" sz="1000" b="1" dirty="0">
                    <a:latin typeface="+mj-lt"/>
                    <a:hlinkClick r:id="rId9" action="ppaction://hlinksldjump"/>
                  </a:rPr>
                  <a:t>Gestión y Sostenibilidad Institucional</a:t>
                </a:r>
                <a:endParaRPr lang="es-CO" sz="1000" b="1" dirty="0">
                  <a:latin typeface="+mj-lt"/>
                </a:endParaRPr>
              </a:p>
            </p:txBody>
          </p:sp>
          <p:sp>
            <p:nvSpPr>
              <p:cNvPr id="14" name="Forma libre: forma 15">
                <a:hlinkClick r:id="rId10" action="ppaction://hlinksldjump"/>
                <a:extLst>
                  <a:ext uri="{FF2B5EF4-FFF2-40B4-BE49-F238E27FC236}">
                    <a16:creationId xmlns:a16="http://schemas.microsoft.com/office/drawing/2014/main" id="{8ECE733F-99CE-41D9-929B-A85CEDEA065A}"/>
                  </a:ext>
                </a:extLst>
              </p:cNvPr>
              <p:cNvSpPr/>
              <p:nvPr/>
            </p:nvSpPr>
            <p:spPr>
              <a:xfrm>
                <a:off x="8137363" y="5556500"/>
                <a:ext cx="1836547" cy="806023"/>
              </a:xfrm>
              <a:custGeom>
                <a:avLst/>
                <a:gdLst>
                  <a:gd name="connsiteX0" fmla="*/ 0 w 1713754"/>
                  <a:gd name="connsiteY0" fmla="*/ 0 h 1200570"/>
                  <a:gd name="connsiteX1" fmla="*/ 1713754 w 1713754"/>
                  <a:gd name="connsiteY1" fmla="*/ 0 h 1200570"/>
                  <a:gd name="connsiteX2" fmla="*/ 1713754 w 1713754"/>
                  <a:gd name="connsiteY2" fmla="*/ 1200570 h 1200570"/>
                  <a:gd name="connsiteX3" fmla="*/ 0 w 1713754"/>
                  <a:gd name="connsiteY3" fmla="*/ 1200570 h 1200570"/>
                  <a:gd name="connsiteX4" fmla="*/ 0 w 1713754"/>
                  <a:gd name="connsiteY4" fmla="*/ 0 h 12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754" h="1200570">
                    <a:moveTo>
                      <a:pt x="0" y="0"/>
                    </a:moveTo>
                    <a:lnTo>
                      <a:pt x="1713754" y="0"/>
                    </a:lnTo>
                    <a:lnTo>
                      <a:pt x="1713754" y="1200570"/>
                    </a:lnTo>
                    <a:lnTo>
                      <a:pt x="0" y="12005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s-CO" sz="1000" b="1" dirty="0">
                    <a:latin typeface="+mj-lt"/>
                    <a:hlinkClick r:id="rId11" action="ppaction://hlinksldjump"/>
                  </a:rPr>
                  <a:t>Bienestar Institucional, calidad de vida e inclusión en contextos universitarios</a:t>
                </a:r>
                <a:endParaRPr lang="es-CO" sz="1000" b="1" dirty="0">
                  <a:latin typeface="+mj-lt"/>
                </a:endParaRPr>
              </a:p>
            </p:txBody>
          </p:sp>
        </p:grpSp>
        <p:grpSp>
          <p:nvGrpSpPr>
            <p:cNvPr id="15" name="Grupo 14">
              <a:extLst>
                <a:ext uri="{FF2B5EF4-FFF2-40B4-BE49-F238E27FC236}">
                  <a16:creationId xmlns:a16="http://schemas.microsoft.com/office/drawing/2014/main" id="{11E48281-4301-444A-BD95-8B812F8C901E}"/>
                </a:ext>
              </a:extLst>
            </p:cNvPr>
            <p:cNvGrpSpPr/>
            <p:nvPr/>
          </p:nvGrpSpPr>
          <p:grpSpPr>
            <a:xfrm>
              <a:off x="5483842" y="3458030"/>
              <a:ext cx="1518972" cy="1503006"/>
              <a:chOff x="-1655650" y="3283236"/>
              <a:chExt cx="1120158" cy="1149532"/>
            </a:xfrm>
          </p:grpSpPr>
          <p:sp>
            <p:nvSpPr>
              <p:cNvPr id="16" name="Elipse 15">
                <a:extLst>
                  <a:ext uri="{FF2B5EF4-FFF2-40B4-BE49-F238E27FC236}">
                    <a16:creationId xmlns:a16="http://schemas.microsoft.com/office/drawing/2014/main" id="{AB2DD399-DC43-47C5-BC9C-4ED291756CE4}"/>
                  </a:ext>
                </a:extLst>
              </p:cNvPr>
              <p:cNvSpPr/>
              <p:nvPr/>
            </p:nvSpPr>
            <p:spPr>
              <a:xfrm>
                <a:off x="-1655650" y="3283236"/>
                <a:ext cx="1120158" cy="1149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7" name="Imagen 16">
                <a:extLst>
                  <a:ext uri="{FF2B5EF4-FFF2-40B4-BE49-F238E27FC236}">
                    <a16:creationId xmlns:a16="http://schemas.microsoft.com/office/drawing/2014/main" id="{4773F5D4-7A12-49A6-9968-4197D87CC9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8047" y="3429000"/>
                <a:ext cx="843635" cy="819888"/>
              </a:xfrm>
              <a:prstGeom prst="rect">
                <a:avLst/>
              </a:prstGeom>
            </p:spPr>
          </p:pic>
        </p:grpSp>
        <p:pic>
          <p:nvPicPr>
            <p:cNvPr id="18" name="Imagen 17">
              <a:extLst>
                <a:ext uri="{FF2B5EF4-FFF2-40B4-BE49-F238E27FC236}">
                  <a16:creationId xmlns:a16="http://schemas.microsoft.com/office/drawing/2014/main" id="{42AB97CD-4B10-4D5E-A658-8AA696364BA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383005" y="2381301"/>
              <a:ext cx="905358" cy="796169"/>
            </a:xfrm>
            <a:prstGeom prst="rect">
              <a:avLst/>
            </a:prstGeom>
          </p:spPr>
        </p:pic>
        <p:pic>
          <p:nvPicPr>
            <p:cNvPr id="19" name="Imagen 18">
              <a:extLst>
                <a:ext uri="{FF2B5EF4-FFF2-40B4-BE49-F238E27FC236}">
                  <a16:creationId xmlns:a16="http://schemas.microsoft.com/office/drawing/2014/main" id="{2007755D-740B-440E-B0D4-892681EA0BB7}"/>
                </a:ext>
              </a:extLst>
            </p:cNvPr>
            <p:cNvPicPr>
              <a:picLocks noChangeAspect="1"/>
            </p:cNvPicPr>
            <p:nvPr/>
          </p:nvPicPr>
          <p:blipFill>
            <a:blip r:embed="rId14"/>
            <a:stretch>
              <a:fillRect/>
            </a:stretch>
          </p:blipFill>
          <p:spPr>
            <a:xfrm>
              <a:off x="2348319" y="2149586"/>
              <a:ext cx="800525" cy="827208"/>
            </a:xfrm>
            <a:prstGeom prst="rect">
              <a:avLst/>
            </a:prstGeom>
          </p:spPr>
        </p:pic>
        <p:pic>
          <p:nvPicPr>
            <p:cNvPr id="20" name="Imagen 19">
              <a:extLst>
                <a:ext uri="{FF2B5EF4-FFF2-40B4-BE49-F238E27FC236}">
                  <a16:creationId xmlns:a16="http://schemas.microsoft.com/office/drawing/2014/main" id="{22C55994-6DB9-4768-B1D8-C6109CC081BE}"/>
                </a:ext>
              </a:extLst>
            </p:cNvPr>
            <p:cNvPicPr>
              <a:picLocks noChangeAspect="1"/>
            </p:cNvPicPr>
            <p:nvPr/>
          </p:nvPicPr>
          <p:blipFill rotWithShape="1">
            <a:blip r:embed="rId15">
              <a:clrChange>
                <a:clrFrom>
                  <a:srgbClr val="FFFFFF"/>
                </a:clrFrom>
                <a:clrTo>
                  <a:srgbClr val="FFFFFF">
                    <a:alpha val="0"/>
                  </a:srgbClr>
                </a:clrTo>
              </a:clrChange>
            </a:blip>
            <a:srcRect l="5538"/>
            <a:stretch/>
          </p:blipFill>
          <p:spPr>
            <a:xfrm>
              <a:off x="3154471" y="4990361"/>
              <a:ext cx="1273781" cy="1043378"/>
            </a:xfrm>
            <a:prstGeom prst="rect">
              <a:avLst/>
            </a:prstGeom>
          </p:spPr>
        </p:pic>
        <p:pic>
          <p:nvPicPr>
            <p:cNvPr id="21" name="Picture 2" descr="factor 9 bienestar institucional – ESAP">
              <a:extLst>
                <a:ext uri="{FF2B5EF4-FFF2-40B4-BE49-F238E27FC236}">
                  <a16:creationId xmlns:a16="http://schemas.microsoft.com/office/drawing/2014/main" id="{9A58FF2D-322C-4F98-AE9C-146BA9AB27D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88738" y="5336020"/>
              <a:ext cx="2085197" cy="5612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ormacion Integral - FACIHED">
              <a:extLst>
                <a:ext uri="{FF2B5EF4-FFF2-40B4-BE49-F238E27FC236}">
                  <a16:creationId xmlns:a16="http://schemas.microsoft.com/office/drawing/2014/main" id="{E8B9B1CA-ECE3-4895-8873-1A9FDFFE4C32}"/>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39297" t="3297" r="36767" b="26046"/>
            <a:stretch/>
          </p:blipFill>
          <p:spPr bwMode="auto">
            <a:xfrm>
              <a:off x="5281764" y="715005"/>
              <a:ext cx="1118839" cy="96665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CuadroTexto 25"/>
          <p:cNvSpPr txBox="1"/>
          <p:nvPr/>
        </p:nvSpPr>
        <p:spPr>
          <a:xfrm>
            <a:off x="1323474" y="3241090"/>
            <a:ext cx="1816768" cy="1777836"/>
          </a:xfrm>
          <a:prstGeom prst="rect">
            <a:avLst/>
          </a:prstGeom>
          <a:noFill/>
        </p:spPr>
        <p:txBody>
          <a:bodyPr wrap="square" rtlCol="0">
            <a:spAutoFit/>
          </a:bodyPr>
          <a:lstStyle/>
          <a:p>
            <a:endParaRPr lang="es-CO" dirty="0"/>
          </a:p>
        </p:txBody>
      </p:sp>
      <p:sp>
        <p:nvSpPr>
          <p:cNvPr id="30" name="Título 1">
            <a:extLst>
              <a:ext uri="{FF2B5EF4-FFF2-40B4-BE49-F238E27FC236}">
                <a16:creationId xmlns:a16="http://schemas.microsoft.com/office/drawing/2014/main" id="{9665D62E-720C-48CA-A98D-BBB042D359B3}"/>
              </a:ext>
            </a:extLst>
          </p:cNvPr>
          <p:cNvSpPr txBox="1">
            <a:spLocks/>
          </p:cNvSpPr>
          <p:nvPr/>
        </p:nvSpPr>
        <p:spPr>
          <a:xfrm>
            <a:off x="567493" y="1523957"/>
            <a:ext cx="2188608" cy="4371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70C0"/>
                </a:solidFill>
                <a:latin typeface="+mj-lt"/>
                <a:ea typeface="+mj-ea"/>
                <a:cs typeface="+mj-cs"/>
              </a:defRPr>
            </a:lvl1pPr>
          </a:lstStyle>
          <a:p>
            <a:pPr algn="ctr"/>
            <a:endParaRPr lang="es-CO" sz="1600" i="1" dirty="0">
              <a:solidFill>
                <a:schemeClr val="tx1"/>
              </a:solidFill>
            </a:endParaRPr>
          </a:p>
        </p:txBody>
      </p:sp>
      <p:pic>
        <p:nvPicPr>
          <p:cNvPr id="7" name="Imagen 6"/>
          <p:cNvPicPr>
            <a:picLocks noChangeAspect="1"/>
          </p:cNvPicPr>
          <p:nvPr/>
        </p:nvPicPr>
        <p:blipFill rotWithShape="1">
          <a:blip r:embed="rId19"/>
          <a:srcRect l="18680" t="753" r="29209" b="68491"/>
          <a:stretch/>
        </p:blipFill>
        <p:spPr>
          <a:xfrm>
            <a:off x="6026720" y="1243376"/>
            <a:ext cx="597757" cy="561161"/>
          </a:xfrm>
          <a:prstGeom prst="rect">
            <a:avLst/>
          </a:prstGeom>
        </p:spPr>
      </p:pic>
    </p:spTree>
    <p:extLst>
      <p:ext uri="{BB962C8B-B14F-4D97-AF65-F5344CB8AC3E}">
        <p14:creationId xmlns:p14="http://schemas.microsoft.com/office/powerpoint/2010/main" val="27316121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4539041" y="1591781"/>
            <a:ext cx="4973872" cy="3892513"/>
            <a:chOff x="1615968" y="278362"/>
            <a:chExt cx="9518058" cy="6993241"/>
          </a:xfrm>
        </p:grpSpPr>
        <p:sp>
          <p:nvSpPr>
            <p:cNvPr id="2" name="Estrella de 5 puntas 1"/>
            <p:cNvSpPr/>
            <p:nvPr/>
          </p:nvSpPr>
          <p:spPr>
            <a:xfrm>
              <a:off x="3943291" y="2162946"/>
              <a:ext cx="4650894" cy="3669030"/>
            </a:xfrm>
            <a:prstGeom prst="star5">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s-CO"/>
            </a:p>
          </p:txBody>
        </p:sp>
        <p:grpSp>
          <p:nvGrpSpPr>
            <p:cNvPr id="4" name="Grupo 3">
              <a:extLst>
                <a:ext uri="{FF2B5EF4-FFF2-40B4-BE49-F238E27FC236}">
                  <a16:creationId xmlns:a16="http://schemas.microsoft.com/office/drawing/2014/main" id="{995DBE28-EE8D-4ECA-BFE6-07D6B40C303E}"/>
                </a:ext>
              </a:extLst>
            </p:cNvPr>
            <p:cNvGrpSpPr/>
            <p:nvPr/>
          </p:nvGrpSpPr>
          <p:grpSpPr>
            <a:xfrm>
              <a:off x="1615968" y="1010346"/>
              <a:ext cx="9518058" cy="6261257"/>
              <a:chOff x="3378439" y="1634667"/>
              <a:chExt cx="7275356" cy="4906056"/>
            </a:xfrm>
          </p:grpSpPr>
          <p:sp>
            <p:nvSpPr>
              <p:cNvPr id="6" name="Forma libre: forma 7">
                <a:hlinkClick r:id="rId3" action="ppaction://hlinksldjump"/>
                <a:extLst>
                  <a:ext uri="{FF2B5EF4-FFF2-40B4-BE49-F238E27FC236}">
                    <a16:creationId xmlns:a16="http://schemas.microsoft.com/office/drawing/2014/main" id="{454BEA12-E873-4678-BF7E-A706705EAB14}"/>
                  </a:ext>
                </a:extLst>
              </p:cNvPr>
              <p:cNvSpPr/>
              <p:nvPr/>
            </p:nvSpPr>
            <p:spPr>
              <a:xfrm>
                <a:off x="5938022" y="1634667"/>
                <a:ext cx="1911495" cy="1106407"/>
              </a:xfrm>
              <a:custGeom>
                <a:avLst/>
                <a:gdLst>
                  <a:gd name="connsiteX0" fmla="*/ 0 w 1911495"/>
                  <a:gd name="connsiteY0" fmla="*/ 0 h 1106407"/>
                  <a:gd name="connsiteX1" fmla="*/ 1911495 w 1911495"/>
                  <a:gd name="connsiteY1" fmla="*/ 0 h 1106407"/>
                  <a:gd name="connsiteX2" fmla="*/ 1911495 w 1911495"/>
                  <a:gd name="connsiteY2" fmla="*/ 1106407 h 1106407"/>
                  <a:gd name="connsiteX3" fmla="*/ 0 w 1911495"/>
                  <a:gd name="connsiteY3" fmla="*/ 1106407 h 1106407"/>
                  <a:gd name="connsiteX4" fmla="*/ 0 w 1911495"/>
                  <a:gd name="connsiteY4" fmla="*/ 0 h 110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495" h="1106407">
                    <a:moveTo>
                      <a:pt x="0" y="0"/>
                    </a:moveTo>
                    <a:lnTo>
                      <a:pt x="1911495" y="0"/>
                    </a:lnTo>
                    <a:lnTo>
                      <a:pt x="1911495" y="1106407"/>
                    </a:lnTo>
                    <a:lnTo>
                      <a:pt x="0" y="1106407"/>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s-CO" sz="1200" b="1" dirty="0">
                    <a:latin typeface="+mj-lt"/>
                    <a:hlinkClick r:id="rId4" action="ppaction://hlinksldjump"/>
                  </a:rPr>
                  <a:t>Excelencia académica para la formación integral</a:t>
                </a:r>
                <a:endParaRPr lang="es-CO" sz="1200" b="1" dirty="0">
                  <a:latin typeface="+mj-lt"/>
                </a:endParaRPr>
              </a:p>
            </p:txBody>
          </p:sp>
          <p:sp>
            <p:nvSpPr>
              <p:cNvPr id="8" name="Forma libre: forma 9">
                <a:hlinkClick r:id="rId5" action="ppaction://hlinksldjump"/>
                <a:extLst>
                  <a:ext uri="{FF2B5EF4-FFF2-40B4-BE49-F238E27FC236}">
                    <a16:creationId xmlns:a16="http://schemas.microsoft.com/office/drawing/2014/main" id="{01ACE9B7-2C23-40E1-8A7A-9B101E67473C}"/>
                  </a:ext>
                </a:extLst>
              </p:cNvPr>
              <p:cNvSpPr/>
              <p:nvPr/>
            </p:nvSpPr>
            <p:spPr>
              <a:xfrm>
                <a:off x="8712407" y="3020811"/>
                <a:ext cx="1941388" cy="1200570"/>
              </a:xfrm>
              <a:custGeom>
                <a:avLst/>
                <a:gdLst>
                  <a:gd name="connsiteX0" fmla="*/ 0 w 1713754"/>
                  <a:gd name="connsiteY0" fmla="*/ 0 h 1200570"/>
                  <a:gd name="connsiteX1" fmla="*/ 1713754 w 1713754"/>
                  <a:gd name="connsiteY1" fmla="*/ 0 h 1200570"/>
                  <a:gd name="connsiteX2" fmla="*/ 1713754 w 1713754"/>
                  <a:gd name="connsiteY2" fmla="*/ 1200570 h 1200570"/>
                  <a:gd name="connsiteX3" fmla="*/ 0 w 1713754"/>
                  <a:gd name="connsiteY3" fmla="*/ 1200570 h 1200570"/>
                  <a:gd name="connsiteX4" fmla="*/ 0 w 1713754"/>
                  <a:gd name="connsiteY4" fmla="*/ 0 h 12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754" h="1200570">
                    <a:moveTo>
                      <a:pt x="0" y="0"/>
                    </a:moveTo>
                    <a:lnTo>
                      <a:pt x="1713754" y="0"/>
                    </a:lnTo>
                    <a:lnTo>
                      <a:pt x="1713754" y="1200570"/>
                    </a:lnTo>
                    <a:lnTo>
                      <a:pt x="0" y="12005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s-ES" sz="1200" b="1" dirty="0">
                    <a:latin typeface="+mj-lt"/>
                    <a:hlinkClick r:id="rId6" action="ppaction://hlinksldjump"/>
                  </a:rPr>
                  <a:t>Gestión, creación y transferencia del conocimiento</a:t>
                </a:r>
                <a:endParaRPr lang="es-ES" sz="1200" b="1" dirty="0">
                  <a:latin typeface="+mj-lt"/>
                </a:endParaRPr>
              </a:p>
            </p:txBody>
          </p:sp>
          <p:sp>
            <p:nvSpPr>
              <p:cNvPr id="10" name="Forma libre: forma 11">
                <a:hlinkClick r:id="rId7" action="ppaction://hlinksldjump"/>
                <a:extLst>
                  <a:ext uri="{FF2B5EF4-FFF2-40B4-BE49-F238E27FC236}">
                    <a16:creationId xmlns:a16="http://schemas.microsoft.com/office/drawing/2014/main" id="{198D53AB-EE16-4697-8942-4F4E41AB037C}"/>
                  </a:ext>
                </a:extLst>
              </p:cNvPr>
              <p:cNvSpPr/>
              <p:nvPr/>
            </p:nvSpPr>
            <p:spPr>
              <a:xfrm>
                <a:off x="3378439" y="3024924"/>
                <a:ext cx="1662814" cy="1200570"/>
              </a:xfrm>
              <a:custGeom>
                <a:avLst/>
                <a:gdLst>
                  <a:gd name="connsiteX0" fmla="*/ 0 w 1713754"/>
                  <a:gd name="connsiteY0" fmla="*/ 0 h 1200570"/>
                  <a:gd name="connsiteX1" fmla="*/ 1713754 w 1713754"/>
                  <a:gd name="connsiteY1" fmla="*/ 0 h 1200570"/>
                  <a:gd name="connsiteX2" fmla="*/ 1713754 w 1713754"/>
                  <a:gd name="connsiteY2" fmla="*/ 1200570 h 1200570"/>
                  <a:gd name="connsiteX3" fmla="*/ 0 w 1713754"/>
                  <a:gd name="connsiteY3" fmla="*/ 1200570 h 1200570"/>
                  <a:gd name="connsiteX4" fmla="*/ 0 w 1713754"/>
                  <a:gd name="connsiteY4" fmla="*/ 0 h 12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754" h="1200570">
                    <a:moveTo>
                      <a:pt x="0" y="0"/>
                    </a:moveTo>
                    <a:lnTo>
                      <a:pt x="1713754" y="0"/>
                    </a:lnTo>
                    <a:lnTo>
                      <a:pt x="1713754" y="1200570"/>
                    </a:lnTo>
                    <a:lnTo>
                      <a:pt x="0" y="12005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s-CO" sz="1200" b="1" dirty="0">
                    <a:latin typeface="+mj-lt"/>
                    <a:hlinkClick r:id="rId5" action="ppaction://hlinksldjump"/>
                  </a:rPr>
                  <a:t>Gestión del Contexto con Visibilidad Nacional e Internacional</a:t>
                </a:r>
                <a:endParaRPr lang="es-CO" sz="1200" b="1" dirty="0">
                  <a:latin typeface="+mj-lt"/>
                </a:endParaRPr>
              </a:p>
            </p:txBody>
          </p:sp>
          <p:sp>
            <p:nvSpPr>
              <p:cNvPr id="12" name="Forma libre: forma 13">
                <a:hlinkClick r:id="rId8" action="ppaction://hlinksldjump"/>
                <a:extLst>
                  <a:ext uri="{FF2B5EF4-FFF2-40B4-BE49-F238E27FC236}">
                    <a16:creationId xmlns:a16="http://schemas.microsoft.com/office/drawing/2014/main" id="{5A537D04-2575-4AD0-A94D-79E9E8C02B70}"/>
                  </a:ext>
                </a:extLst>
              </p:cNvPr>
              <p:cNvSpPr/>
              <p:nvPr/>
            </p:nvSpPr>
            <p:spPr>
              <a:xfrm>
                <a:off x="4209846" y="5340153"/>
                <a:ext cx="1713755" cy="1200570"/>
              </a:xfrm>
              <a:custGeom>
                <a:avLst/>
                <a:gdLst>
                  <a:gd name="connsiteX0" fmla="*/ 0 w 1713754"/>
                  <a:gd name="connsiteY0" fmla="*/ 0 h 1200570"/>
                  <a:gd name="connsiteX1" fmla="*/ 1713754 w 1713754"/>
                  <a:gd name="connsiteY1" fmla="*/ 0 h 1200570"/>
                  <a:gd name="connsiteX2" fmla="*/ 1713754 w 1713754"/>
                  <a:gd name="connsiteY2" fmla="*/ 1200570 h 1200570"/>
                  <a:gd name="connsiteX3" fmla="*/ 0 w 1713754"/>
                  <a:gd name="connsiteY3" fmla="*/ 1200570 h 1200570"/>
                  <a:gd name="connsiteX4" fmla="*/ 0 w 1713754"/>
                  <a:gd name="connsiteY4" fmla="*/ 0 h 12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754" h="1200570">
                    <a:moveTo>
                      <a:pt x="0" y="0"/>
                    </a:moveTo>
                    <a:lnTo>
                      <a:pt x="1713754" y="0"/>
                    </a:lnTo>
                    <a:lnTo>
                      <a:pt x="1713754" y="1200570"/>
                    </a:lnTo>
                    <a:lnTo>
                      <a:pt x="0" y="12005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s-CO" sz="1200" b="1" dirty="0">
                    <a:latin typeface="+mj-lt"/>
                    <a:hlinkClick r:id="rId9" action="ppaction://hlinksldjump"/>
                  </a:rPr>
                  <a:t>Gestión y Sostenibilidad Institucional</a:t>
                </a:r>
                <a:endParaRPr lang="es-CO" sz="1200" b="1" dirty="0">
                  <a:latin typeface="+mj-lt"/>
                </a:endParaRPr>
              </a:p>
            </p:txBody>
          </p:sp>
          <p:sp>
            <p:nvSpPr>
              <p:cNvPr id="14" name="Forma libre: forma 15">
                <a:hlinkClick r:id="rId10" action="ppaction://hlinksldjump"/>
                <a:extLst>
                  <a:ext uri="{FF2B5EF4-FFF2-40B4-BE49-F238E27FC236}">
                    <a16:creationId xmlns:a16="http://schemas.microsoft.com/office/drawing/2014/main" id="{8ECE733F-99CE-41D9-929B-A85CEDEA065A}"/>
                  </a:ext>
                </a:extLst>
              </p:cNvPr>
              <p:cNvSpPr/>
              <p:nvPr/>
            </p:nvSpPr>
            <p:spPr>
              <a:xfrm>
                <a:off x="8137363" y="5556500"/>
                <a:ext cx="1836547" cy="806023"/>
              </a:xfrm>
              <a:custGeom>
                <a:avLst/>
                <a:gdLst>
                  <a:gd name="connsiteX0" fmla="*/ 0 w 1713754"/>
                  <a:gd name="connsiteY0" fmla="*/ 0 h 1200570"/>
                  <a:gd name="connsiteX1" fmla="*/ 1713754 w 1713754"/>
                  <a:gd name="connsiteY1" fmla="*/ 0 h 1200570"/>
                  <a:gd name="connsiteX2" fmla="*/ 1713754 w 1713754"/>
                  <a:gd name="connsiteY2" fmla="*/ 1200570 h 1200570"/>
                  <a:gd name="connsiteX3" fmla="*/ 0 w 1713754"/>
                  <a:gd name="connsiteY3" fmla="*/ 1200570 h 1200570"/>
                  <a:gd name="connsiteX4" fmla="*/ 0 w 1713754"/>
                  <a:gd name="connsiteY4" fmla="*/ 0 h 1200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3754" h="1200570">
                    <a:moveTo>
                      <a:pt x="0" y="0"/>
                    </a:moveTo>
                    <a:lnTo>
                      <a:pt x="1713754" y="0"/>
                    </a:lnTo>
                    <a:lnTo>
                      <a:pt x="1713754" y="1200570"/>
                    </a:lnTo>
                    <a:lnTo>
                      <a:pt x="0" y="12005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a:r>
                  <a:rPr lang="es-CO" sz="1200" b="1" dirty="0">
                    <a:latin typeface="+mj-lt"/>
                    <a:hlinkClick r:id="rId11" action="ppaction://hlinksldjump"/>
                  </a:rPr>
                  <a:t>Bienestar Institucional, calidad de vida e inclusión en contextos universitarios</a:t>
                </a:r>
                <a:endParaRPr lang="es-CO" sz="1200" b="1" dirty="0">
                  <a:latin typeface="+mj-lt"/>
                </a:endParaRPr>
              </a:p>
            </p:txBody>
          </p:sp>
        </p:grpSp>
        <p:grpSp>
          <p:nvGrpSpPr>
            <p:cNvPr id="15" name="Grupo 14">
              <a:extLst>
                <a:ext uri="{FF2B5EF4-FFF2-40B4-BE49-F238E27FC236}">
                  <a16:creationId xmlns:a16="http://schemas.microsoft.com/office/drawing/2014/main" id="{11E48281-4301-444A-BD95-8B812F8C901E}"/>
                </a:ext>
              </a:extLst>
            </p:cNvPr>
            <p:cNvGrpSpPr/>
            <p:nvPr/>
          </p:nvGrpSpPr>
          <p:grpSpPr>
            <a:xfrm>
              <a:off x="5483842" y="3458030"/>
              <a:ext cx="1518972" cy="1503006"/>
              <a:chOff x="-1655650" y="3283236"/>
              <a:chExt cx="1120158" cy="1149532"/>
            </a:xfrm>
          </p:grpSpPr>
          <p:sp>
            <p:nvSpPr>
              <p:cNvPr id="16" name="Elipse 15">
                <a:extLst>
                  <a:ext uri="{FF2B5EF4-FFF2-40B4-BE49-F238E27FC236}">
                    <a16:creationId xmlns:a16="http://schemas.microsoft.com/office/drawing/2014/main" id="{AB2DD399-DC43-47C5-BC9C-4ED291756CE4}"/>
                  </a:ext>
                </a:extLst>
              </p:cNvPr>
              <p:cNvSpPr/>
              <p:nvPr/>
            </p:nvSpPr>
            <p:spPr>
              <a:xfrm>
                <a:off x="-1655650" y="3283236"/>
                <a:ext cx="1120158" cy="1149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7" name="Imagen 16">
                <a:extLst>
                  <a:ext uri="{FF2B5EF4-FFF2-40B4-BE49-F238E27FC236}">
                    <a16:creationId xmlns:a16="http://schemas.microsoft.com/office/drawing/2014/main" id="{4773F5D4-7A12-49A6-9968-4197D87CC98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38047" y="3429000"/>
                <a:ext cx="843635" cy="819888"/>
              </a:xfrm>
              <a:prstGeom prst="rect">
                <a:avLst/>
              </a:prstGeom>
            </p:spPr>
          </p:pic>
        </p:grpSp>
        <p:pic>
          <p:nvPicPr>
            <p:cNvPr id="18" name="Imagen 17">
              <a:extLst>
                <a:ext uri="{FF2B5EF4-FFF2-40B4-BE49-F238E27FC236}">
                  <a16:creationId xmlns:a16="http://schemas.microsoft.com/office/drawing/2014/main" id="{42AB97CD-4B10-4D5E-A658-8AA696364BA2}"/>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383005" y="2381301"/>
              <a:ext cx="905358" cy="796169"/>
            </a:xfrm>
            <a:prstGeom prst="rect">
              <a:avLst/>
            </a:prstGeom>
          </p:spPr>
        </p:pic>
        <p:pic>
          <p:nvPicPr>
            <p:cNvPr id="19" name="Imagen 18">
              <a:extLst>
                <a:ext uri="{FF2B5EF4-FFF2-40B4-BE49-F238E27FC236}">
                  <a16:creationId xmlns:a16="http://schemas.microsoft.com/office/drawing/2014/main" id="{2007755D-740B-440E-B0D4-892681EA0BB7}"/>
                </a:ext>
              </a:extLst>
            </p:cNvPr>
            <p:cNvPicPr>
              <a:picLocks noChangeAspect="1"/>
            </p:cNvPicPr>
            <p:nvPr/>
          </p:nvPicPr>
          <p:blipFill>
            <a:blip r:embed="rId14"/>
            <a:stretch>
              <a:fillRect/>
            </a:stretch>
          </p:blipFill>
          <p:spPr>
            <a:xfrm>
              <a:off x="2270917" y="1756765"/>
              <a:ext cx="800525" cy="873530"/>
            </a:xfrm>
            <a:prstGeom prst="rect">
              <a:avLst/>
            </a:prstGeom>
          </p:spPr>
        </p:pic>
        <p:pic>
          <p:nvPicPr>
            <p:cNvPr id="20" name="Imagen 19">
              <a:extLst>
                <a:ext uri="{FF2B5EF4-FFF2-40B4-BE49-F238E27FC236}">
                  <a16:creationId xmlns:a16="http://schemas.microsoft.com/office/drawing/2014/main" id="{22C55994-6DB9-4768-B1D8-C6109CC081BE}"/>
                </a:ext>
              </a:extLst>
            </p:cNvPr>
            <p:cNvPicPr>
              <a:picLocks noChangeAspect="1"/>
            </p:cNvPicPr>
            <p:nvPr/>
          </p:nvPicPr>
          <p:blipFill rotWithShape="1">
            <a:blip r:embed="rId15">
              <a:clrChange>
                <a:clrFrom>
                  <a:srgbClr val="FFFFFF"/>
                </a:clrFrom>
                <a:clrTo>
                  <a:srgbClr val="FFFFFF">
                    <a:alpha val="0"/>
                  </a:srgbClr>
                </a:clrTo>
              </a:clrChange>
            </a:blip>
            <a:srcRect l="5538"/>
            <a:stretch/>
          </p:blipFill>
          <p:spPr>
            <a:xfrm>
              <a:off x="3154471" y="4990361"/>
              <a:ext cx="1273781" cy="1043378"/>
            </a:xfrm>
            <a:prstGeom prst="rect">
              <a:avLst/>
            </a:prstGeom>
          </p:spPr>
        </p:pic>
        <p:pic>
          <p:nvPicPr>
            <p:cNvPr id="21" name="Picture 2" descr="factor 9 bienestar institucional – ESAP">
              <a:extLst>
                <a:ext uri="{FF2B5EF4-FFF2-40B4-BE49-F238E27FC236}">
                  <a16:creationId xmlns:a16="http://schemas.microsoft.com/office/drawing/2014/main" id="{9A58FF2D-322C-4F98-AE9C-146BA9AB27D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788738" y="5336020"/>
              <a:ext cx="2085197" cy="56128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formacion Integral - FACIHED">
              <a:extLst>
                <a:ext uri="{FF2B5EF4-FFF2-40B4-BE49-F238E27FC236}">
                  <a16:creationId xmlns:a16="http://schemas.microsoft.com/office/drawing/2014/main" id="{E8B9B1CA-ECE3-4895-8873-1A9FDFFE4C32}"/>
                </a:ext>
              </a:extLst>
            </p:cNvPr>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39297" t="3297" r="36767" b="26046"/>
            <a:stretch/>
          </p:blipFill>
          <p:spPr bwMode="auto">
            <a:xfrm>
              <a:off x="5275250" y="278362"/>
              <a:ext cx="1118839" cy="966656"/>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CuadroTexto 25"/>
          <p:cNvSpPr txBox="1"/>
          <p:nvPr/>
        </p:nvSpPr>
        <p:spPr>
          <a:xfrm>
            <a:off x="1323474" y="3241090"/>
            <a:ext cx="1816768" cy="1777836"/>
          </a:xfrm>
          <a:prstGeom prst="rect">
            <a:avLst/>
          </a:prstGeom>
          <a:noFill/>
        </p:spPr>
        <p:txBody>
          <a:bodyPr wrap="square" rtlCol="0">
            <a:spAutoFit/>
          </a:bodyPr>
          <a:lstStyle/>
          <a:p>
            <a:endParaRPr lang="es-CO" dirty="0"/>
          </a:p>
        </p:txBody>
      </p:sp>
      <p:graphicFrame>
        <p:nvGraphicFramePr>
          <p:cNvPr id="27" name="Diagrama 26"/>
          <p:cNvGraphicFramePr/>
          <p:nvPr>
            <p:extLst>
              <p:ext uri="{D42A27DB-BD31-4B8C-83A1-F6EECF244321}">
                <p14:modId xmlns:p14="http://schemas.microsoft.com/office/powerpoint/2010/main" val="695409932"/>
              </p:ext>
            </p:extLst>
          </p:nvPr>
        </p:nvGraphicFramePr>
        <p:xfrm>
          <a:off x="72136" y="1902172"/>
          <a:ext cx="3256965" cy="3760391"/>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30" name="Título 1">
            <a:extLst>
              <a:ext uri="{FF2B5EF4-FFF2-40B4-BE49-F238E27FC236}">
                <a16:creationId xmlns:a16="http://schemas.microsoft.com/office/drawing/2014/main" id="{9665D62E-720C-48CA-A98D-BBB042D359B3}"/>
              </a:ext>
            </a:extLst>
          </p:cNvPr>
          <p:cNvSpPr txBox="1">
            <a:spLocks/>
          </p:cNvSpPr>
          <p:nvPr/>
        </p:nvSpPr>
        <p:spPr>
          <a:xfrm>
            <a:off x="642703" y="1494421"/>
            <a:ext cx="2188608" cy="4371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70C0"/>
                </a:solidFill>
                <a:latin typeface="+mj-lt"/>
                <a:ea typeface="+mj-ea"/>
                <a:cs typeface="+mj-cs"/>
              </a:defRPr>
            </a:lvl1pPr>
          </a:lstStyle>
          <a:p>
            <a:pPr algn="ctr"/>
            <a:r>
              <a:rPr lang="es-CO" sz="1600" i="1" dirty="0">
                <a:solidFill>
                  <a:schemeClr val="tx1"/>
                </a:solidFill>
              </a:rPr>
              <a:t>2021</a:t>
            </a:r>
          </a:p>
        </p:txBody>
      </p:sp>
      <p:sp>
        <p:nvSpPr>
          <p:cNvPr id="31" name="Título 1">
            <a:extLst>
              <a:ext uri="{FF2B5EF4-FFF2-40B4-BE49-F238E27FC236}">
                <a16:creationId xmlns:a16="http://schemas.microsoft.com/office/drawing/2014/main" id="{9665D62E-720C-48CA-A98D-BBB042D359B3}"/>
              </a:ext>
            </a:extLst>
          </p:cNvPr>
          <p:cNvSpPr txBox="1">
            <a:spLocks/>
          </p:cNvSpPr>
          <p:nvPr/>
        </p:nvSpPr>
        <p:spPr>
          <a:xfrm>
            <a:off x="5910122" y="1169894"/>
            <a:ext cx="2188608" cy="4371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70C0"/>
                </a:solidFill>
                <a:latin typeface="+mj-lt"/>
                <a:ea typeface="+mj-ea"/>
                <a:cs typeface="+mj-cs"/>
              </a:defRPr>
            </a:lvl1pPr>
          </a:lstStyle>
          <a:p>
            <a:pPr algn="ctr"/>
            <a:r>
              <a:rPr lang="es-CO" sz="1600" i="1" dirty="0">
                <a:solidFill>
                  <a:schemeClr val="tx1"/>
                </a:solidFill>
              </a:rPr>
              <a:t>Instrumento UTP</a:t>
            </a:r>
          </a:p>
          <a:p>
            <a:pPr algn="ctr"/>
            <a:r>
              <a:rPr lang="es-CO" sz="1600" i="1" dirty="0">
                <a:solidFill>
                  <a:schemeClr val="tx1"/>
                </a:solidFill>
              </a:rPr>
              <a:t>para construir futuro</a:t>
            </a:r>
          </a:p>
        </p:txBody>
      </p:sp>
      <p:sp>
        <p:nvSpPr>
          <p:cNvPr id="32" name="Flecha a la derecha con bandas 31"/>
          <p:cNvSpPr/>
          <p:nvPr/>
        </p:nvSpPr>
        <p:spPr>
          <a:xfrm>
            <a:off x="9253059" y="3528601"/>
            <a:ext cx="329259" cy="474884"/>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33" name="Título 1">
            <a:extLst>
              <a:ext uri="{FF2B5EF4-FFF2-40B4-BE49-F238E27FC236}">
                <a16:creationId xmlns:a16="http://schemas.microsoft.com/office/drawing/2014/main" id="{9665D62E-720C-48CA-A98D-BBB042D359B3}"/>
              </a:ext>
            </a:extLst>
          </p:cNvPr>
          <p:cNvSpPr txBox="1">
            <a:spLocks/>
          </p:cNvSpPr>
          <p:nvPr/>
        </p:nvSpPr>
        <p:spPr>
          <a:xfrm>
            <a:off x="10002779" y="1351015"/>
            <a:ext cx="2188608" cy="4371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70C0"/>
                </a:solidFill>
                <a:latin typeface="+mj-lt"/>
                <a:ea typeface="+mj-ea"/>
                <a:cs typeface="+mj-cs"/>
              </a:defRPr>
            </a:lvl1pPr>
          </a:lstStyle>
          <a:p>
            <a:pPr algn="ctr"/>
            <a:r>
              <a:rPr lang="es-CO" sz="1600" i="1" dirty="0">
                <a:solidFill>
                  <a:schemeClr val="tx1"/>
                </a:solidFill>
                <a:hlinkClick r:id="rId24" action="ppaction://hlinksldjump"/>
              </a:rPr>
              <a:t>Visión de futuro</a:t>
            </a:r>
            <a:endParaRPr lang="es-CO" sz="1600" i="1" dirty="0">
              <a:solidFill>
                <a:schemeClr val="tx1"/>
              </a:solidFill>
            </a:endParaRPr>
          </a:p>
        </p:txBody>
      </p:sp>
      <p:graphicFrame>
        <p:nvGraphicFramePr>
          <p:cNvPr id="34" name="Diagrama 33"/>
          <p:cNvGraphicFramePr/>
          <p:nvPr>
            <p:extLst>
              <p:ext uri="{D42A27DB-BD31-4B8C-83A1-F6EECF244321}">
                <p14:modId xmlns:p14="http://schemas.microsoft.com/office/powerpoint/2010/main" val="1721065270"/>
              </p:ext>
            </p:extLst>
          </p:nvPr>
        </p:nvGraphicFramePr>
        <p:xfrm>
          <a:off x="9117625" y="1703352"/>
          <a:ext cx="3074375" cy="4633911"/>
        </p:xfrm>
        <a:graphic>
          <a:graphicData uri="http://schemas.openxmlformats.org/drawingml/2006/diagram">
            <dgm:relIds xmlns:dgm="http://schemas.openxmlformats.org/drawingml/2006/diagram" xmlns:r="http://schemas.openxmlformats.org/officeDocument/2006/relationships" r:dm="rId25" r:lo="rId26" r:qs="rId27" r:cs="rId28"/>
          </a:graphicData>
        </a:graphic>
      </p:graphicFrame>
      <p:sp>
        <p:nvSpPr>
          <p:cNvPr id="5" name="CuadroTexto 4">
            <a:hlinkClick r:id="rId30" action="ppaction://hlinksldjump"/>
          </p:cNvPr>
          <p:cNvSpPr txBox="1"/>
          <p:nvPr/>
        </p:nvSpPr>
        <p:spPr>
          <a:xfrm>
            <a:off x="3586059" y="2326941"/>
            <a:ext cx="696024" cy="3135923"/>
          </a:xfrm>
          <a:prstGeom prst="rect">
            <a:avLst/>
          </a:prstGeom>
          <a:noFill/>
        </p:spPr>
        <p:txBody>
          <a:bodyPr vert="wordArtVert" wrap="none" rtlCol="0">
            <a:spAutoFit/>
          </a:bodyPr>
          <a:lstStyle/>
          <a:p>
            <a:r>
              <a:rPr lang="es-CO"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FACIEM</a:t>
            </a:r>
            <a:endParaRPr lang="es-CO" sz="2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36" name="Flecha a la derecha con bandas 35"/>
          <p:cNvSpPr/>
          <p:nvPr/>
        </p:nvSpPr>
        <p:spPr>
          <a:xfrm>
            <a:off x="4248803" y="3545424"/>
            <a:ext cx="329259" cy="474884"/>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37" name="Flecha a la derecha con bandas 36"/>
          <p:cNvSpPr/>
          <p:nvPr/>
        </p:nvSpPr>
        <p:spPr>
          <a:xfrm>
            <a:off x="3419573" y="3535591"/>
            <a:ext cx="329259" cy="474884"/>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pic>
        <p:nvPicPr>
          <p:cNvPr id="7" name="Imagen 6"/>
          <p:cNvPicPr>
            <a:picLocks noChangeAspect="1"/>
          </p:cNvPicPr>
          <p:nvPr/>
        </p:nvPicPr>
        <p:blipFill rotWithShape="1">
          <a:blip r:embed="rId31"/>
          <a:srcRect l="18680" t="753" r="29209" b="68491"/>
          <a:stretch/>
        </p:blipFill>
        <p:spPr>
          <a:xfrm>
            <a:off x="6942333" y="1660733"/>
            <a:ext cx="514369" cy="482878"/>
          </a:xfrm>
          <a:prstGeom prst="rect">
            <a:avLst/>
          </a:prstGeom>
        </p:spPr>
      </p:pic>
      <p:sp>
        <p:nvSpPr>
          <p:cNvPr id="29" name="Título 1">
            <a:extLst>
              <a:ext uri="{FF2B5EF4-FFF2-40B4-BE49-F238E27FC236}">
                <a16:creationId xmlns:a16="http://schemas.microsoft.com/office/drawing/2014/main" id="{9665D62E-720C-48CA-A98D-BBB042D359B3}"/>
              </a:ext>
            </a:extLst>
          </p:cNvPr>
          <p:cNvSpPr txBox="1">
            <a:spLocks/>
          </p:cNvSpPr>
          <p:nvPr/>
        </p:nvSpPr>
        <p:spPr>
          <a:xfrm>
            <a:off x="2906520" y="1494421"/>
            <a:ext cx="2188608" cy="4371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rgbClr val="0070C0"/>
                </a:solidFill>
                <a:latin typeface="+mj-lt"/>
                <a:ea typeface="+mj-ea"/>
                <a:cs typeface="+mj-cs"/>
              </a:defRPr>
            </a:lvl1pPr>
          </a:lstStyle>
          <a:p>
            <a:pPr algn="ctr"/>
            <a:endParaRPr lang="es-CO" sz="1600" i="1" dirty="0">
              <a:solidFill>
                <a:schemeClr val="tx1"/>
              </a:solidFill>
            </a:endParaRPr>
          </a:p>
        </p:txBody>
      </p:sp>
    </p:spTree>
    <p:extLst>
      <p:ext uri="{BB962C8B-B14F-4D97-AF65-F5344CB8AC3E}">
        <p14:creationId xmlns:p14="http://schemas.microsoft.com/office/powerpoint/2010/main" val="211006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object 55">
            <a:extLst>
              <a:ext uri="{FF2B5EF4-FFF2-40B4-BE49-F238E27FC236}">
                <a16:creationId xmlns:a16="http://schemas.microsoft.com/office/drawing/2014/main" id="{CDB257BA-DFF2-4877-8070-7B42AF439C15}"/>
              </a:ext>
            </a:extLst>
          </p:cNvPr>
          <p:cNvSpPr/>
          <p:nvPr/>
        </p:nvSpPr>
        <p:spPr>
          <a:xfrm>
            <a:off x="4001700" y="1462941"/>
            <a:ext cx="2439243" cy="439686"/>
          </a:xfrm>
          <a:prstGeom prst="roundRect">
            <a:avLst/>
          </a:prstGeom>
          <a:ln>
            <a:solidFill>
              <a:srgbClr val="E4061B"/>
            </a:solidFill>
          </a:ln>
        </p:spPr>
        <p:style>
          <a:lnRef idx="2">
            <a:schemeClr val="accent2"/>
          </a:lnRef>
          <a:fillRef idx="1">
            <a:schemeClr val="lt1"/>
          </a:fillRef>
          <a:effectRef idx="0">
            <a:schemeClr val="accent2"/>
          </a:effectRef>
          <a:fontRef idx="minor">
            <a:schemeClr val="dk1"/>
          </a:fontRef>
        </p:style>
        <p:txBody>
          <a:bodyPr wrap="square" lIns="0" tIns="0" rIns="0" bIns="0" rtlCol="0"/>
          <a:lstStyle/>
          <a:p>
            <a:endParaRPr/>
          </a:p>
        </p:txBody>
      </p:sp>
      <p:sp>
        <p:nvSpPr>
          <p:cNvPr id="2" name="Título 1">
            <a:extLst>
              <a:ext uri="{FF2B5EF4-FFF2-40B4-BE49-F238E27FC236}">
                <a16:creationId xmlns:a16="http://schemas.microsoft.com/office/drawing/2014/main" id="{9665D62E-720C-48CA-A98D-BBB042D359B3}"/>
              </a:ext>
            </a:extLst>
          </p:cNvPr>
          <p:cNvSpPr>
            <a:spLocks noGrp="1"/>
          </p:cNvSpPr>
          <p:nvPr>
            <p:ph type="title"/>
          </p:nvPr>
        </p:nvSpPr>
        <p:spPr>
          <a:xfrm>
            <a:off x="1234131" y="756653"/>
            <a:ext cx="10515600" cy="720304"/>
          </a:xfrm>
        </p:spPr>
        <p:txBody>
          <a:bodyPr/>
          <a:lstStyle/>
          <a:p>
            <a:pPr algn="ctr"/>
            <a:r>
              <a:rPr lang="es-MX" dirty="0"/>
              <a:t>Facultad de Ciencias Empresariales </a:t>
            </a:r>
            <a:endParaRPr lang="es-CO" dirty="0"/>
          </a:p>
        </p:txBody>
      </p:sp>
      <p:grpSp>
        <p:nvGrpSpPr>
          <p:cNvPr id="4" name="Grupo 3">
            <a:extLst>
              <a:ext uri="{FF2B5EF4-FFF2-40B4-BE49-F238E27FC236}">
                <a16:creationId xmlns:a16="http://schemas.microsoft.com/office/drawing/2014/main" id="{0D0DCD74-C3FF-47AE-83EF-255DF0405728}"/>
              </a:ext>
            </a:extLst>
          </p:cNvPr>
          <p:cNvGrpSpPr/>
          <p:nvPr/>
        </p:nvGrpSpPr>
        <p:grpSpPr>
          <a:xfrm>
            <a:off x="1095649" y="1593614"/>
            <a:ext cx="10551042" cy="4683617"/>
            <a:chOff x="146461" y="822921"/>
            <a:chExt cx="9333314" cy="4396612"/>
          </a:xfrm>
        </p:grpSpPr>
        <p:sp>
          <p:nvSpPr>
            <p:cNvPr id="5" name="object 3">
              <a:extLst>
                <a:ext uri="{FF2B5EF4-FFF2-40B4-BE49-F238E27FC236}">
                  <a16:creationId xmlns:a16="http://schemas.microsoft.com/office/drawing/2014/main" id="{113082C8-03F6-40C4-A5BB-3BD2FA1EE229}"/>
                </a:ext>
              </a:extLst>
            </p:cNvPr>
            <p:cNvSpPr/>
            <p:nvPr/>
          </p:nvSpPr>
          <p:spPr>
            <a:xfrm>
              <a:off x="5348453" y="1318667"/>
              <a:ext cx="591820" cy="1554485"/>
            </a:xfrm>
            <a:prstGeom prst="roundRect">
              <a:avLst/>
            </a:prstGeom>
            <a:solidFill>
              <a:srgbClr val="BEBEBE"/>
            </a:solidFill>
          </p:spPr>
          <p:txBody>
            <a:bodyPr wrap="square" lIns="0" tIns="0" rIns="0" bIns="0" rtlCol="0"/>
            <a:lstStyle/>
            <a:p>
              <a:endParaRPr/>
            </a:p>
          </p:txBody>
        </p:sp>
        <p:sp>
          <p:nvSpPr>
            <p:cNvPr id="6" name="object 4">
              <a:extLst>
                <a:ext uri="{FF2B5EF4-FFF2-40B4-BE49-F238E27FC236}">
                  <a16:creationId xmlns:a16="http://schemas.microsoft.com/office/drawing/2014/main" id="{ED2744C4-BF54-4FC4-8BAC-9E54282ADEFD}"/>
                </a:ext>
              </a:extLst>
            </p:cNvPr>
            <p:cNvSpPr txBox="1"/>
            <p:nvPr/>
          </p:nvSpPr>
          <p:spPr>
            <a:xfrm>
              <a:off x="5461185" y="1304014"/>
              <a:ext cx="366353" cy="1565280"/>
            </a:xfrm>
            <a:prstGeom prst="rect">
              <a:avLst/>
            </a:prstGeom>
          </p:spPr>
          <p:txBody>
            <a:bodyPr vert="vert270" wrap="square" lIns="0" tIns="0" rIns="0" bIns="0" rtlCol="0">
              <a:spAutoFit/>
            </a:bodyPr>
            <a:lstStyle/>
            <a:p>
              <a:pPr marL="12700" algn="ctr">
                <a:lnSpc>
                  <a:spcPts val="1105"/>
                </a:lnSpc>
              </a:pPr>
              <a:r>
                <a:rPr sz="900" b="1" dirty="0">
                  <a:solidFill>
                    <a:srgbClr val="1A1504"/>
                  </a:solidFill>
                  <a:latin typeface="Carlito"/>
                  <a:cs typeface="Carlito"/>
                </a:rPr>
                <a:t>Maestría </a:t>
              </a:r>
              <a:r>
                <a:rPr sz="900" b="1" spc="5" dirty="0" err="1">
                  <a:solidFill>
                    <a:srgbClr val="1A1504"/>
                  </a:solidFill>
                  <a:latin typeface="Carlito"/>
                  <a:cs typeface="Carlito"/>
                </a:rPr>
                <a:t>en</a:t>
              </a:r>
              <a:r>
                <a:rPr sz="900" b="1" spc="-114" dirty="0">
                  <a:solidFill>
                    <a:srgbClr val="1A1504"/>
                  </a:solidFill>
                  <a:latin typeface="Carlito"/>
                  <a:cs typeface="Carlito"/>
                </a:rPr>
                <a:t> </a:t>
              </a:r>
              <a:r>
                <a:rPr sz="900" b="1" dirty="0" err="1">
                  <a:solidFill>
                    <a:srgbClr val="1A1504"/>
                  </a:solidFill>
                  <a:latin typeface="Carlito"/>
                  <a:cs typeface="Carlito"/>
                </a:rPr>
                <a:t>Administración</a:t>
              </a:r>
              <a:endParaRPr lang="es-CO" sz="900" dirty="0">
                <a:latin typeface="Carlito"/>
                <a:cs typeface="Carlito"/>
              </a:endParaRPr>
            </a:p>
            <a:p>
              <a:pPr marL="12700" algn="ctr">
                <a:lnSpc>
                  <a:spcPts val="1105"/>
                </a:lnSpc>
              </a:pPr>
              <a:r>
                <a:rPr sz="900" b="1" dirty="0">
                  <a:solidFill>
                    <a:srgbClr val="1A1504"/>
                  </a:solidFill>
                  <a:latin typeface="Carlito"/>
                  <a:cs typeface="Carlito"/>
                </a:rPr>
                <a:t>del Desarrollo  </a:t>
              </a:r>
              <a:r>
                <a:rPr sz="900" b="1" spc="-5" dirty="0">
                  <a:solidFill>
                    <a:srgbClr val="1A1504"/>
                  </a:solidFill>
                  <a:latin typeface="Carlito"/>
                  <a:cs typeface="Carlito"/>
                </a:rPr>
                <a:t>Humano </a:t>
              </a:r>
              <a:r>
                <a:rPr sz="900" b="1" dirty="0">
                  <a:solidFill>
                    <a:srgbClr val="1A1504"/>
                  </a:solidFill>
                  <a:latin typeface="Carlito"/>
                  <a:cs typeface="Carlito"/>
                </a:rPr>
                <a:t>y</a:t>
              </a:r>
              <a:r>
                <a:rPr sz="900" b="1" spc="-85" dirty="0">
                  <a:solidFill>
                    <a:srgbClr val="1A1504"/>
                  </a:solidFill>
                  <a:latin typeface="Carlito"/>
                  <a:cs typeface="Carlito"/>
                </a:rPr>
                <a:t> </a:t>
              </a:r>
              <a:r>
                <a:rPr sz="900" b="1" dirty="0">
                  <a:solidFill>
                    <a:srgbClr val="1A1504"/>
                  </a:solidFill>
                  <a:latin typeface="Carlito"/>
                  <a:cs typeface="Carlito"/>
                </a:rPr>
                <a:t>Organizacional</a:t>
              </a:r>
              <a:endParaRPr sz="900" dirty="0">
                <a:latin typeface="Carlito"/>
                <a:cs typeface="Carlito"/>
              </a:endParaRPr>
            </a:p>
          </p:txBody>
        </p:sp>
        <p:sp>
          <p:nvSpPr>
            <p:cNvPr id="7" name="object 5">
              <a:extLst>
                <a:ext uri="{FF2B5EF4-FFF2-40B4-BE49-F238E27FC236}">
                  <a16:creationId xmlns:a16="http://schemas.microsoft.com/office/drawing/2014/main" id="{55672266-D517-4382-A6AC-7A815F9315C5}"/>
                </a:ext>
              </a:extLst>
            </p:cNvPr>
            <p:cNvSpPr/>
            <p:nvPr/>
          </p:nvSpPr>
          <p:spPr>
            <a:xfrm>
              <a:off x="6003657" y="1318667"/>
              <a:ext cx="591820" cy="1554485"/>
            </a:xfrm>
            <a:prstGeom prst="roundRect">
              <a:avLst/>
            </a:prstGeom>
            <a:solidFill>
              <a:srgbClr val="BEBEBE"/>
            </a:solidFill>
          </p:spPr>
          <p:txBody>
            <a:bodyPr wrap="square" lIns="0" tIns="0" rIns="0" bIns="0" rtlCol="0"/>
            <a:lstStyle/>
            <a:p>
              <a:endParaRPr/>
            </a:p>
          </p:txBody>
        </p:sp>
        <p:sp>
          <p:nvSpPr>
            <p:cNvPr id="8" name="object 6">
              <a:extLst>
                <a:ext uri="{FF2B5EF4-FFF2-40B4-BE49-F238E27FC236}">
                  <a16:creationId xmlns:a16="http://schemas.microsoft.com/office/drawing/2014/main" id="{ADEFA974-2B5C-44D3-B985-42A114F8C11B}"/>
                </a:ext>
              </a:extLst>
            </p:cNvPr>
            <p:cNvSpPr txBox="1"/>
            <p:nvPr/>
          </p:nvSpPr>
          <p:spPr>
            <a:xfrm>
              <a:off x="6141748" y="1430147"/>
              <a:ext cx="374351" cy="1432779"/>
            </a:xfrm>
            <a:prstGeom prst="rect">
              <a:avLst/>
            </a:prstGeom>
          </p:spPr>
          <p:txBody>
            <a:bodyPr vert="vert270" wrap="square" lIns="0" tIns="0" rIns="0" bIns="0" rtlCol="0">
              <a:spAutoFit/>
            </a:bodyPr>
            <a:lstStyle/>
            <a:p>
              <a:pPr marL="30480" algn="ctr">
                <a:lnSpc>
                  <a:spcPts val="1105"/>
                </a:lnSpc>
              </a:pPr>
              <a:r>
                <a:rPr sz="900" b="1" dirty="0" err="1">
                  <a:solidFill>
                    <a:srgbClr val="1A1504"/>
                  </a:solidFill>
                  <a:latin typeface="Carlito"/>
                  <a:cs typeface="Carlito"/>
                </a:rPr>
                <a:t>Maestría</a:t>
              </a:r>
              <a:r>
                <a:rPr sz="900" b="1" dirty="0">
                  <a:solidFill>
                    <a:srgbClr val="1A1504"/>
                  </a:solidFill>
                  <a:latin typeface="Carlito"/>
                  <a:cs typeface="Carlito"/>
                </a:rPr>
                <a:t> </a:t>
              </a:r>
              <a:r>
                <a:rPr sz="900" b="1" spc="5" dirty="0" err="1">
                  <a:solidFill>
                    <a:srgbClr val="1A1504"/>
                  </a:solidFill>
                  <a:latin typeface="Carlito"/>
                  <a:cs typeface="Carlito"/>
                </a:rPr>
                <a:t>en</a:t>
              </a:r>
              <a:r>
                <a:rPr sz="900" b="1" spc="-110" dirty="0">
                  <a:solidFill>
                    <a:srgbClr val="1A1504"/>
                  </a:solidFill>
                  <a:latin typeface="Carlito"/>
                  <a:cs typeface="Carlito"/>
                </a:rPr>
                <a:t> </a:t>
              </a:r>
              <a:r>
                <a:rPr sz="900" b="1" dirty="0" err="1">
                  <a:solidFill>
                    <a:srgbClr val="1A1504"/>
                  </a:solidFill>
                  <a:latin typeface="Carlito"/>
                  <a:cs typeface="Carlito"/>
                </a:rPr>
                <a:t>Sistemas</a:t>
              </a:r>
              <a:r>
                <a:rPr lang="es-CO" sz="900" dirty="0">
                  <a:latin typeface="Carlito"/>
                  <a:cs typeface="Carlito"/>
                </a:rPr>
                <a:t> </a:t>
              </a:r>
              <a:r>
                <a:rPr sz="900" b="1" spc="-5" dirty="0" err="1">
                  <a:solidFill>
                    <a:srgbClr val="1A1504"/>
                  </a:solidFill>
                  <a:latin typeface="Carlito"/>
                  <a:cs typeface="Carlito"/>
                </a:rPr>
                <a:t>Integrados</a:t>
              </a:r>
              <a:r>
                <a:rPr sz="900" b="1" spc="-5" dirty="0">
                  <a:solidFill>
                    <a:srgbClr val="1A1504"/>
                  </a:solidFill>
                  <a:latin typeface="Carlito"/>
                  <a:cs typeface="Carlito"/>
                </a:rPr>
                <a:t> </a:t>
              </a:r>
              <a:r>
                <a:rPr sz="900" b="1" dirty="0">
                  <a:solidFill>
                    <a:srgbClr val="1A1504"/>
                  </a:solidFill>
                  <a:latin typeface="Carlito"/>
                  <a:cs typeface="Carlito"/>
                </a:rPr>
                <a:t>de</a:t>
              </a:r>
              <a:r>
                <a:rPr lang="es-CO" sz="900" b="1" dirty="0">
                  <a:solidFill>
                    <a:srgbClr val="1A1504"/>
                  </a:solidFill>
                  <a:latin typeface="Carlito"/>
                  <a:cs typeface="Carlito"/>
                </a:rPr>
                <a:t> </a:t>
              </a:r>
              <a:r>
                <a:rPr sz="900" b="1" dirty="0" err="1">
                  <a:solidFill>
                    <a:srgbClr val="1A1504"/>
                  </a:solidFill>
                  <a:latin typeface="Carlito"/>
                  <a:cs typeface="Carlito"/>
                </a:rPr>
                <a:t>Gestión</a:t>
              </a:r>
              <a:r>
                <a:rPr sz="900" b="1" dirty="0">
                  <a:solidFill>
                    <a:srgbClr val="1A1504"/>
                  </a:solidFill>
                  <a:latin typeface="Carlito"/>
                  <a:cs typeface="Carlito"/>
                </a:rPr>
                <a:t>  de la</a:t>
              </a:r>
              <a:r>
                <a:rPr sz="900" b="1" spc="-40" dirty="0">
                  <a:solidFill>
                    <a:srgbClr val="1A1504"/>
                  </a:solidFill>
                  <a:latin typeface="Carlito"/>
                  <a:cs typeface="Carlito"/>
                </a:rPr>
                <a:t> </a:t>
              </a:r>
              <a:r>
                <a:rPr sz="900" b="1" dirty="0" err="1">
                  <a:solidFill>
                    <a:srgbClr val="1A1504"/>
                  </a:solidFill>
                  <a:latin typeface="Carlito"/>
                  <a:cs typeface="Carlito"/>
                </a:rPr>
                <a:t>Calidad</a:t>
              </a:r>
              <a:endParaRPr sz="900" dirty="0">
                <a:latin typeface="Carlito"/>
                <a:cs typeface="Carlito"/>
              </a:endParaRPr>
            </a:p>
          </p:txBody>
        </p:sp>
        <p:sp>
          <p:nvSpPr>
            <p:cNvPr id="9" name="object 7">
              <a:extLst>
                <a:ext uri="{FF2B5EF4-FFF2-40B4-BE49-F238E27FC236}">
                  <a16:creationId xmlns:a16="http://schemas.microsoft.com/office/drawing/2014/main" id="{954AD45A-6A71-4452-8CBF-7EE09ACE5B3D}"/>
                </a:ext>
              </a:extLst>
            </p:cNvPr>
            <p:cNvSpPr/>
            <p:nvPr/>
          </p:nvSpPr>
          <p:spPr>
            <a:xfrm>
              <a:off x="2705736" y="3339094"/>
              <a:ext cx="978374" cy="592088"/>
            </a:xfrm>
            <a:prstGeom prst="rect">
              <a:avLst/>
            </a:prstGeom>
            <a:blipFill>
              <a:blip r:embed="rId2" cstate="print"/>
              <a:stretch>
                <a:fillRect/>
              </a:stretch>
            </a:blipFill>
          </p:spPr>
          <p:txBody>
            <a:bodyPr wrap="square" lIns="0" tIns="0" rIns="0" bIns="0" rtlCol="0"/>
            <a:lstStyle/>
            <a:p>
              <a:endParaRPr/>
            </a:p>
          </p:txBody>
        </p:sp>
        <p:sp>
          <p:nvSpPr>
            <p:cNvPr id="10" name="object 8">
              <a:extLst>
                <a:ext uri="{FF2B5EF4-FFF2-40B4-BE49-F238E27FC236}">
                  <a16:creationId xmlns:a16="http://schemas.microsoft.com/office/drawing/2014/main" id="{1AABB97D-BFB9-4BE3-A2D6-C20DDB049D09}"/>
                </a:ext>
              </a:extLst>
            </p:cNvPr>
            <p:cNvSpPr txBox="1"/>
            <p:nvPr/>
          </p:nvSpPr>
          <p:spPr>
            <a:xfrm>
              <a:off x="2966874" y="3527872"/>
              <a:ext cx="651765" cy="156496"/>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FFFFFF"/>
                  </a:solidFill>
                  <a:latin typeface="Carlito"/>
                  <a:cs typeface="Carlito"/>
                </a:rPr>
                <a:t>Creatividad</a:t>
              </a:r>
              <a:endParaRPr sz="1000" dirty="0">
                <a:latin typeface="Carlito"/>
                <a:cs typeface="Carlito"/>
              </a:endParaRPr>
            </a:p>
          </p:txBody>
        </p:sp>
        <p:sp>
          <p:nvSpPr>
            <p:cNvPr id="11" name="object 9">
              <a:extLst>
                <a:ext uri="{FF2B5EF4-FFF2-40B4-BE49-F238E27FC236}">
                  <a16:creationId xmlns:a16="http://schemas.microsoft.com/office/drawing/2014/main" id="{16578181-D418-4111-BACB-39270339BE48}"/>
                </a:ext>
              </a:extLst>
            </p:cNvPr>
            <p:cNvSpPr/>
            <p:nvPr/>
          </p:nvSpPr>
          <p:spPr>
            <a:xfrm>
              <a:off x="3484268" y="3344226"/>
              <a:ext cx="1126823" cy="592088"/>
            </a:xfrm>
            <a:prstGeom prst="rect">
              <a:avLst/>
            </a:prstGeom>
            <a:blipFill>
              <a:blip r:embed="rId3" cstate="print"/>
              <a:stretch>
                <a:fillRect/>
              </a:stretch>
            </a:blipFill>
          </p:spPr>
          <p:txBody>
            <a:bodyPr wrap="square" lIns="0" tIns="0" rIns="0" bIns="0" rtlCol="0"/>
            <a:lstStyle/>
            <a:p>
              <a:endParaRPr/>
            </a:p>
          </p:txBody>
        </p:sp>
        <p:sp>
          <p:nvSpPr>
            <p:cNvPr id="12" name="object 10">
              <a:extLst>
                <a:ext uri="{FF2B5EF4-FFF2-40B4-BE49-F238E27FC236}">
                  <a16:creationId xmlns:a16="http://schemas.microsoft.com/office/drawing/2014/main" id="{815FF202-E6A2-45DD-BB3F-9E584DE2C26A}"/>
                </a:ext>
              </a:extLst>
            </p:cNvPr>
            <p:cNvSpPr txBox="1"/>
            <p:nvPr/>
          </p:nvSpPr>
          <p:spPr>
            <a:xfrm>
              <a:off x="3738487" y="3490093"/>
              <a:ext cx="693420" cy="280490"/>
            </a:xfrm>
            <a:prstGeom prst="rect">
              <a:avLst/>
            </a:prstGeom>
          </p:spPr>
          <p:txBody>
            <a:bodyPr vert="horz" wrap="square" lIns="0" tIns="41910" rIns="0" bIns="0" rtlCol="0">
              <a:spAutoFit/>
            </a:bodyPr>
            <a:lstStyle/>
            <a:p>
              <a:pPr marR="5080" indent="12700">
                <a:lnSpc>
                  <a:spcPts val="960"/>
                </a:lnSpc>
                <a:spcBef>
                  <a:spcPts val="330"/>
                </a:spcBef>
              </a:pPr>
              <a:r>
                <a:rPr sz="1000" dirty="0">
                  <a:solidFill>
                    <a:srgbClr val="FFFFFF"/>
                  </a:solidFill>
                  <a:latin typeface="Carlito"/>
                  <a:cs typeface="Carlito"/>
                </a:rPr>
                <a:t>Ma</a:t>
              </a:r>
              <a:r>
                <a:rPr sz="1000" spc="-5" dirty="0">
                  <a:solidFill>
                    <a:srgbClr val="FFFFFF"/>
                  </a:solidFill>
                  <a:latin typeface="Carlito"/>
                  <a:cs typeface="Carlito"/>
                </a:rPr>
                <a:t>n</a:t>
              </a:r>
              <a:r>
                <a:rPr sz="1000" spc="-10" dirty="0">
                  <a:solidFill>
                    <a:srgbClr val="FFFFFF"/>
                  </a:solidFill>
                  <a:latin typeface="Carlito"/>
                  <a:cs typeface="Carlito"/>
                </a:rPr>
                <a:t>uf</a:t>
              </a:r>
              <a:r>
                <a:rPr sz="1000" dirty="0">
                  <a:solidFill>
                    <a:srgbClr val="FFFFFF"/>
                  </a:solidFill>
                  <a:latin typeface="Carlito"/>
                  <a:cs typeface="Carlito"/>
                </a:rPr>
                <a:t>act</a:t>
              </a:r>
              <a:r>
                <a:rPr sz="1000" spc="-10" dirty="0">
                  <a:solidFill>
                    <a:srgbClr val="FFFFFF"/>
                  </a:solidFill>
                  <a:latin typeface="Carlito"/>
                  <a:cs typeface="Carlito"/>
                </a:rPr>
                <a:t>ur</a:t>
              </a:r>
              <a:r>
                <a:rPr sz="1000" dirty="0">
                  <a:solidFill>
                    <a:srgbClr val="FFFFFF"/>
                  </a:solidFill>
                  <a:latin typeface="Carlito"/>
                  <a:cs typeface="Carlito"/>
                </a:rPr>
                <a:t>a  </a:t>
              </a:r>
              <a:r>
                <a:rPr sz="1000" spc="-5" dirty="0">
                  <a:solidFill>
                    <a:srgbClr val="FFFFFF"/>
                  </a:solidFill>
                  <a:latin typeface="Carlito"/>
                  <a:cs typeface="Carlito"/>
                </a:rPr>
                <a:t>Flexible</a:t>
              </a:r>
              <a:endParaRPr sz="1000" dirty="0">
                <a:latin typeface="Carlito"/>
                <a:cs typeface="Carlito"/>
              </a:endParaRPr>
            </a:p>
          </p:txBody>
        </p:sp>
        <p:sp>
          <p:nvSpPr>
            <p:cNvPr id="13" name="object 11">
              <a:extLst>
                <a:ext uri="{FF2B5EF4-FFF2-40B4-BE49-F238E27FC236}">
                  <a16:creationId xmlns:a16="http://schemas.microsoft.com/office/drawing/2014/main" id="{8322A08D-83F3-451E-B13D-B63F4BF83090}"/>
                </a:ext>
              </a:extLst>
            </p:cNvPr>
            <p:cNvSpPr/>
            <p:nvPr/>
          </p:nvSpPr>
          <p:spPr>
            <a:xfrm>
              <a:off x="5104021" y="3339095"/>
              <a:ext cx="1077261" cy="610139"/>
            </a:xfrm>
            <a:prstGeom prst="rect">
              <a:avLst/>
            </a:prstGeom>
            <a:blipFill>
              <a:blip r:embed="rId4" cstate="print"/>
              <a:stretch>
                <a:fillRect/>
              </a:stretch>
            </a:blipFill>
          </p:spPr>
          <p:txBody>
            <a:bodyPr wrap="square" lIns="0" tIns="0" rIns="0" bIns="0" rtlCol="0"/>
            <a:lstStyle/>
            <a:p>
              <a:endParaRPr/>
            </a:p>
          </p:txBody>
        </p:sp>
        <p:sp>
          <p:nvSpPr>
            <p:cNvPr id="14" name="object 12">
              <a:extLst>
                <a:ext uri="{FF2B5EF4-FFF2-40B4-BE49-F238E27FC236}">
                  <a16:creationId xmlns:a16="http://schemas.microsoft.com/office/drawing/2014/main" id="{FBAAB6FD-FBDA-4F3E-A29B-2DAC68D84E3F}"/>
                </a:ext>
              </a:extLst>
            </p:cNvPr>
            <p:cNvSpPr txBox="1"/>
            <p:nvPr/>
          </p:nvSpPr>
          <p:spPr>
            <a:xfrm>
              <a:off x="5409569" y="3480853"/>
              <a:ext cx="658116" cy="252200"/>
            </a:xfrm>
            <a:prstGeom prst="rect">
              <a:avLst/>
            </a:prstGeom>
          </p:spPr>
          <p:txBody>
            <a:bodyPr vert="horz" wrap="square" lIns="0" tIns="37465" rIns="0" bIns="0" rtlCol="0">
              <a:spAutoFit/>
            </a:bodyPr>
            <a:lstStyle/>
            <a:p>
              <a:pPr marL="12700" marR="5080" indent="-12700">
                <a:lnSpc>
                  <a:spcPts val="880"/>
                </a:lnSpc>
                <a:spcBef>
                  <a:spcPts val="295"/>
                </a:spcBef>
              </a:pPr>
              <a:r>
                <a:rPr sz="1000" spc="-5" dirty="0">
                  <a:solidFill>
                    <a:srgbClr val="FFFFFF"/>
                  </a:solidFill>
                  <a:latin typeface="Carlito"/>
                  <a:cs typeface="Carlito"/>
                </a:rPr>
                <a:t>Radio  </a:t>
              </a:r>
              <a:r>
                <a:rPr sz="1000" spc="5" dirty="0" err="1">
                  <a:solidFill>
                    <a:srgbClr val="FFFFFF"/>
                  </a:solidFill>
                  <a:latin typeface="Carlito"/>
                  <a:cs typeface="Carlito"/>
                </a:rPr>
                <a:t>Fr</a:t>
              </a:r>
              <a:r>
                <a:rPr sz="1000" spc="-10" dirty="0" err="1">
                  <a:solidFill>
                    <a:srgbClr val="FFFFFF"/>
                  </a:solidFill>
                  <a:latin typeface="Carlito"/>
                  <a:cs typeface="Carlito"/>
                </a:rPr>
                <a:t>e</a:t>
              </a:r>
              <a:r>
                <a:rPr sz="1000" dirty="0" err="1">
                  <a:solidFill>
                    <a:srgbClr val="FFFFFF"/>
                  </a:solidFill>
                  <a:latin typeface="Carlito"/>
                  <a:cs typeface="Carlito"/>
                </a:rPr>
                <a:t>c</a:t>
              </a:r>
              <a:r>
                <a:rPr sz="1000" spc="5" dirty="0" err="1">
                  <a:solidFill>
                    <a:srgbClr val="FFFFFF"/>
                  </a:solidFill>
                  <a:latin typeface="Carlito"/>
                  <a:cs typeface="Carlito"/>
                </a:rPr>
                <a:t>u</a:t>
              </a:r>
              <a:r>
                <a:rPr sz="1000" spc="-10" dirty="0" err="1">
                  <a:solidFill>
                    <a:srgbClr val="FFFFFF"/>
                  </a:solidFill>
                  <a:latin typeface="Carlito"/>
                  <a:cs typeface="Carlito"/>
                </a:rPr>
                <a:t>e</a:t>
              </a:r>
              <a:r>
                <a:rPr sz="1000" spc="5" dirty="0" err="1">
                  <a:solidFill>
                    <a:srgbClr val="FFFFFF"/>
                  </a:solidFill>
                  <a:latin typeface="Carlito"/>
                  <a:cs typeface="Carlito"/>
                </a:rPr>
                <a:t>n</a:t>
              </a:r>
              <a:r>
                <a:rPr sz="1000" dirty="0" err="1">
                  <a:solidFill>
                    <a:srgbClr val="FFFFFF"/>
                  </a:solidFill>
                  <a:latin typeface="Carlito"/>
                  <a:cs typeface="Carlito"/>
                </a:rPr>
                <a:t>c</a:t>
              </a:r>
              <a:r>
                <a:rPr sz="1000" spc="-10" dirty="0" err="1">
                  <a:solidFill>
                    <a:srgbClr val="FFFFFF"/>
                  </a:solidFill>
                  <a:latin typeface="Carlito"/>
                  <a:cs typeface="Carlito"/>
                </a:rPr>
                <a:t>i</a:t>
              </a:r>
              <a:r>
                <a:rPr sz="1000" dirty="0" err="1">
                  <a:solidFill>
                    <a:srgbClr val="FFFFFF"/>
                  </a:solidFill>
                  <a:latin typeface="Carlito"/>
                  <a:cs typeface="Carlito"/>
                </a:rPr>
                <a:t>a</a:t>
              </a:r>
              <a:endParaRPr sz="1000" dirty="0">
                <a:latin typeface="Carlito"/>
                <a:cs typeface="Carlito"/>
              </a:endParaRPr>
            </a:p>
          </p:txBody>
        </p:sp>
        <p:sp>
          <p:nvSpPr>
            <p:cNvPr id="15" name="object 13">
              <a:extLst>
                <a:ext uri="{FF2B5EF4-FFF2-40B4-BE49-F238E27FC236}">
                  <a16:creationId xmlns:a16="http://schemas.microsoft.com/office/drawing/2014/main" id="{8D317642-47FF-4A2A-B0B7-BD1B5D52494C}"/>
                </a:ext>
              </a:extLst>
            </p:cNvPr>
            <p:cNvSpPr/>
            <p:nvPr/>
          </p:nvSpPr>
          <p:spPr>
            <a:xfrm>
              <a:off x="5940271" y="3339094"/>
              <a:ext cx="1164669" cy="610717"/>
            </a:xfrm>
            <a:prstGeom prst="rect">
              <a:avLst/>
            </a:prstGeom>
            <a:blipFill>
              <a:blip r:embed="rId5" cstate="print"/>
              <a:stretch>
                <a:fillRect/>
              </a:stretch>
            </a:blipFill>
          </p:spPr>
          <p:txBody>
            <a:bodyPr wrap="square" lIns="0" tIns="0" rIns="0" bIns="0" rtlCol="0"/>
            <a:lstStyle/>
            <a:p>
              <a:endParaRPr/>
            </a:p>
          </p:txBody>
        </p:sp>
        <p:sp>
          <p:nvSpPr>
            <p:cNvPr id="16" name="object 14">
              <a:extLst>
                <a:ext uri="{FF2B5EF4-FFF2-40B4-BE49-F238E27FC236}">
                  <a16:creationId xmlns:a16="http://schemas.microsoft.com/office/drawing/2014/main" id="{A2C48323-7D77-4F64-ABC7-D82717C0E8D1}"/>
                </a:ext>
              </a:extLst>
            </p:cNvPr>
            <p:cNvSpPr txBox="1"/>
            <p:nvPr/>
          </p:nvSpPr>
          <p:spPr>
            <a:xfrm>
              <a:off x="6317976" y="3524727"/>
              <a:ext cx="584806" cy="156496"/>
            </a:xfrm>
            <a:prstGeom prst="rect">
              <a:avLst/>
            </a:prstGeom>
          </p:spPr>
          <p:txBody>
            <a:bodyPr vert="horz" wrap="square" lIns="0" tIns="12700" rIns="0" bIns="0" rtlCol="0">
              <a:spAutoFit/>
            </a:bodyPr>
            <a:lstStyle/>
            <a:p>
              <a:pPr marL="12700">
                <a:lnSpc>
                  <a:spcPct val="100000"/>
                </a:lnSpc>
                <a:spcBef>
                  <a:spcPts val="100"/>
                </a:spcBef>
              </a:pPr>
              <a:r>
                <a:rPr sz="1000" spc="-5" dirty="0">
                  <a:solidFill>
                    <a:srgbClr val="FFFFFF"/>
                  </a:solidFill>
                  <a:latin typeface="Carlito"/>
                  <a:cs typeface="Carlito"/>
                </a:rPr>
                <a:t>Financiero</a:t>
              </a:r>
              <a:endParaRPr sz="1000" dirty="0">
                <a:latin typeface="Carlito"/>
                <a:cs typeface="Carlito"/>
              </a:endParaRPr>
            </a:p>
          </p:txBody>
        </p:sp>
        <p:sp>
          <p:nvSpPr>
            <p:cNvPr id="17" name="object 15">
              <a:extLst>
                <a:ext uri="{FF2B5EF4-FFF2-40B4-BE49-F238E27FC236}">
                  <a16:creationId xmlns:a16="http://schemas.microsoft.com/office/drawing/2014/main" id="{76B40026-7BC5-4B90-9B02-AFD67E267963}"/>
                </a:ext>
              </a:extLst>
            </p:cNvPr>
            <p:cNvSpPr/>
            <p:nvPr/>
          </p:nvSpPr>
          <p:spPr>
            <a:xfrm>
              <a:off x="2726769" y="3990783"/>
              <a:ext cx="805180" cy="579122"/>
            </a:xfrm>
            <a:prstGeom prst="roundRect">
              <a:avLst/>
            </a:prstGeom>
            <a:solidFill>
              <a:srgbClr val="0892A7"/>
            </a:solidFill>
          </p:spPr>
          <p:txBody>
            <a:bodyPr wrap="square" lIns="0" tIns="0" rIns="0" bIns="0" rtlCol="0"/>
            <a:lstStyle/>
            <a:p>
              <a:endParaRPr/>
            </a:p>
          </p:txBody>
        </p:sp>
        <p:sp>
          <p:nvSpPr>
            <p:cNvPr id="18" name="object 16">
              <a:extLst>
                <a:ext uri="{FF2B5EF4-FFF2-40B4-BE49-F238E27FC236}">
                  <a16:creationId xmlns:a16="http://schemas.microsoft.com/office/drawing/2014/main" id="{DF2705A8-7D9B-4EDB-8067-C2A811D52EAE}"/>
                </a:ext>
              </a:extLst>
            </p:cNvPr>
            <p:cNvSpPr txBox="1"/>
            <p:nvPr/>
          </p:nvSpPr>
          <p:spPr>
            <a:xfrm>
              <a:off x="2746333" y="3957247"/>
              <a:ext cx="715552" cy="625985"/>
            </a:xfrm>
            <a:prstGeom prst="roundRect">
              <a:avLst/>
            </a:prstGeom>
          </p:spPr>
          <p:txBody>
            <a:bodyPr vert="horz" wrap="square" lIns="0" tIns="41275" rIns="0" bIns="0" rtlCol="0">
              <a:spAutoFit/>
            </a:bodyPr>
            <a:lstStyle/>
            <a:p>
              <a:pPr marL="12700" marR="5080" indent="635" algn="ctr">
                <a:lnSpc>
                  <a:spcPct val="81200"/>
                </a:lnSpc>
                <a:spcBef>
                  <a:spcPts val="325"/>
                </a:spcBef>
              </a:pPr>
              <a:r>
                <a:rPr sz="900" b="1" dirty="0">
                  <a:latin typeface="Carlito"/>
                  <a:cs typeface="Carlito"/>
                </a:rPr>
                <a:t>Organismo  </a:t>
              </a:r>
              <a:r>
                <a:rPr sz="900" b="1" spc="-5" dirty="0">
                  <a:latin typeface="Carlito"/>
                  <a:cs typeface="Carlito"/>
                </a:rPr>
                <a:t>Cer</a:t>
              </a:r>
              <a:r>
                <a:rPr sz="900" b="1" dirty="0">
                  <a:latin typeface="Carlito"/>
                  <a:cs typeface="Carlito"/>
                </a:rPr>
                <a:t>ti</a:t>
              </a:r>
              <a:r>
                <a:rPr sz="900" b="1" spc="-5" dirty="0">
                  <a:latin typeface="Carlito"/>
                  <a:cs typeface="Carlito"/>
                </a:rPr>
                <a:t>f</a:t>
              </a:r>
              <a:r>
                <a:rPr sz="900" b="1" dirty="0">
                  <a:latin typeface="Carlito"/>
                  <a:cs typeface="Carlito"/>
                </a:rPr>
                <a:t>i</a:t>
              </a:r>
              <a:r>
                <a:rPr sz="900" b="1" spc="-5" dirty="0">
                  <a:latin typeface="Carlito"/>
                  <a:cs typeface="Carlito"/>
                </a:rPr>
                <a:t>c</a:t>
              </a:r>
              <a:r>
                <a:rPr sz="900" b="1" dirty="0">
                  <a:latin typeface="Carlito"/>
                  <a:cs typeface="Carlito"/>
                </a:rPr>
                <a:t>a</a:t>
              </a:r>
              <a:r>
                <a:rPr sz="900" b="1" spc="-5" dirty="0">
                  <a:latin typeface="Carlito"/>
                  <a:cs typeface="Carlito"/>
                </a:rPr>
                <a:t>ci</a:t>
              </a:r>
              <a:r>
                <a:rPr sz="900" b="1" dirty="0">
                  <a:latin typeface="Carlito"/>
                  <a:cs typeface="Carlito"/>
                </a:rPr>
                <a:t>ón  Sistemas </a:t>
              </a:r>
              <a:r>
                <a:rPr sz="900" b="1" spc="5" dirty="0">
                  <a:latin typeface="Carlito"/>
                  <a:cs typeface="Carlito"/>
                </a:rPr>
                <a:t>de  Gestión  </a:t>
              </a:r>
              <a:r>
                <a:rPr sz="900" b="1" dirty="0">
                  <a:latin typeface="Carlito"/>
                  <a:cs typeface="Carlito"/>
                </a:rPr>
                <a:t>QLCT</a:t>
              </a:r>
              <a:endParaRPr sz="900" dirty="0">
                <a:latin typeface="Carlito"/>
                <a:cs typeface="Carlito"/>
              </a:endParaRPr>
            </a:p>
          </p:txBody>
        </p:sp>
        <p:grpSp>
          <p:nvGrpSpPr>
            <p:cNvPr id="19" name="object 17">
              <a:extLst>
                <a:ext uri="{FF2B5EF4-FFF2-40B4-BE49-F238E27FC236}">
                  <a16:creationId xmlns:a16="http://schemas.microsoft.com/office/drawing/2014/main" id="{89BE27CB-D47A-47F7-A590-13839E43CCDA}"/>
                </a:ext>
              </a:extLst>
            </p:cNvPr>
            <p:cNvGrpSpPr/>
            <p:nvPr/>
          </p:nvGrpSpPr>
          <p:grpSpPr>
            <a:xfrm>
              <a:off x="3553097" y="3998089"/>
              <a:ext cx="760272" cy="579122"/>
              <a:chOff x="3553097" y="3998076"/>
              <a:chExt cx="760272" cy="579120"/>
            </a:xfrm>
          </p:grpSpPr>
          <p:sp>
            <p:nvSpPr>
              <p:cNvPr id="69" name="object 18">
                <a:extLst>
                  <a:ext uri="{FF2B5EF4-FFF2-40B4-BE49-F238E27FC236}">
                    <a16:creationId xmlns:a16="http://schemas.microsoft.com/office/drawing/2014/main" id="{A9955F13-FC32-4964-870B-E55EE5BF8C7B}"/>
                  </a:ext>
                </a:extLst>
              </p:cNvPr>
              <p:cNvSpPr/>
              <p:nvPr/>
            </p:nvSpPr>
            <p:spPr>
              <a:xfrm>
                <a:off x="3553097" y="4215143"/>
                <a:ext cx="124460" cy="175259"/>
              </a:xfrm>
              <a:prstGeom prst="rect">
                <a:avLst/>
              </a:prstGeom>
              <a:blipFill>
                <a:blip r:embed="rId6" cstate="print"/>
                <a:stretch>
                  <a:fillRect/>
                </a:stretch>
              </a:blipFill>
            </p:spPr>
            <p:txBody>
              <a:bodyPr wrap="square" lIns="0" tIns="0" rIns="0" bIns="0" rtlCol="0"/>
              <a:lstStyle/>
              <a:p>
                <a:endParaRPr/>
              </a:p>
            </p:txBody>
          </p:sp>
          <p:sp>
            <p:nvSpPr>
              <p:cNvPr id="70" name="object 19">
                <a:extLst>
                  <a:ext uri="{FF2B5EF4-FFF2-40B4-BE49-F238E27FC236}">
                    <a16:creationId xmlns:a16="http://schemas.microsoft.com/office/drawing/2014/main" id="{D768F688-A47D-42C3-8242-4BB78C9B0103}"/>
                  </a:ext>
                </a:extLst>
              </p:cNvPr>
              <p:cNvSpPr/>
              <p:nvPr/>
            </p:nvSpPr>
            <p:spPr>
              <a:xfrm>
                <a:off x="3692649" y="3998076"/>
                <a:ext cx="620720" cy="579120"/>
              </a:xfrm>
              <a:prstGeom prst="roundRect">
                <a:avLst/>
              </a:prstGeom>
              <a:solidFill>
                <a:srgbClr val="0892A7"/>
              </a:solidFill>
            </p:spPr>
            <p:txBody>
              <a:bodyPr wrap="square" lIns="0" tIns="0" rIns="0" bIns="0" rtlCol="0"/>
              <a:lstStyle/>
              <a:p>
                <a:endParaRPr/>
              </a:p>
            </p:txBody>
          </p:sp>
        </p:grpSp>
        <p:sp>
          <p:nvSpPr>
            <p:cNvPr id="20" name="object 20">
              <a:extLst>
                <a:ext uri="{FF2B5EF4-FFF2-40B4-BE49-F238E27FC236}">
                  <a16:creationId xmlns:a16="http://schemas.microsoft.com/office/drawing/2014/main" id="{6501B08F-3E00-4D22-B6FB-919EA7EB3968}"/>
                </a:ext>
              </a:extLst>
            </p:cNvPr>
            <p:cNvSpPr txBox="1"/>
            <p:nvPr/>
          </p:nvSpPr>
          <p:spPr>
            <a:xfrm>
              <a:off x="3763120" y="4140132"/>
              <a:ext cx="543560" cy="248950"/>
            </a:xfrm>
            <a:prstGeom prst="rect">
              <a:avLst/>
            </a:prstGeom>
          </p:spPr>
          <p:txBody>
            <a:bodyPr vert="horz" wrap="square" lIns="0" tIns="43180" rIns="0" bIns="0" rtlCol="0">
              <a:spAutoFit/>
            </a:bodyPr>
            <a:lstStyle/>
            <a:p>
              <a:pPr marL="20320" marR="5080" indent="-7620" algn="ctr">
                <a:lnSpc>
                  <a:spcPct val="80000"/>
                </a:lnSpc>
                <a:spcBef>
                  <a:spcPts val="340"/>
                </a:spcBef>
              </a:pPr>
              <a:r>
                <a:rPr sz="900" b="1" spc="-5" dirty="0">
                  <a:latin typeface="Carlito"/>
                  <a:cs typeface="Carlito"/>
                </a:rPr>
                <a:t>Centro</a:t>
              </a:r>
              <a:r>
                <a:rPr sz="900" b="1" spc="-75" dirty="0">
                  <a:latin typeface="Carlito"/>
                  <a:cs typeface="Carlito"/>
                </a:rPr>
                <a:t> </a:t>
              </a:r>
              <a:r>
                <a:rPr sz="900" b="1" dirty="0">
                  <a:latin typeface="Carlito"/>
                  <a:cs typeface="Carlito"/>
                </a:rPr>
                <a:t>de  </a:t>
              </a:r>
              <a:r>
                <a:rPr sz="900" b="1" spc="-5" dirty="0">
                  <a:latin typeface="Carlito"/>
                  <a:cs typeface="Carlito"/>
                </a:rPr>
                <a:t>L</a:t>
              </a:r>
              <a:r>
                <a:rPr sz="900" b="1" spc="-10" dirty="0">
                  <a:latin typeface="Carlito"/>
                  <a:cs typeface="Carlito"/>
                </a:rPr>
                <a:t>i</a:t>
              </a:r>
              <a:r>
                <a:rPr sz="900" b="1" dirty="0">
                  <a:latin typeface="Carlito"/>
                  <a:cs typeface="Carlito"/>
                </a:rPr>
                <a:t>d</a:t>
              </a:r>
              <a:r>
                <a:rPr sz="900" b="1" spc="-5" dirty="0">
                  <a:latin typeface="Carlito"/>
                  <a:cs typeface="Carlito"/>
                </a:rPr>
                <a:t>e</a:t>
              </a:r>
              <a:r>
                <a:rPr sz="900" b="1" dirty="0">
                  <a:latin typeface="Carlito"/>
                  <a:cs typeface="Carlito"/>
                </a:rPr>
                <a:t>r</a:t>
              </a:r>
              <a:r>
                <a:rPr sz="900" b="1" spc="5" dirty="0">
                  <a:latin typeface="Carlito"/>
                  <a:cs typeface="Carlito"/>
                </a:rPr>
                <a:t>a</a:t>
              </a:r>
              <a:r>
                <a:rPr sz="900" b="1" spc="-5" dirty="0">
                  <a:latin typeface="Carlito"/>
                  <a:cs typeface="Carlito"/>
                </a:rPr>
                <a:t>z</a:t>
              </a:r>
              <a:r>
                <a:rPr sz="900" b="1" spc="5" dirty="0">
                  <a:latin typeface="Carlito"/>
                  <a:cs typeface="Carlito"/>
                </a:rPr>
                <a:t>g</a:t>
              </a:r>
              <a:r>
                <a:rPr sz="900" b="1" dirty="0">
                  <a:latin typeface="Carlito"/>
                  <a:cs typeface="Carlito"/>
                </a:rPr>
                <a:t>o</a:t>
              </a:r>
              <a:endParaRPr sz="900" dirty="0">
                <a:latin typeface="Carlito"/>
                <a:cs typeface="Carlito"/>
              </a:endParaRPr>
            </a:p>
          </p:txBody>
        </p:sp>
        <p:grpSp>
          <p:nvGrpSpPr>
            <p:cNvPr id="21" name="object 21">
              <a:extLst>
                <a:ext uri="{FF2B5EF4-FFF2-40B4-BE49-F238E27FC236}">
                  <a16:creationId xmlns:a16="http://schemas.microsoft.com/office/drawing/2014/main" id="{6811CEC3-7A15-40E2-9231-F7B87B911D60}"/>
                </a:ext>
              </a:extLst>
            </p:cNvPr>
            <p:cNvGrpSpPr/>
            <p:nvPr/>
          </p:nvGrpSpPr>
          <p:grpSpPr>
            <a:xfrm>
              <a:off x="4345223" y="3991832"/>
              <a:ext cx="960270" cy="579122"/>
              <a:chOff x="4345223" y="3991819"/>
              <a:chExt cx="960270" cy="579120"/>
            </a:xfrm>
          </p:grpSpPr>
          <p:sp>
            <p:nvSpPr>
              <p:cNvPr id="67" name="object 22">
                <a:extLst>
                  <a:ext uri="{FF2B5EF4-FFF2-40B4-BE49-F238E27FC236}">
                    <a16:creationId xmlns:a16="http://schemas.microsoft.com/office/drawing/2014/main" id="{25A110F4-C444-4EAF-A2BC-FCC43C9C4B09}"/>
                  </a:ext>
                </a:extLst>
              </p:cNvPr>
              <p:cNvSpPr/>
              <p:nvPr/>
            </p:nvSpPr>
            <p:spPr>
              <a:xfrm>
                <a:off x="4345223" y="4206029"/>
                <a:ext cx="149860" cy="175259"/>
              </a:xfrm>
              <a:prstGeom prst="rect">
                <a:avLst/>
              </a:prstGeom>
              <a:blipFill>
                <a:blip r:embed="rId7" cstate="print"/>
                <a:stretch>
                  <a:fillRect/>
                </a:stretch>
              </a:blipFill>
            </p:spPr>
            <p:txBody>
              <a:bodyPr wrap="square" lIns="0" tIns="0" rIns="0" bIns="0" rtlCol="0"/>
              <a:lstStyle/>
              <a:p>
                <a:endParaRPr/>
              </a:p>
            </p:txBody>
          </p:sp>
          <p:sp>
            <p:nvSpPr>
              <p:cNvPr id="68" name="object 23">
                <a:extLst>
                  <a:ext uri="{FF2B5EF4-FFF2-40B4-BE49-F238E27FC236}">
                    <a16:creationId xmlns:a16="http://schemas.microsoft.com/office/drawing/2014/main" id="{3E9D98E5-336A-49F0-BCF7-44DD18C68D0B}"/>
                  </a:ext>
                </a:extLst>
              </p:cNvPr>
              <p:cNvSpPr/>
              <p:nvPr/>
            </p:nvSpPr>
            <p:spPr>
              <a:xfrm>
                <a:off x="4532465" y="3991819"/>
                <a:ext cx="773028" cy="579120"/>
              </a:xfrm>
              <a:prstGeom prst="roundRect">
                <a:avLst/>
              </a:prstGeom>
              <a:solidFill>
                <a:srgbClr val="0892A7"/>
              </a:solidFill>
            </p:spPr>
            <p:txBody>
              <a:bodyPr wrap="square" lIns="0" tIns="0" rIns="0" bIns="0" rtlCol="0"/>
              <a:lstStyle/>
              <a:p>
                <a:endParaRPr/>
              </a:p>
            </p:txBody>
          </p:sp>
        </p:grpSp>
        <p:sp>
          <p:nvSpPr>
            <p:cNvPr id="22" name="object 24">
              <a:extLst>
                <a:ext uri="{FF2B5EF4-FFF2-40B4-BE49-F238E27FC236}">
                  <a16:creationId xmlns:a16="http://schemas.microsoft.com/office/drawing/2014/main" id="{DB03B798-22B5-429E-8FFE-202ACA89D964}"/>
                </a:ext>
              </a:extLst>
            </p:cNvPr>
            <p:cNvSpPr txBox="1"/>
            <p:nvPr/>
          </p:nvSpPr>
          <p:spPr>
            <a:xfrm>
              <a:off x="4518852" y="4104357"/>
              <a:ext cx="805813" cy="355728"/>
            </a:xfrm>
            <a:prstGeom prst="rect">
              <a:avLst/>
            </a:prstGeom>
          </p:spPr>
          <p:txBody>
            <a:bodyPr vert="horz" wrap="square" lIns="0" tIns="41910" rIns="0" bIns="0" rtlCol="0">
              <a:spAutoFit/>
            </a:bodyPr>
            <a:lstStyle/>
            <a:p>
              <a:pPr marL="12700" marR="5080" indent="53340" algn="ctr">
                <a:lnSpc>
                  <a:spcPct val="80800"/>
                </a:lnSpc>
                <a:spcBef>
                  <a:spcPts val="330"/>
                </a:spcBef>
              </a:pPr>
              <a:r>
                <a:rPr sz="900" b="1" dirty="0">
                  <a:latin typeface="Carlito"/>
                  <a:cs typeface="Carlito"/>
                </a:rPr>
                <a:t>Cámara de  </a:t>
              </a:r>
              <a:r>
                <a:rPr sz="900" b="1" spc="-5" dirty="0">
                  <a:latin typeface="Carlito"/>
                  <a:cs typeface="Carlito"/>
                </a:rPr>
                <a:t>Comercio </a:t>
              </a:r>
              <a:r>
                <a:rPr sz="900" b="1" dirty="0">
                  <a:latin typeface="Carlito"/>
                  <a:cs typeface="Carlito"/>
                </a:rPr>
                <a:t>y  </a:t>
              </a:r>
              <a:r>
                <a:rPr sz="900" b="1" spc="5" dirty="0">
                  <a:latin typeface="Carlito"/>
                  <a:cs typeface="Carlito"/>
                </a:rPr>
                <a:t>P</a:t>
              </a:r>
              <a:r>
                <a:rPr sz="900" b="1" dirty="0">
                  <a:latin typeface="Carlito"/>
                  <a:cs typeface="Carlito"/>
                </a:rPr>
                <a:t>roco</a:t>
              </a:r>
              <a:r>
                <a:rPr sz="900" b="1" spc="-5" dirty="0">
                  <a:latin typeface="Carlito"/>
                  <a:cs typeface="Carlito"/>
                </a:rPr>
                <a:t>l</a:t>
              </a:r>
              <a:r>
                <a:rPr sz="900" b="1" dirty="0">
                  <a:latin typeface="Carlito"/>
                  <a:cs typeface="Carlito"/>
                </a:rPr>
                <a:t>o</a:t>
              </a:r>
              <a:r>
                <a:rPr sz="900" b="1" spc="5" dirty="0">
                  <a:latin typeface="Carlito"/>
                  <a:cs typeface="Carlito"/>
                </a:rPr>
                <a:t>m</a:t>
              </a:r>
              <a:r>
                <a:rPr sz="900" b="1" dirty="0">
                  <a:latin typeface="Carlito"/>
                  <a:cs typeface="Carlito"/>
                </a:rPr>
                <a:t>b</a:t>
              </a:r>
              <a:r>
                <a:rPr sz="900" b="1" spc="-10" dirty="0">
                  <a:latin typeface="Carlito"/>
                  <a:cs typeface="Carlito"/>
                </a:rPr>
                <a:t>i</a:t>
              </a:r>
              <a:r>
                <a:rPr sz="900" b="1" dirty="0">
                  <a:latin typeface="Carlito"/>
                  <a:cs typeface="Carlito"/>
                </a:rPr>
                <a:t>a</a:t>
              </a:r>
              <a:endParaRPr sz="900" dirty="0">
                <a:latin typeface="Carlito"/>
                <a:cs typeface="Carlito"/>
              </a:endParaRPr>
            </a:p>
          </p:txBody>
        </p:sp>
        <p:sp>
          <p:nvSpPr>
            <p:cNvPr id="66" name="object 27">
              <a:extLst>
                <a:ext uri="{FF2B5EF4-FFF2-40B4-BE49-F238E27FC236}">
                  <a16:creationId xmlns:a16="http://schemas.microsoft.com/office/drawing/2014/main" id="{C1A6551C-7EB9-4C7A-A208-83BA3A73F09B}"/>
                </a:ext>
              </a:extLst>
            </p:cNvPr>
            <p:cNvSpPr/>
            <p:nvPr/>
          </p:nvSpPr>
          <p:spPr>
            <a:xfrm>
              <a:off x="5529545" y="3988477"/>
              <a:ext cx="703580" cy="579122"/>
            </a:xfrm>
            <a:prstGeom prst="roundRect">
              <a:avLst/>
            </a:prstGeom>
            <a:solidFill>
              <a:srgbClr val="0892A7"/>
            </a:solidFill>
          </p:spPr>
          <p:txBody>
            <a:bodyPr wrap="square" lIns="0" tIns="0" rIns="0" bIns="0" rtlCol="0"/>
            <a:lstStyle/>
            <a:p>
              <a:endParaRPr/>
            </a:p>
          </p:txBody>
        </p:sp>
        <p:sp>
          <p:nvSpPr>
            <p:cNvPr id="24" name="object 28">
              <a:extLst>
                <a:ext uri="{FF2B5EF4-FFF2-40B4-BE49-F238E27FC236}">
                  <a16:creationId xmlns:a16="http://schemas.microsoft.com/office/drawing/2014/main" id="{B252E1A7-B1CA-4184-9A61-71190A7FB224}"/>
                </a:ext>
              </a:extLst>
            </p:cNvPr>
            <p:cNvSpPr txBox="1"/>
            <p:nvPr/>
          </p:nvSpPr>
          <p:spPr>
            <a:xfrm>
              <a:off x="5576051" y="4100174"/>
              <a:ext cx="594360" cy="355728"/>
            </a:xfrm>
            <a:prstGeom prst="rect">
              <a:avLst/>
            </a:prstGeom>
          </p:spPr>
          <p:txBody>
            <a:bodyPr vert="horz" wrap="square" lIns="0" tIns="41910" rIns="0" bIns="0" rtlCol="0">
              <a:spAutoFit/>
            </a:bodyPr>
            <a:lstStyle/>
            <a:p>
              <a:pPr marL="12700" marR="5080" indent="15240" algn="ctr">
                <a:lnSpc>
                  <a:spcPct val="80800"/>
                </a:lnSpc>
                <a:spcBef>
                  <a:spcPts val="330"/>
                </a:spcBef>
              </a:pPr>
              <a:r>
                <a:rPr sz="900" b="1" dirty="0">
                  <a:latin typeface="Carlito"/>
                  <a:cs typeface="Carlito"/>
                </a:rPr>
                <a:t>Unidad</a:t>
              </a:r>
              <a:r>
                <a:rPr sz="900" b="1" spc="-90" dirty="0">
                  <a:latin typeface="Carlito"/>
                  <a:cs typeface="Carlito"/>
                </a:rPr>
                <a:t> </a:t>
              </a:r>
              <a:r>
                <a:rPr sz="900" b="1" dirty="0">
                  <a:latin typeface="Carlito"/>
                  <a:cs typeface="Carlito"/>
                </a:rPr>
                <a:t>de  </a:t>
              </a:r>
              <a:r>
                <a:rPr sz="900" b="1" spc="-5" dirty="0">
                  <a:latin typeface="Carlito"/>
                  <a:cs typeface="Carlito"/>
                </a:rPr>
                <a:t>Gestión</a:t>
              </a:r>
              <a:r>
                <a:rPr sz="900" b="1" spc="-75" dirty="0">
                  <a:latin typeface="Carlito"/>
                  <a:cs typeface="Carlito"/>
                </a:rPr>
                <a:t> </a:t>
              </a:r>
              <a:r>
                <a:rPr sz="900" b="1" dirty="0">
                  <a:latin typeface="Carlito"/>
                  <a:cs typeface="Carlito"/>
                </a:rPr>
                <a:t>de  </a:t>
              </a:r>
              <a:r>
                <a:rPr sz="900" b="1" spc="-5" dirty="0">
                  <a:latin typeface="Carlito"/>
                  <a:cs typeface="Carlito"/>
                </a:rPr>
                <a:t>Proyectos</a:t>
              </a:r>
              <a:endParaRPr sz="900" dirty="0">
                <a:latin typeface="Carlito"/>
                <a:cs typeface="Carlito"/>
              </a:endParaRPr>
            </a:p>
          </p:txBody>
        </p:sp>
        <p:sp>
          <p:nvSpPr>
            <p:cNvPr id="64" name="object 31">
              <a:extLst>
                <a:ext uri="{FF2B5EF4-FFF2-40B4-BE49-F238E27FC236}">
                  <a16:creationId xmlns:a16="http://schemas.microsoft.com/office/drawing/2014/main" id="{CB859C2A-237E-47C0-BF02-73C9481A02A6}"/>
                </a:ext>
              </a:extLst>
            </p:cNvPr>
            <p:cNvSpPr/>
            <p:nvPr/>
          </p:nvSpPr>
          <p:spPr>
            <a:xfrm>
              <a:off x="6432016" y="4003591"/>
              <a:ext cx="634706" cy="553860"/>
            </a:xfrm>
            <a:prstGeom prst="roundRect">
              <a:avLst/>
            </a:prstGeom>
            <a:solidFill>
              <a:srgbClr val="0892A7"/>
            </a:solidFill>
          </p:spPr>
          <p:txBody>
            <a:bodyPr wrap="square" lIns="0" tIns="0" rIns="0" bIns="0" rtlCol="0"/>
            <a:lstStyle/>
            <a:p>
              <a:endParaRPr/>
            </a:p>
          </p:txBody>
        </p:sp>
        <p:sp>
          <p:nvSpPr>
            <p:cNvPr id="26" name="object 32">
              <a:extLst>
                <a:ext uri="{FF2B5EF4-FFF2-40B4-BE49-F238E27FC236}">
                  <a16:creationId xmlns:a16="http://schemas.microsoft.com/office/drawing/2014/main" id="{4A7C03D2-A1D5-4228-B0E1-ECCCD14913C2}"/>
                </a:ext>
              </a:extLst>
            </p:cNvPr>
            <p:cNvSpPr txBox="1"/>
            <p:nvPr/>
          </p:nvSpPr>
          <p:spPr>
            <a:xfrm>
              <a:off x="6481548" y="4140132"/>
              <a:ext cx="494665" cy="248950"/>
            </a:xfrm>
            <a:prstGeom prst="rect">
              <a:avLst/>
            </a:prstGeom>
          </p:spPr>
          <p:txBody>
            <a:bodyPr vert="horz" wrap="square" lIns="0" tIns="43180" rIns="0" bIns="0" rtlCol="0">
              <a:spAutoFit/>
            </a:bodyPr>
            <a:lstStyle/>
            <a:p>
              <a:pPr marL="118745" marR="5080" indent="-106680" algn="ctr">
                <a:lnSpc>
                  <a:spcPct val="80000"/>
                </a:lnSpc>
                <a:spcBef>
                  <a:spcPts val="340"/>
                </a:spcBef>
              </a:pPr>
              <a:r>
                <a:rPr sz="900" b="1" spc="-5" dirty="0">
                  <a:latin typeface="Carlito"/>
                  <a:cs typeface="Carlito"/>
                </a:rPr>
                <a:t>Ge</a:t>
              </a:r>
              <a:r>
                <a:rPr sz="900" b="1" dirty="0">
                  <a:latin typeface="Carlito"/>
                  <a:cs typeface="Carlito"/>
                </a:rPr>
                <a:t>r</a:t>
              </a:r>
              <a:r>
                <a:rPr sz="900" b="1" spc="-5" dirty="0">
                  <a:latin typeface="Carlito"/>
                  <a:cs typeface="Carlito"/>
                </a:rPr>
                <a:t>e</a:t>
              </a:r>
              <a:r>
                <a:rPr sz="900" b="1" dirty="0">
                  <a:latin typeface="Carlito"/>
                  <a:cs typeface="Carlito"/>
                </a:rPr>
                <a:t>n</a:t>
              </a:r>
              <a:r>
                <a:rPr sz="900" b="1" spc="-5" dirty="0">
                  <a:latin typeface="Carlito"/>
                  <a:cs typeface="Carlito"/>
                </a:rPr>
                <a:t>ci</a:t>
              </a:r>
              <a:r>
                <a:rPr sz="900" b="1" dirty="0">
                  <a:latin typeface="Carlito"/>
                  <a:cs typeface="Carlito"/>
                </a:rPr>
                <a:t>a  BMR</a:t>
              </a:r>
              <a:endParaRPr sz="900" dirty="0">
                <a:latin typeface="Carlito"/>
                <a:cs typeface="Carlito"/>
              </a:endParaRPr>
            </a:p>
          </p:txBody>
        </p:sp>
        <p:sp>
          <p:nvSpPr>
            <p:cNvPr id="62" name="object 35">
              <a:extLst>
                <a:ext uri="{FF2B5EF4-FFF2-40B4-BE49-F238E27FC236}">
                  <a16:creationId xmlns:a16="http://schemas.microsoft.com/office/drawing/2014/main" id="{5878D1D0-C2CE-4BA1-B268-BEA83DE63352}"/>
                </a:ext>
              </a:extLst>
            </p:cNvPr>
            <p:cNvSpPr/>
            <p:nvPr/>
          </p:nvSpPr>
          <p:spPr>
            <a:xfrm>
              <a:off x="228600" y="1948187"/>
              <a:ext cx="1801114" cy="2100841"/>
            </a:xfrm>
            <a:prstGeom prst="rect">
              <a:avLst/>
            </a:prstGeom>
            <a:blipFill>
              <a:blip r:embed="rId8" cstate="print"/>
              <a:stretch>
                <a:fillRect/>
              </a:stretch>
            </a:blipFill>
          </p:spPr>
          <p:txBody>
            <a:bodyPr wrap="square" lIns="0" tIns="0" rIns="0" bIns="0" rtlCol="0"/>
            <a:lstStyle/>
            <a:p>
              <a:endParaRPr/>
            </a:p>
          </p:txBody>
        </p:sp>
        <p:sp>
          <p:nvSpPr>
            <p:cNvPr id="28" name="object 36">
              <a:extLst>
                <a:ext uri="{FF2B5EF4-FFF2-40B4-BE49-F238E27FC236}">
                  <a16:creationId xmlns:a16="http://schemas.microsoft.com/office/drawing/2014/main" id="{A9D65E83-375C-4475-8FDF-4C3EEBE2C7F4}"/>
                </a:ext>
              </a:extLst>
            </p:cNvPr>
            <p:cNvSpPr txBox="1"/>
            <p:nvPr/>
          </p:nvSpPr>
          <p:spPr>
            <a:xfrm>
              <a:off x="146461" y="1272567"/>
              <a:ext cx="1915402" cy="3839097"/>
            </a:xfrm>
            <a:prstGeom prst="roundRect">
              <a:avLst/>
            </a:prstGeom>
            <a:solidFill>
              <a:srgbClr val="FCC517"/>
            </a:solidFill>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spcBef>
                  <a:spcPts val="40"/>
                </a:spcBef>
              </a:pPr>
              <a:endParaRPr sz="1400" dirty="0">
                <a:latin typeface="Times New Roman"/>
                <a:cs typeface="Times New Roman"/>
              </a:endParaRPr>
            </a:p>
            <a:p>
              <a:pPr marL="520700" marR="513080" indent="-24765" algn="ctr">
                <a:lnSpc>
                  <a:spcPct val="125000"/>
                </a:lnSpc>
              </a:pPr>
              <a:r>
                <a:rPr sz="900" b="1" dirty="0">
                  <a:latin typeface="Carlito"/>
                  <a:cs typeface="Carlito"/>
                </a:rPr>
                <a:t>GRUPOS DE  </a:t>
              </a:r>
              <a:r>
                <a:rPr sz="900" b="1" spc="-10" dirty="0">
                  <a:latin typeface="Carlito"/>
                  <a:cs typeface="Carlito"/>
                </a:rPr>
                <a:t>I</a:t>
              </a:r>
              <a:r>
                <a:rPr sz="900" b="1" dirty="0">
                  <a:latin typeface="Carlito"/>
                  <a:cs typeface="Carlito"/>
                </a:rPr>
                <a:t>N</a:t>
              </a:r>
              <a:r>
                <a:rPr sz="900" b="1" spc="5" dirty="0">
                  <a:latin typeface="Carlito"/>
                  <a:cs typeface="Carlito"/>
                </a:rPr>
                <a:t>V</a:t>
              </a:r>
              <a:r>
                <a:rPr sz="900" b="1" spc="-10" dirty="0">
                  <a:latin typeface="Carlito"/>
                  <a:cs typeface="Carlito"/>
                </a:rPr>
                <a:t>E</a:t>
              </a:r>
              <a:r>
                <a:rPr sz="900" b="1" spc="5" dirty="0">
                  <a:latin typeface="Carlito"/>
                  <a:cs typeface="Carlito"/>
                </a:rPr>
                <a:t>S</a:t>
              </a:r>
              <a:r>
                <a:rPr sz="900" b="1" dirty="0">
                  <a:latin typeface="Carlito"/>
                  <a:cs typeface="Carlito"/>
                </a:rPr>
                <a:t>T</a:t>
              </a:r>
              <a:r>
                <a:rPr sz="900" b="1" spc="-10" dirty="0">
                  <a:latin typeface="Carlito"/>
                  <a:cs typeface="Carlito"/>
                </a:rPr>
                <a:t>I</a:t>
              </a:r>
              <a:r>
                <a:rPr sz="900" b="1" spc="-5" dirty="0">
                  <a:latin typeface="Carlito"/>
                  <a:cs typeface="Carlito"/>
                </a:rPr>
                <a:t>GA</a:t>
              </a:r>
              <a:r>
                <a:rPr sz="900" b="1" spc="-10" dirty="0">
                  <a:latin typeface="Carlito"/>
                  <a:cs typeface="Carlito"/>
                </a:rPr>
                <a:t>CI</a:t>
              </a:r>
              <a:r>
                <a:rPr sz="900" b="1" dirty="0">
                  <a:latin typeface="Carlito"/>
                  <a:cs typeface="Carlito"/>
                </a:rPr>
                <a:t>ÓN</a:t>
              </a:r>
              <a:endParaRPr lang="es-CO" sz="900" b="1" dirty="0">
                <a:latin typeface="Carlito"/>
                <a:cs typeface="Carlito"/>
              </a:endParaRPr>
            </a:p>
            <a:p>
              <a:pPr marL="520700" marR="513080" indent="-24765" algn="ctr">
                <a:lnSpc>
                  <a:spcPct val="125000"/>
                </a:lnSpc>
              </a:pPr>
              <a:endParaRPr lang="es-CO" sz="900" b="1" dirty="0">
                <a:latin typeface="Carlito"/>
                <a:cs typeface="Carlito"/>
              </a:endParaRPr>
            </a:p>
            <a:p>
              <a:pPr marL="520700" marR="513080" indent="-24765" algn="ctr">
                <a:lnSpc>
                  <a:spcPct val="125000"/>
                </a:lnSpc>
              </a:pPr>
              <a:endParaRPr lang="es-CO" sz="900" b="1" dirty="0">
                <a:latin typeface="Carlito"/>
                <a:cs typeface="Carlito"/>
              </a:endParaRPr>
            </a:p>
            <a:p>
              <a:pPr marL="520700" marR="513080" indent="-24765" algn="ctr">
                <a:lnSpc>
                  <a:spcPct val="125000"/>
                </a:lnSpc>
              </a:pPr>
              <a:endParaRPr lang="es-CO" sz="900" b="1" dirty="0">
                <a:latin typeface="Carlito"/>
                <a:cs typeface="Carlito"/>
              </a:endParaRPr>
            </a:p>
            <a:p>
              <a:pPr marL="520700" marR="513080" indent="-24765" algn="ctr">
                <a:lnSpc>
                  <a:spcPct val="125000"/>
                </a:lnSpc>
              </a:pPr>
              <a:r>
                <a:rPr lang="es-CO" sz="900" b="1" dirty="0">
                  <a:latin typeface="Carlito"/>
                  <a:cs typeface="Carlito"/>
                </a:rPr>
                <a:t>    </a:t>
              </a:r>
              <a:r>
                <a:rPr sz="900" spc="-5" dirty="0">
                  <a:latin typeface="Carlito"/>
                  <a:cs typeface="Carlito"/>
                </a:rPr>
                <a:t>DEA</a:t>
              </a:r>
              <a:r>
                <a:rPr sz="900" spc="-20" dirty="0">
                  <a:latin typeface="Carlito"/>
                  <a:cs typeface="Carlito"/>
                </a:rPr>
                <a:t> </a:t>
              </a:r>
              <a:r>
                <a:rPr sz="900" spc="-5" dirty="0">
                  <a:latin typeface="Carlito"/>
                  <a:cs typeface="Carlito"/>
                </a:rPr>
                <a:t>(B)</a:t>
              </a:r>
              <a:endParaRPr sz="900" dirty="0">
                <a:latin typeface="Carlito"/>
                <a:cs typeface="Carlito"/>
              </a:endParaRPr>
            </a:p>
            <a:p>
              <a:pPr marL="636905" marR="629285" indent="1905" algn="ctr">
                <a:lnSpc>
                  <a:spcPct val="125099"/>
                </a:lnSpc>
              </a:pPr>
              <a:r>
                <a:rPr sz="900" spc="-5" dirty="0">
                  <a:latin typeface="Carlito"/>
                  <a:cs typeface="Carlito"/>
                </a:rPr>
                <a:t>EIS(A)  </a:t>
              </a:r>
              <a:r>
                <a:rPr sz="900" dirty="0">
                  <a:latin typeface="Carlito"/>
                  <a:cs typeface="Carlito"/>
                </a:rPr>
                <a:t>GAOPE</a:t>
              </a:r>
              <a:r>
                <a:rPr sz="900" spc="-125" dirty="0">
                  <a:latin typeface="Carlito"/>
                  <a:cs typeface="Carlito"/>
                </a:rPr>
                <a:t> </a:t>
              </a:r>
              <a:r>
                <a:rPr sz="900" spc="-5" dirty="0">
                  <a:latin typeface="Carlito"/>
                  <a:cs typeface="Carlito"/>
                </a:rPr>
                <a:t>(A) </a:t>
              </a:r>
              <a:r>
                <a:rPr sz="900" dirty="0">
                  <a:latin typeface="Carlito"/>
                  <a:cs typeface="Carlito"/>
                </a:rPr>
                <a:t> ADHO </a:t>
              </a:r>
              <a:r>
                <a:rPr sz="900" spc="-5" dirty="0">
                  <a:latin typeface="Carlito"/>
                  <a:cs typeface="Carlito"/>
                </a:rPr>
                <a:t>(B)  </a:t>
              </a:r>
              <a:r>
                <a:rPr sz="900" dirty="0">
                  <a:latin typeface="Carlito"/>
                  <a:cs typeface="Carlito"/>
                </a:rPr>
                <a:t>GEIO</a:t>
              </a:r>
              <a:r>
                <a:rPr sz="900" spc="-35" dirty="0">
                  <a:latin typeface="Carlito"/>
                  <a:cs typeface="Carlito"/>
                </a:rPr>
                <a:t> </a:t>
              </a:r>
              <a:r>
                <a:rPr sz="900" spc="-5" dirty="0">
                  <a:latin typeface="Carlito"/>
                  <a:cs typeface="Carlito"/>
                </a:rPr>
                <a:t>(B)</a:t>
              </a:r>
              <a:endParaRPr sz="900" dirty="0">
                <a:latin typeface="Carlito"/>
                <a:cs typeface="Carlito"/>
              </a:endParaRPr>
            </a:p>
            <a:p>
              <a:pPr marR="101600" algn="ctr">
                <a:lnSpc>
                  <a:spcPct val="100000"/>
                </a:lnSpc>
                <a:spcBef>
                  <a:spcPts val="300"/>
                </a:spcBef>
              </a:pPr>
              <a:r>
                <a:rPr sz="900" spc="-5" dirty="0">
                  <a:latin typeface="Carlito"/>
                  <a:cs typeface="Carlito"/>
                </a:rPr>
                <a:t>GIMPRO(</a:t>
              </a:r>
              <a:r>
                <a:rPr lang="es-CO" sz="900" spc="-5" dirty="0">
                  <a:latin typeface="Carlito"/>
                  <a:cs typeface="Carlito"/>
                </a:rPr>
                <a:t>C</a:t>
              </a:r>
              <a:r>
                <a:rPr sz="900" spc="-5" dirty="0">
                  <a:latin typeface="Carlito"/>
                  <a:cs typeface="Carlito"/>
                </a:rPr>
                <a:t>)</a:t>
              </a:r>
              <a:endParaRPr sz="900" dirty="0">
                <a:latin typeface="Carlito"/>
                <a:cs typeface="Carlito"/>
              </a:endParaRPr>
            </a:p>
            <a:p>
              <a:pPr marR="21590" algn="ctr">
                <a:lnSpc>
                  <a:spcPct val="100000"/>
                </a:lnSpc>
                <a:spcBef>
                  <a:spcPts val="300"/>
                </a:spcBef>
              </a:pPr>
              <a:r>
                <a:rPr sz="900" spc="-5" dirty="0">
                  <a:latin typeface="Carlito"/>
                  <a:cs typeface="Carlito"/>
                </a:rPr>
                <a:t>Estudio </a:t>
              </a:r>
              <a:r>
                <a:rPr sz="900" dirty="0">
                  <a:latin typeface="Carlito"/>
                  <a:cs typeface="Carlito"/>
                </a:rPr>
                <a:t>y </a:t>
              </a:r>
              <a:r>
                <a:rPr sz="900" spc="-10" dirty="0">
                  <a:latin typeface="Carlito"/>
                  <a:cs typeface="Carlito"/>
                </a:rPr>
                <a:t>Aplicación </a:t>
              </a:r>
              <a:r>
                <a:rPr sz="900" spc="-5" dirty="0">
                  <a:latin typeface="Carlito"/>
                  <a:cs typeface="Carlito"/>
                </a:rPr>
                <a:t>de</a:t>
              </a:r>
              <a:endParaRPr sz="900" dirty="0">
                <a:latin typeface="Carlito"/>
                <a:cs typeface="Carlito"/>
              </a:endParaRPr>
            </a:p>
            <a:p>
              <a:pPr algn="ctr">
                <a:lnSpc>
                  <a:spcPct val="100000"/>
                </a:lnSpc>
                <a:spcBef>
                  <a:spcPts val="305"/>
                </a:spcBef>
              </a:pPr>
              <a:r>
                <a:rPr sz="900" spc="-5" dirty="0">
                  <a:latin typeface="Carlito"/>
                  <a:cs typeface="Carlito"/>
                </a:rPr>
                <a:t>Herramientas Estadísticas (C</a:t>
              </a:r>
              <a:r>
                <a:rPr sz="900" dirty="0">
                  <a:latin typeface="Carlito"/>
                  <a:cs typeface="Carlito"/>
                </a:rPr>
                <a:t>)</a:t>
              </a:r>
              <a:endParaRPr lang="es-CO" sz="900" dirty="0">
                <a:latin typeface="Carlito"/>
                <a:cs typeface="Carlito"/>
              </a:endParaRPr>
            </a:p>
            <a:p>
              <a:pPr algn="ctr">
                <a:lnSpc>
                  <a:spcPct val="100000"/>
                </a:lnSpc>
                <a:spcBef>
                  <a:spcPts val="305"/>
                </a:spcBef>
              </a:pPr>
              <a:endParaRPr lang="es-CO" sz="800" dirty="0">
                <a:latin typeface="Carlito"/>
                <a:cs typeface="Carlito"/>
              </a:endParaRPr>
            </a:p>
            <a:p>
              <a:pPr algn="ctr">
                <a:lnSpc>
                  <a:spcPct val="100000"/>
                </a:lnSpc>
                <a:spcBef>
                  <a:spcPts val="305"/>
                </a:spcBef>
              </a:pPr>
              <a:endParaRPr lang="es-CO" sz="800" dirty="0">
                <a:latin typeface="Carlito"/>
                <a:cs typeface="Carlito"/>
              </a:endParaRPr>
            </a:p>
            <a:p>
              <a:pPr algn="ctr">
                <a:lnSpc>
                  <a:spcPct val="100000"/>
                </a:lnSpc>
                <a:spcBef>
                  <a:spcPts val="305"/>
                </a:spcBef>
              </a:pPr>
              <a:endParaRPr lang="es-CO" sz="800" dirty="0">
                <a:latin typeface="Carlito"/>
                <a:cs typeface="Carlito"/>
              </a:endParaRPr>
            </a:p>
            <a:p>
              <a:pPr algn="ctr">
                <a:lnSpc>
                  <a:spcPct val="100000"/>
                </a:lnSpc>
                <a:spcBef>
                  <a:spcPts val="305"/>
                </a:spcBef>
              </a:pPr>
              <a:endParaRPr lang="es-CO" sz="800" dirty="0">
                <a:latin typeface="Carlito"/>
                <a:cs typeface="Carlito"/>
              </a:endParaRPr>
            </a:p>
            <a:p>
              <a:pPr algn="ctr">
                <a:lnSpc>
                  <a:spcPct val="100000"/>
                </a:lnSpc>
                <a:spcBef>
                  <a:spcPts val="305"/>
                </a:spcBef>
              </a:pPr>
              <a:endParaRPr lang="es-CO" sz="800" dirty="0">
                <a:latin typeface="Carlito"/>
                <a:cs typeface="Carlito"/>
              </a:endParaRPr>
            </a:p>
          </p:txBody>
        </p:sp>
        <p:grpSp>
          <p:nvGrpSpPr>
            <p:cNvPr id="29" name="object 37">
              <a:extLst>
                <a:ext uri="{FF2B5EF4-FFF2-40B4-BE49-F238E27FC236}">
                  <a16:creationId xmlns:a16="http://schemas.microsoft.com/office/drawing/2014/main" id="{DE17566D-6BCC-4FA5-BAC7-5900947C125D}"/>
                </a:ext>
              </a:extLst>
            </p:cNvPr>
            <p:cNvGrpSpPr/>
            <p:nvPr/>
          </p:nvGrpSpPr>
          <p:grpSpPr>
            <a:xfrm>
              <a:off x="2206582" y="1907164"/>
              <a:ext cx="375723" cy="458471"/>
              <a:chOff x="2206582" y="1907158"/>
              <a:chExt cx="375723" cy="458470"/>
            </a:xfrm>
          </p:grpSpPr>
          <p:sp>
            <p:nvSpPr>
              <p:cNvPr id="59" name="object 38">
                <a:extLst>
                  <a:ext uri="{FF2B5EF4-FFF2-40B4-BE49-F238E27FC236}">
                    <a16:creationId xmlns:a16="http://schemas.microsoft.com/office/drawing/2014/main" id="{9CE68ECD-80CD-4F85-8CAB-FE3B0EA9DDF4}"/>
                  </a:ext>
                </a:extLst>
              </p:cNvPr>
              <p:cNvSpPr/>
              <p:nvPr/>
            </p:nvSpPr>
            <p:spPr>
              <a:xfrm>
                <a:off x="2206582" y="1907158"/>
                <a:ext cx="204469" cy="458470"/>
              </a:xfrm>
              <a:prstGeom prst="rect">
                <a:avLst/>
              </a:prstGeom>
              <a:blipFill>
                <a:blip r:embed="rId9" cstate="print"/>
                <a:stretch>
                  <a:fillRect/>
                </a:stretch>
              </a:blipFill>
            </p:spPr>
            <p:txBody>
              <a:bodyPr wrap="square" lIns="0" tIns="0" rIns="0" bIns="0" rtlCol="0"/>
              <a:lstStyle/>
              <a:p>
                <a:endParaRPr/>
              </a:p>
            </p:txBody>
          </p:sp>
          <p:sp>
            <p:nvSpPr>
              <p:cNvPr id="60" name="object 39">
                <a:extLst>
                  <a:ext uri="{FF2B5EF4-FFF2-40B4-BE49-F238E27FC236}">
                    <a16:creationId xmlns:a16="http://schemas.microsoft.com/office/drawing/2014/main" id="{4BE993EC-130F-46E7-9C17-635E37860F1B}"/>
                  </a:ext>
                </a:extLst>
              </p:cNvPr>
              <p:cNvSpPr/>
              <p:nvPr/>
            </p:nvSpPr>
            <p:spPr>
              <a:xfrm>
                <a:off x="2436255" y="1988821"/>
                <a:ext cx="146050" cy="293370"/>
              </a:xfrm>
              <a:prstGeom prst="rect">
                <a:avLst/>
              </a:prstGeom>
              <a:blipFill>
                <a:blip r:embed="rId10" cstate="print"/>
                <a:stretch>
                  <a:fillRect/>
                </a:stretch>
              </a:blipFill>
            </p:spPr>
            <p:txBody>
              <a:bodyPr wrap="square" lIns="0" tIns="0" rIns="0" bIns="0" rtlCol="0"/>
              <a:lstStyle/>
              <a:p>
                <a:endParaRPr/>
              </a:p>
            </p:txBody>
          </p:sp>
        </p:grpSp>
        <p:sp>
          <p:nvSpPr>
            <p:cNvPr id="31" name="object 41">
              <a:extLst>
                <a:ext uri="{FF2B5EF4-FFF2-40B4-BE49-F238E27FC236}">
                  <a16:creationId xmlns:a16="http://schemas.microsoft.com/office/drawing/2014/main" id="{336A1BCF-975F-438C-8154-4D7495A98003}"/>
                </a:ext>
              </a:extLst>
            </p:cNvPr>
            <p:cNvSpPr txBox="1"/>
            <p:nvPr/>
          </p:nvSpPr>
          <p:spPr>
            <a:xfrm>
              <a:off x="2102617" y="3449021"/>
              <a:ext cx="695960" cy="329846"/>
            </a:xfrm>
            <a:prstGeom prst="rect">
              <a:avLst/>
            </a:prstGeom>
          </p:spPr>
          <p:txBody>
            <a:bodyPr vert="horz" wrap="square" lIns="0" tIns="12700" rIns="0" bIns="0" rtlCol="0">
              <a:spAutoFit/>
            </a:bodyPr>
            <a:lstStyle/>
            <a:p>
              <a:pPr marL="12700" algn="ctr">
                <a:lnSpc>
                  <a:spcPct val="100000"/>
                </a:lnSpc>
                <a:spcBef>
                  <a:spcPts val="100"/>
                </a:spcBef>
              </a:pPr>
              <a:r>
                <a:rPr sz="700" b="1" spc="-5" dirty="0">
                  <a:latin typeface="Carlito"/>
                  <a:cs typeface="Carlito"/>
                </a:rPr>
                <a:t>LABORATORIOS</a:t>
              </a:r>
              <a:r>
                <a:rPr lang="es-CO" sz="700" b="1" spc="-5" dirty="0">
                  <a:latin typeface="Carlito"/>
                  <a:cs typeface="Carlito"/>
                </a:rPr>
                <a:t> METODOLOGÍA LIVING LAB</a:t>
              </a:r>
              <a:r>
                <a:rPr lang="es-MX" sz="800" dirty="0"/>
                <a:t> </a:t>
              </a:r>
              <a:endParaRPr sz="700" dirty="0">
                <a:latin typeface="Carlito"/>
                <a:cs typeface="Carlito"/>
              </a:endParaRPr>
            </a:p>
          </p:txBody>
        </p:sp>
        <p:sp>
          <p:nvSpPr>
            <p:cNvPr id="34" name="object 44">
              <a:extLst>
                <a:ext uri="{FF2B5EF4-FFF2-40B4-BE49-F238E27FC236}">
                  <a16:creationId xmlns:a16="http://schemas.microsoft.com/office/drawing/2014/main" id="{CAFCEE37-E925-420E-B23F-0C2DEDA65D0A}"/>
                </a:ext>
              </a:extLst>
            </p:cNvPr>
            <p:cNvSpPr/>
            <p:nvPr/>
          </p:nvSpPr>
          <p:spPr>
            <a:xfrm>
              <a:off x="2693804" y="4659163"/>
              <a:ext cx="4362069" cy="560370"/>
            </a:xfrm>
            <a:prstGeom prst="roundRect">
              <a:avLst/>
            </a:prstGeom>
            <a:solidFill>
              <a:srgbClr val="CCCCCC"/>
            </a:solidFill>
          </p:spPr>
          <p:txBody>
            <a:bodyPr wrap="square" lIns="0" tIns="0" rIns="0" bIns="0" rtlCol="0"/>
            <a:lstStyle/>
            <a:p>
              <a:endParaRPr/>
            </a:p>
          </p:txBody>
        </p:sp>
        <p:sp>
          <p:nvSpPr>
            <p:cNvPr id="35" name="object 45">
              <a:extLst>
                <a:ext uri="{FF2B5EF4-FFF2-40B4-BE49-F238E27FC236}">
                  <a16:creationId xmlns:a16="http://schemas.microsoft.com/office/drawing/2014/main" id="{1FC7AA95-7772-4A93-AC15-517E757F4C3C}"/>
                </a:ext>
              </a:extLst>
            </p:cNvPr>
            <p:cNvSpPr txBox="1"/>
            <p:nvPr/>
          </p:nvSpPr>
          <p:spPr>
            <a:xfrm>
              <a:off x="2693804" y="4677324"/>
              <a:ext cx="4359472" cy="492362"/>
            </a:xfrm>
            <a:prstGeom prst="rect">
              <a:avLst/>
            </a:prstGeom>
          </p:spPr>
          <p:txBody>
            <a:bodyPr vert="horz" wrap="square" lIns="0" tIns="13970" rIns="0" bIns="0" rtlCol="0">
              <a:spAutoFit/>
            </a:bodyPr>
            <a:lstStyle/>
            <a:p>
              <a:pPr marL="14604" algn="ctr">
                <a:lnSpc>
                  <a:spcPct val="100000"/>
                </a:lnSpc>
                <a:spcBef>
                  <a:spcPts val="110"/>
                </a:spcBef>
              </a:pPr>
              <a:r>
                <a:rPr lang="es-CO" sz="1050" b="1" dirty="0">
                  <a:solidFill>
                    <a:srgbClr val="1A1504"/>
                  </a:solidFill>
                  <a:latin typeface="Carlito"/>
                  <a:cs typeface="Carlito"/>
                </a:rPr>
                <a:t>Equipo de Facultad: </a:t>
              </a:r>
            </a:p>
            <a:p>
              <a:pPr marL="14604" algn="ctr">
                <a:spcBef>
                  <a:spcPts val="110"/>
                </a:spcBef>
              </a:pPr>
              <a:r>
                <a:rPr lang="es-CO" sz="1050" spc="-5" dirty="0">
                  <a:latin typeface="Carlito"/>
                  <a:cs typeface="Carlito"/>
                </a:rPr>
                <a:t>Docentes, Estudiantes,  Egresados,</a:t>
              </a:r>
              <a:r>
                <a:rPr lang="es-CO" sz="1050" spc="-55" dirty="0">
                  <a:latin typeface="Carlito"/>
                  <a:cs typeface="Carlito"/>
                </a:rPr>
                <a:t> </a:t>
              </a:r>
              <a:r>
                <a:rPr lang="es-CO" sz="1050" spc="-5" dirty="0">
                  <a:latin typeface="Carlito"/>
                  <a:cs typeface="Carlito"/>
                </a:rPr>
                <a:t>Administrativos</a:t>
              </a:r>
              <a:endParaRPr lang="es-CO" sz="1050" dirty="0">
                <a:latin typeface="Carlito"/>
                <a:cs typeface="Carlito"/>
              </a:endParaRPr>
            </a:p>
            <a:p>
              <a:pPr marL="14604" algn="ctr">
                <a:lnSpc>
                  <a:spcPct val="100000"/>
                </a:lnSpc>
                <a:spcBef>
                  <a:spcPts val="110"/>
                </a:spcBef>
              </a:pPr>
              <a:r>
                <a:rPr sz="1050" dirty="0">
                  <a:solidFill>
                    <a:srgbClr val="1A1504"/>
                  </a:solidFill>
                  <a:latin typeface="Carlito"/>
                  <a:cs typeface="Carlito"/>
                </a:rPr>
                <a:t>Alta </a:t>
              </a:r>
              <a:r>
                <a:rPr sz="1050" dirty="0" err="1">
                  <a:solidFill>
                    <a:srgbClr val="1A1504"/>
                  </a:solidFill>
                  <a:latin typeface="Carlito"/>
                  <a:cs typeface="Carlito"/>
                </a:rPr>
                <a:t>Dirección</a:t>
              </a:r>
              <a:r>
                <a:rPr lang="es-CO" sz="1050" dirty="0">
                  <a:solidFill>
                    <a:srgbClr val="1A1504"/>
                  </a:solidFill>
                  <a:latin typeface="Carlito"/>
                  <a:cs typeface="Carlito"/>
                </a:rPr>
                <a:t>, </a:t>
              </a:r>
              <a:r>
                <a:rPr sz="1050" dirty="0" err="1">
                  <a:solidFill>
                    <a:srgbClr val="1A1504"/>
                  </a:solidFill>
                  <a:latin typeface="Carlito"/>
                  <a:cs typeface="Carlito"/>
                </a:rPr>
                <a:t>Órganos</a:t>
              </a:r>
              <a:r>
                <a:rPr sz="1050" dirty="0">
                  <a:solidFill>
                    <a:srgbClr val="1A1504"/>
                  </a:solidFill>
                  <a:latin typeface="Carlito"/>
                  <a:cs typeface="Carlito"/>
                </a:rPr>
                <a:t> de</a:t>
              </a:r>
              <a:r>
                <a:rPr sz="1050" spc="-120" dirty="0">
                  <a:solidFill>
                    <a:srgbClr val="1A1504"/>
                  </a:solidFill>
                  <a:latin typeface="Carlito"/>
                  <a:cs typeface="Carlito"/>
                </a:rPr>
                <a:t> </a:t>
              </a:r>
              <a:r>
                <a:rPr sz="1050" dirty="0" err="1">
                  <a:solidFill>
                    <a:srgbClr val="1A1504"/>
                  </a:solidFill>
                  <a:latin typeface="Carlito"/>
                  <a:cs typeface="Carlito"/>
                </a:rPr>
                <a:t>Gobierno</a:t>
              </a:r>
              <a:r>
                <a:rPr lang="es-CO" sz="1050" dirty="0">
                  <a:solidFill>
                    <a:srgbClr val="1A1504"/>
                  </a:solidFill>
                  <a:latin typeface="Carlito"/>
                  <a:cs typeface="Carlito"/>
                </a:rPr>
                <a:t>, Colectivos Estudiantiles</a:t>
              </a:r>
              <a:endParaRPr sz="1050" dirty="0">
                <a:latin typeface="Carlito"/>
                <a:cs typeface="Carlito"/>
              </a:endParaRPr>
            </a:p>
          </p:txBody>
        </p:sp>
        <p:sp>
          <p:nvSpPr>
            <p:cNvPr id="58" name="object 48">
              <a:extLst>
                <a:ext uri="{FF2B5EF4-FFF2-40B4-BE49-F238E27FC236}">
                  <a16:creationId xmlns:a16="http://schemas.microsoft.com/office/drawing/2014/main" id="{A1710648-5F7B-409C-8553-9ECBA9429411}"/>
                </a:ext>
              </a:extLst>
            </p:cNvPr>
            <p:cNvSpPr/>
            <p:nvPr/>
          </p:nvSpPr>
          <p:spPr>
            <a:xfrm>
              <a:off x="7848599" y="2801627"/>
              <a:ext cx="1044194" cy="1003556"/>
            </a:xfrm>
            <a:prstGeom prst="rect">
              <a:avLst/>
            </a:prstGeom>
            <a:blipFill>
              <a:blip r:embed="rId11" cstate="print"/>
              <a:stretch>
                <a:fillRect/>
              </a:stretch>
            </a:blipFill>
          </p:spPr>
          <p:txBody>
            <a:bodyPr wrap="square" lIns="0" tIns="0" rIns="0" bIns="0" rtlCol="0"/>
            <a:lstStyle/>
            <a:p>
              <a:endParaRPr/>
            </a:p>
          </p:txBody>
        </p:sp>
        <p:sp>
          <p:nvSpPr>
            <p:cNvPr id="37" name="object 49">
              <a:extLst>
                <a:ext uri="{FF2B5EF4-FFF2-40B4-BE49-F238E27FC236}">
                  <a16:creationId xmlns:a16="http://schemas.microsoft.com/office/drawing/2014/main" id="{D2E7986E-2006-4621-A74D-1FF6A9A11EDF}"/>
                </a:ext>
              </a:extLst>
            </p:cNvPr>
            <p:cNvSpPr txBox="1"/>
            <p:nvPr/>
          </p:nvSpPr>
          <p:spPr>
            <a:xfrm>
              <a:off x="7735686" y="1318667"/>
              <a:ext cx="1744089" cy="3823952"/>
            </a:xfrm>
            <a:prstGeom prst="roundRect">
              <a:avLst/>
            </a:prstGeom>
            <a:solidFill>
              <a:srgbClr val="FCC517"/>
            </a:solidFill>
          </p:spPr>
          <p:txBody>
            <a:bodyPr vert="horz" wrap="square" lIns="0" tIns="0" rIns="0" bIns="0" rtlCol="0">
              <a:spAutoFit/>
            </a:bodyPr>
            <a:lstStyle/>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a:lnSpc>
                  <a:spcPct val="100000"/>
                </a:lnSpc>
              </a:pPr>
              <a:endParaRPr sz="1000" dirty="0">
                <a:latin typeface="Times New Roman"/>
                <a:cs typeface="Times New Roman"/>
              </a:endParaRPr>
            </a:p>
            <a:p>
              <a:pPr marL="190500" marR="175260" indent="-1270" algn="ctr">
                <a:lnSpc>
                  <a:spcPct val="124900"/>
                </a:lnSpc>
                <a:spcBef>
                  <a:spcPts val="620"/>
                </a:spcBef>
              </a:pPr>
              <a:r>
                <a:rPr sz="900" b="1" dirty="0">
                  <a:latin typeface="Carlito"/>
                  <a:cs typeface="Carlito"/>
                </a:rPr>
                <a:t>Universidad  </a:t>
              </a:r>
              <a:endParaRPr lang="es-CO" sz="900" b="1" dirty="0">
                <a:latin typeface="Carlito"/>
                <a:cs typeface="Carlito"/>
              </a:endParaRPr>
            </a:p>
            <a:p>
              <a:pPr marL="190500" marR="175260" indent="-1270" algn="ctr">
                <a:lnSpc>
                  <a:spcPct val="124900"/>
                </a:lnSpc>
                <a:spcBef>
                  <a:spcPts val="620"/>
                </a:spcBef>
              </a:pPr>
              <a:r>
                <a:rPr sz="900" b="1" dirty="0" err="1">
                  <a:latin typeface="Carlito"/>
                  <a:cs typeface="Carlito"/>
                </a:rPr>
                <a:t>Empresa</a:t>
              </a:r>
              <a:r>
                <a:rPr sz="900" b="1" dirty="0">
                  <a:latin typeface="Carlito"/>
                  <a:cs typeface="Carlito"/>
                </a:rPr>
                <a:t>  </a:t>
              </a:r>
              <a:endParaRPr lang="es-CO" sz="900" b="1" dirty="0">
                <a:latin typeface="Carlito"/>
                <a:cs typeface="Carlito"/>
              </a:endParaRPr>
            </a:p>
            <a:p>
              <a:pPr marL="190500" marR="175260" indent="-1270" algn="ctr">
                <a:lnSpc>
                  <a:spcPct val="124900"/>
                </a:lnSpc>
                <a:spcBef>
                  <a:spcPts val="620"/>
                </a:spcBef>
              </a:pPr>
              <a:r>
                <a:rPr sz="900" b="1" dirty="0">
                  <a:latin typeface="Carlito"/>
                  <a:cs typeface="Carlito"/>
                </a:rPr>
                <a:t>Estado  </a:t>
              </a:r>
              <a:endParaRPr lang="es-CO" sz="900" b="1" dirty="0">
                <a:latin typeface="Carlito"/>
                <a:cs typeface="Carlito"/>
              </a:endParaRPr>
            </a:p>
            <a:p>
              <a:pPr marL="190500" marR="175260" indent="-1270" algn="ctr">
                <a:lnSpc>
                  <a:spcPct val="124900"/>
                </a:lnSpc>
                <a:spcBef>
                  <a:spcPts val="620"/>
                </a:spcBef>
              </a:pPr>
              <a:r>
                <a:rPr sz="900" b="1" dirty="0" err="1">
                  <a:latin typeface="Carlito"/>
                  <a:cs typeface="Carlito"/>
                </a:rPr>
                <a:t>Sociedad</a:t>
              </a:r>
              <a:r>
                <a:rPr sz="900" b="1" spc="-105" dirty="0">
                  <a:latin typeface="Carlito"/>
                  <a:cs typeface="Carlito"/>
                </a:rPr>
                <a:t> </a:t>
              </a:r>
              <a:r>
                <a:rPr sz="900" b="1" spc="-5" dirty="0">
                  <a:latin typeface="Carlito"/>
                  <a:cs typeface="Carlito"/>
                </a:rPr>
                <a:t>Civil</a:t>
              </a:r>
              <a:endParaRPr lang="es-CO" sz="900" b="1" spc="-5" dirty="0">
                <a:latin typeface="Carlito"/>
                <a:cs typeface="Carlito"/>
              </a:endParaRPr>
            </a:p>
            <a:p>
              <a:pPr marL="190500" marR="175260" indent="-1270" algn="ctr">
                <a:lnSpc>
                  <a:spcPct val="124900"/>
                </a:lnSpc>
                <a:spcBef>
                  <a:spcPts val="620"/>
                </a:spcBef>
              </a:pPr>
              <a:endParaRPr lang="es-CO" sz="900" b="1" spc="-5" dirty="0">
                <a:latin typeface="Carlito"/>
                <a:cs typeface="Carlito"/>
              </a:endParaRPr>
            </a:p>
            <a:p>
              <a:pPr marL="190500" marR="175260" indent="-1270" algn="ctr">
                <a:lnSpc>
                  <a:spcPct val="124900"/>
                </a:lnSpc>
                <a:spcBef>
                  <a:spcPts val="620"/>
                </a:spcBef>
              </a:pPr>
              <a:endParaRPr lang="es-CO" sz="900" b="1" spc="-5" dirty="0">
                <a:latin typeface="Carlito"/>
                <a:cs typeface="Carlito"/>
              </a:endParaRPr>
            </a:p>
            <a:p>
              <a:pPr marL="190500" marR="175260" indent="-1270" algn="ctr">
                <a:lnSpc>
                  <a:spcPct val="124900"/>
                </a:lnSpc>
                <a:spcBef>
                  <a:spcPts val="620"/>
                </a:spcBef>
              </a:pPr>
              <a:endParaRPr lang="es-CO" sz="900" b="1" spc="-5" dirty="0">
                <a:latin typeface="Carlito"/>
                <a:cs typeface="Carlito"/>
              </a:endParaRPr>
            </a:p>
            <a:p>
              <a:pPr marL="190500" marR="175260" indent="-1270" algn="ctr">
                <a:lnSpc>
                  <a:spcPct val="124900"/>
                </a:lnSpc>
                <a:spcBef>
                  <a:spcPts val="620"/>
                </a:spcBef>
              </a:pPr>
              <a:endParaRPr lang="es-CO" sz="900" b="1" spc="-5" dirty="0">
                <a:latin typeface="Carlito"/>
                <a:cs typeface="Carlito"/>
              </a:endParaRPr>
            </a:p>
            <a:p>
              <a:pPr marL="190500" marR="175260" indent="-1270" algn="ctr">
                <a:lnSpc>
                  <a:spcPct val="124900"/>
                </a:lnSpc>
                <a:spcBef>
                  <a:spcPts val="620"/>
                </a:spcBef>
              </a:pPr>
              <a:endParaRPr lang="es-CO" sz="900" b="1" spc="-5" dirty="0">
                <a:latin typeface="Carlito"/>
                <a:cs typeface="Carlito"/>
              </a:endParaRPr>
            </a:p>
            <a:p>
              <a:pPr marL="190500" marR="175260" indent="-1270" algn="ctr">
                <a:lnSpc>
                  <a:spcPct val="124900"/>
                </a:lnSpc>
                <a:spcBef>
                  <a:spcPts val="620"/>
                </a:spcBef>
              </a:pPr>
              <a:endParaRPr lang="es-CO" sz="900" b="1" spc="-5" dirty="0">
                <a:latin typeface="Carlito"/>
                <a:cs typeface="Carlito"/>
              </a:endParaRPr>
            </a:p>
          </p:txBody>
        </p:sp>
        <p:grpSp>
          <p:nvGrpSpPr>
            <p:cNvPr id="38" name="object 50">
              <a:extLst>
                <a:ext uri="{FF2B5EF4-FFF2-40B4-BE49-F238E27FC236}">
                  <a16:creationId xmlns:a16="http://schemas.microsoft.com/office/drawing/2014/main" id="{B0B493C1-E846-4194-8ADE-BB498AFAF11E}"/>
                </a:ext>
              </a:extLst>
            </p:cNvPr>
            <p:cNvGrpSpPr/>
            <p:nvPr/>
          </p:nvGrpSpPr>
          <p:grpSpPr>
            <a:xfrm>
              <a:off x="2756544" y="1988828"/>
              <a:ext cx="4877425" cy="1261989"/>
              <a:chOff x="2756544" y="1988820"/>
              <a:chExt cx="4877425" cy="1261984"/>
            </a:xfrm>
          </p:grpSpPr>
          <p:sp>
            <p:nvSpPr>
              <p:cNvPr id="54" name="object 51">
                <a:extLst>
                  <a:ext uri="{FF2B5EF4-FFF2-40B4-BE49-F238E27FC236}">
                    <a16:creationId xmlns:a16="http://schemas.microsoft.com/office/drawing/2014/main" id="{55DC2370-22D5-49DD-8CD2-C24B27632475}"/>
                  </a:ext>
                </a:extLst>
              </p:cNvPr>
              <p:cNvSpPr/>
              <p:nvPr/>
            </p:nvSpPr>
            <p:spPr>
              <a:xfrm>
                <a:off x="7426960" y="1988820"/>
                <a:ext cx="207009" cy="458470"/>
              </a:xfrm>
              <a:prstGeom prst="rect">
                <a:avLst/>
              </a:prstGeom>
              <a:blipFill>
                <a:blip r:embed="rId12" cstate="print"/>
                <a:stretch>
                  <a:fillRect/>
                </a:stretch>
              </a:blipFill>
            </p:spPr>
            <p:txBody>
              <a:bodyPr wrap="square" lIns="0" tIns="0" rIns="0" bIns="0" rtlCol="0"/>
              <a:lstStyle/>
              <a:p>
                <a:endParaRPr/>
              </a:p>
            </p:txBody>
          </p:sp>
          <p:sp>
            <p:nvSpPr>
              <p:cNvPr id="55" name="object 52">
                <a:extLst>
                  <a:ext uri="{FF2B5EF4-FFF2-40B4-BE49-F238E27FC236}">
                    <a16:creationId xmlns:a16="http://schemas.microsoft.com/office/drawing/2014/main" id="{062BAFD4-CFA8-4846-A315-995342ED1928}"/>
                  </a:ext>
                </a:extLst>
              </p:cNvPr>
              <p:cNvSpPr/>
              <p:nvPr/>
            </p:nvSpPr>
            <p:spPr>
              <a:xfrm>
                <a:off x="7256780" y="2070100"/>
                <a:ext cx="148590" cy="293370"/>
              </a:xfrm>
              <a:prstGeom prst="rect">
                <a:avLst/>
              </a:prstGeom>
              <a:blipFill>
                <a:blip r:embed="rId13" cstate="print"/>
                <a:stretch>
                  <a:fillRect/>
                </a:stretch>
              </a:blipFill>
            </p:spPr>
            <p:txBody>
              <a:bodyPr wrap="square" lIns="0" tIns="0" rIns="0" bIns="0" rtlCol="0"/>
              <a:lstStyle/>
              <a:p>
                <a:endParaRPr/>
              </a:p>
            </p:txBody>
          </p:sp>
          <p:sp>
            <p:nvSpPr>
              <p:cNvPr id="56" name="object 53">
                <a:extLst>
                  <a:ext uri="{FF2B5EF4-FFF2-40B4-BE49-F238E27FC236}">
                    <a16:creationId xmlns:a16="http://schemas.microsoft.com/office/drawing/2014/main" id="{325C3866-4E6B-4B4D-A8C8-8BB361A09C07}"/>
                  </a:ext>
                </a:extLst>
              </p:cNvPr>
              <p:cNvSpPr/>
              <p:nvPr/>
            </p:nvSpPr>
            <p:spPr>
              <a:xfrm>
                <a:off x="2756544" y="3041575"/>
                <a:ext cx="4307027" cy="209229"/>
              </a:xfrm>
              <a:prstGeom prst="roundRect">
                <a:avLst/>
              </a:prstGeom>
              <a:solidFill>
                <a:srgbClr val="E09724"/>
              </a:solidFill>
            </p:spPr>
            <p:txBody>
              <a:bodyPr wrap="square" lIns="0" tIns="0" rIns="0" bIns="0" rtlCol="0"/>
              <a:lstStyle/>
              <a:p>
                <a:endParaRPr/>
              </a:p>
            </p:txBody>
          </p:sp>
        </p:grpSp>
        <p:sp>
          <p:nvSpPr>
            <p:cNvPr id="39" name="object 54">
              <a:extLst>
                <a:ext uri="{FF2B5EF4-FFF2-40B4-BE49-F238E27FC236}">
                  <a16:creationId xmlns:a16="http://schemas.microsoft.com/office/drawing/2014/main" id="{85DE40CE-E301-499B-AA58-1A4FA18B7954}"/>
                </a:ext>
              </a:extLst>
            </p:cNvPr>
            <p:cNvSpPr txBox="1"/>
            <p:nvPr/>
          </p:nvSpPr>
          <p:spPr>
            <a:xfrm>
              <a:off x="2990582" y="3073435"/>
              <a:ext cx="3936295" cy="568202"/>
            </a:xfrm>
            <a:prstGeom prst="rect">
              <a:avLst/>
            </a:prstGeom>
          </p:spPr>
          <p:txBody>
            <a:bodyPr vert="horz" wrap="square" lIns="0" tIns="12700" rIns="0" bIns="0" rtlCol="0">
              <a:spAutoFit/>
            </a:bodyPr>
            <a:lstStyle/>
            <a:p>
              <a:pPr marL="12700" algn="ctr">
                <a:lnSpc>
                  <a:spcPct val="100000"/>
                </a:lnSpc>
                <a:spcBef>
                  <a:spcPts val="100"/>
                </a:spcBef>
              </a:pPr>
              <a:r>
                <a:rPr lang="es-CO" sz="900" b="1" spc="-5" dirty="0">
                  <a:solidFill>
                    <a:srgbClr val="1A1504"/>
                  </a:solidFill>
                  <a:latin typeface="Carlito"/>
                  <a:cs typeface="Carlito"/>
                </a:rPr>
                <a:t>   </a:t>
              </a:r>
              <a:r>
                <a:rPr sz="900" b="1" spc="-5" dirty="0">
                  <a:solidFill>
                    <a:srgbClr val="1A1504"/>
                  </a:solidFill>
                  <a:latin typeface="Carlito"/>
                  <a:cs typeface="Carlito"/>
                </a:rPr>
                <a:t>INGENIERIA</a:t>
              </a:r>
              <a:r>
                <a:rPr sz="900" b="1" spc="-15" dirty="0">
                  <a:solidFill>
                    <a:srgbClr val="1A1504"/>
                  </a:solidFill>
                  <a:latin typeface="Carlito"/>
                  <a:cs typeface="Carlito"/>
                </a:rPr>
                <a:t> </a:t>
              </a:r>
              <a:r>
                <a:rPr sz="900" b="1" spc="-5" dirty="0">
                  <a:solidFill>
                    <a:srgbClr val="1A1504"/>
                  </a:solidFill>
                  <a:latin typeface="Carlito"/>
                  <a:cs typeface="Carlito"/>
                </a:rPr>
                <a:t>INDUSTRIAL</a:t>
              </a:r>
              <a:r>
                <a:rPr lang="es-CO" sz="900" b="1" spc="-5" dirty="0">
                  <a:solidFill>
                    <a:srgbClr val="1A1504"/>
                  </a:solidFill>
                  <a:latin typeface="Carlito"/>
                  <a:cs typeface="Carlito"/>
                </a:rPr>
                <a:t>                  ADMINISTRACIÓN </a:t>
              </a:r>
              <a:r>
                <a:rPr lang="es-CO" sz="900" b="1" dirty="0">
                  <a:solidFill>
                    <a:srgbClr val="1A1504"/>
                  </a:solidFill>
                  <a:latin typeface="Carlito"/>
                  <a:cs typeface="Carlito"/>
                </a:rPr>
                <a:t>DE</a:t>
              </a:r>
              <a:r>
                <a:rPr lang="es-CO" sz="900" b="1" spc="-30" dirty="0">
                  <a:solidFill>
                    <a:srgbClr val="1A1504"/>
                  </a:solidFill>
                  <a:latin typeface="Carlito"/>
                  <a:cs typeface="Carlito"/>
                </a:rPr>
                <a:t> </a:t>
              </a:r>
              <a:r>
                <a:rPr lang="es-CO" sz="900" b="1" spc="-5" dirty="0">
                  <a:solidFill>
                    <a:srgbClr val="1A1504"/>
                  </a:solidFill>
                  <a:latin typeface="Carlito"/>
                  <a:cs typeface="Carlito"/>
                </a:rPr>
                <a:t>EMPRESAS</a:t>
              </a:r>
              <a:endParaRPr lang="es-CO" sz="900" dirty="0">
                <a:latin typeface="Carlito"/>
                <a:cs typeface="Carlito"/>
              </a:endParaRPr>
            </a:p>
            <a:p>
              <a:pPr marL="12700">
                <a:lnSpc>
                  <a:spcPct val="100000"/>
                </a:lnSpc>
                <a:spcBef>
                  <a:spcPts val="100"/>
                </a:spcBef>
              </a:pPr>
              <a:endParaRPr lang="es-CO" sz="900" b="1" spc="-5" dirty="0">
                <a:solidFill>
                  <a:srgbClr val="1A1504"/>
                </a:solidFill>
                <a:latin typeface="Carlito"/>
                <a:cs typeface="Carlito"/>
              </a:endParaRPr>
            </a:p>
            <a:p>
              <a:pPr marL="12700">
                <a:lnSpc>
                  <a:spcPct val="100000"/>
                </a:lnSpc>
                <a:spcBef>
                  <a:spcPts val="100"/>
                </a:spcBef>
              </a:pPr>
              <a:endParaRPr lang="es-CO" sz="900" b="1" spc="-5" dirty="0">
                <a:solidFill>
                  <a:srgbClr val="1A1504"/>
                </a:solidFill>
                <a:latin typeface="Carlito"/>
                <a:cs typeface="Carlito"/>
              </a:endParaRPr>
            </a:p>
            <a:p>
              <a:pPr marL="12700">
                <a:lnSpc>
                  <a:spcPct val="100000"/>
                </a:lnSpc>
                <a:spcBef>
                  <a:spcPts val="100"/>
                </a:spcBef>
              </a:pPr>
              <a:endParaRPr sz="900" dirty="0">
                <a:latin typeface="Carlito"/>
                <a:cs typeface="Carlito"/>
              </a:endParaRPr>
            </a:p>
          </p:txBody>
        </p:sp>
        <p:sp>
          <p:nvSpPr>
            <p:cNvPr id="42" name="object 57">
              <a:extLst>
                <a:ext uri="{FF2B5EF4-FFF2-40B4-BE49-F238E27FC236}">
                  <a16:creationId xmlns:a16="http://schemas.microsoft.com/office/drawing/2014/main" id="{6DCD7556-4095-4D57-9244-F33A77BE26B4}"/>
                </a:ext>
              </a:extLst>
            </p:cNvPr>
            <p:cNvSpPr/>
            <p:nvPr/>
          </p:nvSpPr>
          <p:spPr>
            <a:xfrm>
              <a:off x="2725778" y="1272568"/>
              <a:ext cx="591820" cy="1549405"/>
            </a:xfrm>
            <a:prstGeom prst="roundRect">
              <a:avLst/>
            </a:prstGeom>
            <a:solidFill>
              <a:srgbClr val="F5B99B"/>
            </a:solidFill>
          </p:spPr>
          <p:txBody>
            <a:bodyPr wrap="square" lIns="0" tIns="0" rIns="0" bIns="0" rtlCol="0"/>
            <a:lstStyle/>
            <a:p>
              <a:endParaRPr/>
            </a:p>
          </p:txBody>
        </p:sp>
        <p:sp>
          <p:nvSpPr>
            <p:cNvPr id="43" name="object 58">
              <a:extLst>
                <a:ext uri="{FF2B5EF4-FFF2-40B4-BE49-F238E27FC236}">
                  <a16:creationId xmlns:a16="http://schemas.microsoft.com/office/drawing/2014/main" id="{10B3F358-71D0-4804-95E2-2173797285E8}"/>
                </a:ext>
              </a:extLst>
            </p:cNvPr>
            <p:cNvSpPr txBox="1"/>
            <p:nvPr/>
          </p:nvSpPr>
          <p:spPr>
            <a:xfrm>
              <a:off x="2829142" y="1344918"/>
              <a:ext cx="369813" cy="1474692"/>
            </a:xfrm>
            <a:prstGeom prst="rect">
              <a:avLst/>
            </a:prstGeom>
          </p:spPr>
          <p:txBody>
            <a:bodyPr vert="vert270" wrap="square" lIns="0" tIns="0" rIns="0" bIns="0" rtlCol="0">
              <a:spAutoFit/>
            </a:bodyPr>
            <a:lstStyle/>
            <a:p>
              <a:pPr algn="ctr">
                <a:lnSpc>
                  <a:spcPts val="1105"/>
                </a:lnSpc>
              </a:pPr>
              <a:r>
                <a:rPr sz="900" b="1" dirty="0">
                  <a:solidFill>
                    <a:srgbClr val="1A1504"/>
                  </a:solidFill>
                  <a:latin typeface="Carlito"/>
                  <a:cs typeface="Carlito"/>
                </a:rPr>
                <a:t>Especialización </a:t>
              </a:r>
              <a:r>
                <a:rPr sz="900" b="1" spc="5" dirty="0">
                  <a:solidFill>
                    <a:srgbClr val="1A1504"/>
                  </a:solidFill>
                  <a:latin typeface="Carlito"/>
                  <a:cs typeface="Carlito"/>
                </a:rPr>
                <a:t>en</a:t>
              </a:r>
              <a:r>
                <a:rPr sz="900" b="1" spc="-130" dirty="0">
                  <a:solidFill>
                    <a:srgbClr val="1A1504"/>
                  </a:solidFill>
                  <a:latin typeface="Carlito"/>
                  <a:cs typeface="Carlito"/>
                </a:rPr>
                <a:t> </a:t>
              </a:r>
              <a:r>
                <a:rPr sz="900" b="1" dirty="0">
                  <a:solidFill>
                    <a:srgbClr val="1A1504"/>
                  </a:solidFill>
                  <a:latin typeface="Carlito"/>
                  <a:cs typeface="Carlito"/>
                </a:rPr>
                <a:t>Gestión</a:t>
              </a:r>
              <a:endParaRPr sz="900" dirty="0">
                <a:latin typeface="Carlito"/>
                <a:cs typeface="Carlito"/>
              </a:endParaRPr>
            </a:p>
            <a:p>
              <a:pPr algn="ctr">
                <a:lnSpc>
                  <a:spcPct val="100000"/>
                </a:lnSpc>
              </a:pPr>
              <a:r>
                <a:rPr sz="900" b="1" dirty="0">
                  <a:solidFill>
                    <a:srgbClr val="1A1504"/>
                  </a:solidFill>
                  <a:latin typeface="Carlito"/>
                  <a:cs typeface="Carlito"/>
                </a:rPr>
                <a:t>de la</a:t>
              </a:r>
              <a:r>
                <a:rPr sz="900" b="1" spc="-35" dirty="0">
                  <a:solidFill>
                    <a:srgbClr val="1A1504"/>
                  </a:solidFill>
                  <a:latin typeface="Carlito"/>
                  <a:cs typeface="Carlito"/>
                </a:rPr>
                <a:t> </a:t>
              </a:r>
              <a:r>
                <a:rPr sz="900" b="1" dirty="0">
                  <a:solidFill>
                    <a:srgbClr val="1A1504"/>
                  </a:solidFill>
                  <a:latin typeface="Carlito"/>
                  <a:cs typeface="Carlito"/>
                </a:rPr>
                <a:t>Calidad</a:t>
              </a:r>
              <a:endParaRPr sz="900" dirty="0">
                <a:latin typeface="Carlito"/>
                <a:cs typeface="Carlito"/>
              </a:endParaRPr>
            </a:p>
            <a:p>
              <a:pPr marL="24765" algn="ctr">
                <a:lnSpc>
                  <a:spcPct val="100000"/>
                </a:lnSpc>
              </a:pPr>
              <a:r>
                <a:rPr sz="900" b="1" dirty="0">
                  <a:solidFill>
                    <a:srgbClr val="1A1504"/>
                  </a:solidFill>
                  <a:latin typeface="Carlito"/>
                  <a:cs typeface="Carlito"/>
                </a:rPr>
                <a:t>y Normalización</a:t>
              </a:r>
              <a:r>
                <a:rPr sz="900" b="1" spc="-110" dirty="0">
                  <a:solidFill>
                    <a:srgbClr val="1A1504"/>
                  </a:solidFill>
                  <a:latin typeface="Carlito"/>
                  <a:cs typeface="Carlito"/>
                </a:rPr>
                <a:t> </a:t>
              </a:r>
              <a:r>
                <a:rPr sz="900" b="1" dirty="0">
                  <a:solidFill>
                    <a:srgbClr val="1A1504"/>
                  </a:solidFill>
                  <a:latin typeface="Carlito"/>
                  <a:cs typeface="Carlito"/>
                </a:rPr>
                <a:t>Técnica</a:t>
              </a:r>
              <a:endParaRPr sz="900" dirty="0">
                <a:latin typeface="Carlito"/>
                <a:cs typeface="Carlito"/>
              </a:endParaRPr>
            </a:p>
          </p:txBody>
        </p:sp>
        <p:sp>
          <p:nvSpPr>
            <p:cNvPr id="44" name="object 59">
              <a:extLst>
                <a:ext uri="{FF2B5EF4-FFF2-40B4-BE49-F238E27FC236}">
                  <a16:creationId xmlns:a16="http://schemas.microsoft.com/office/drawing/2014/main" id="{7BE7D81B-00E0-4149-B4E7-C45FF6CEFCA0}"/>
                </a:ext>
              </a:extLst>
            </p:cNvPr>
            <p:cNvSpPr/>
            <p:nvPr/>
          </p:nvSpPr>
          <p:spPr>
            <a:xfrm>
              <a:off x="4766691" y="1305828"/>
              <a:ext cx="500256" cy="1557025"/>
            </a:xfrm>
            <a:prstGeom prst="roundRect">
              <a:avLst/>
            </a:prstGeom>
            <a:solidFill>
              <a:srgbClr val="BEBEBE"/>
            </a:solidFill>
          </p:spPr>
          <p:txBody>
            <a:bodyPr wrap="square" lIns="0" tIns="0" rIns="0" bIns="0" rtlCol="0"/>
            <a:lstStyle/>
            <a:p>
              <a:endParaRPr/>
            </a:p>
          </p:txBody>
        </p:sp>
        <p:sp>
          <p:nvSpPr>
            <p:cNvPr id="45" name="object 60">
              <a:extLst>
                <a:ext uri="{FF2B5EF4-FFF2-40B4-BE49-F238E27FC236}">
                  <a16:creationId xmlns:a16="http://schemas.microsoft.com/office/drawing/2014/main" id="{BF9A447A-93D7-427B-B36A-1F766E44EE35}"/>
                </a:ext>
              </a:extLst>
            </p:cNvPr>
            <p:cNvSpPr txBox="1"/>
            <p:nvPr/>
          </p:nvSpPr>
          <p:spPr>
            <a:xfrm>
              <a:off x="4889214" y="1305828"/>
              <a:ext cx="247299" cy="1564645"/>
            </a:xfrm>
            <a:prstGeom prst="rect">
              <a:avLst/>
            </a:prstGeom>
          </p:spPr>
          <p:txBody>
            <a:bodyPr vert="vert270" wrap="square" lIns="0" tIns="0" rIns="0" bIns="0" rtlCol="0">
              <a:spAutoFit/>
            </a:bodyPr>
            <a:lstStyle/>
            <a:p>
              <a:pPr algn="ctr">
                <a:lnSpc>
                  <a:spcPts val="1105"/>
                </a:lnSpc>
              </a:pPr>
              <a:r>
                <a:rPr sz="900" b="1" dirty="0">
                  <a:solidFill>
                    <a:srgbClr val="1A1504"/>
                  </a:solidFill>
                  <a:latin typeface="Carlito"/>
                  <a:cs typeface="Carlito"/>
                </a:rPr>
                <a:t>Maestría </a:t>
              </a:r>
              <a:r>
                <a:rPr sz="900" b="1" spc="5" dirty="0">
                  <a:solidFill>
                    <a:srgbClr val="1A1504"/>
                  </a:solidFill>
                  <a:latin typeface="Carlito"/>
                  <a:cs typeface="Carlito"/>
                </a:rPr>
                <a:t>en</a:t>
              </a:r>
              <a:r>
                <a:rPr sz="900" b="1" spc="-75" dirty="0">
                  <a:solidFill>
                    <a:srgbClr val="1A1504"/>
                  </a:solidFill>
                  <a:latin typeface="Carlito"/>
                  <a:cs typeface="Carlito"/>
                </a:rPr>
                <a:t> </a:t>
              </a:r>
              <a:r>
                <a:rPr sz="900" b="1" spc="-5" dirty="0">
                  <a:solidFill>
                    <a:srgbClr val="1A1504"/>
                  </a:solidFill>
                  <a:latin typeface="Carlito"/>
                  <a:cs typeface="Carlito"/>
                </a:rPr>
                <a:t>Administración</a:t>
              </a:r>
              <a:endParaRPr sz="900" dirty="0">
                <a:latin typeface="Carlito"/>
                <a:cs typeface="Carlito"/>
              </a:endParaRPr>
            </a:p>
            <a:p>
              <a:pPr marL="19685" algn="ctr">
                <a:lnSpc>
                  <a:spcPct val="100000"/>
                </a:lnSpc>
              </a:pPr>
              <a:r>
                <a:rPr sz="900" b="1" dirty="0">
                  <a:solidFill>
                    <a:srgbClr val="1A1504"/>
                  </a:solidFill>
                  <a:latin typeface="Carlito"/>
                  <a:cs typeface="Carlito"/>
                </a:rPr>
                <a:t>Económica y</a:t>
              </a:r>
              <a:r>
                <a:rPr sz="900" b="1" spc="-70" dirty="0">
                  <a:solidFill>
                    <a:srgbClr val="1A1504"/>
                  </a:solidFill>
                  <a:latin typeface="Carlito"/>
                  <a:cs typeface="Carlito"/>
                </a:rPr>
                <a:t> </a:t>
              </a:r>
              <a:r>
                <a:rPr sz="900" b="1" spc="-5" dirty="0">
                  <a:solidFill>
                    <a:srgbClr val="1A1504"/>
                  </a:solidFill>
                  <a:latin typeface="Carlito"/>
                  <a:cs typeface="Carlito"/>
                </a:rPr>
                <a:t>Financiera</a:t>
              </a:r>
              <a:endParaRPr sz="900" dirty="0">
                <a:latin typeface="Carlito"/>
                <a:cs typeface="Carlito"/>
              </a:endParaRPr>
            </a:p>
          </p:txBody>
        </p:sp>
        <p:sp>
          <p:nvSpPr>
            <p:cNvPr id="46" name="object 61">
              <a:extLst>
                <a:ext uri="{FF2B5EF4-FFF2-40B4-BE49-F238E27FC236}">
                  <a16:creationId xmlns:a16="http://schemas.microsoft.com/office/drawing/2014/main" id="{1A02958A-E5C8-41FE-B901-286D05F5EB81}"/>
                </a:ext>
              </a:extLst>
            </p:cNvPr>
            <p:cNvSpPr/>
            <p:nvPr/>
          </p:nvSpPr>
          <p:spPr>
            <a:xfrm>
              <a:off x="4083548" y="1318667"/>
              <a:ext cx="591820" cy="1557025"/>
            </a:xfrm>
            <a:prstGeom prst="roundRect">
              <a:avLst/>
            </a:prstGeom>
            <a:solidFill>
              <a:srgbClr val="BEBEBE"/>
            </a:solidFill>
          </p:spPr>
          <p:txBody>
            <a:bodyPr wrap="square" lIns="0" tIns="0" rIns="0" bIns="0" rtlCol="0"/>
            <a:lstStyle/>
            <a:p>
              <a:endParaRPr/>
            </a:p>
          </p:txBody>
        </p:sp>
        <p:sp>
          <p:nvSpPr>
            <p:cNvPr id="47" name="object 62">
              <a:extLst>
                <a:ext uri="{FF2B5EF4-FFF2-40B4-BE49-F238E27FC236}">
                  <a16:creationId xmlns:a16="http://schemas.microsoft.com/office/drawing/2014/main" id="{E5EB888E-402C-48EE-9360-A91384C6E39A}"/>
                </a:ext>
              </a:extLst>
            </p:cNvPr>
            <p:cNvSpPr txBox="1"/>
            <p:nvPr/>
          </p:nvSpPr>
          <p:spPr>
            <a:xfrm>
              <a:off x="4255164" y="1490199"/>
              <a:ext cx="247299" cy="1288419"/>
            </a:xfrm>
            <a:prstGeom prst="rect">
              <a:avLst/>
            </a:prstGeom>
          </p:spPr>
          <p:txBody>
            <a:bodyPr vert="vert270" wrap="square" lIns="0" tIns="0" rIns="0" bIns="0" rtlCol="0">
              <a:spAutoFit/>
            </a:bodyPr>
            <a:lstStyle/>
            <a:p>
              <a:pPr marL="14604" algn="ctr">
                <a:lnSpc>
                  <a:spcPts val="1105"/>
                </a:lnSpc>
              </a:pPr>
              <a:r>
                <a:rPr sz="900" b="1" dirty="0">
                  <a:solidFill>
                    <a:srgbClr val="1A1504"/>
                  </a:solidFill>
                  <a:latin typeface="Carlito"/>
                  <a:cs typeface="Carlito"/>
                </a:rPr>
                <a:t>Maestría</a:t>
              </a:r>
              <a:r>
                <a:rPr sz="900" b="1" spc="-135" dirty="0">
                  <a:solidFill>
                    <a:srgbClr val="1A1504"/>
                  </a:solidFill>
                  <a:latin typeface="Carlito"/>
                  <a:cs typeface="Carlito"/>
                </a:rPr>
                <a:t> </a:t>
              </a:r>
              <a:r>
                <a:rPr sz="900" b="1" dirty="0">
                  <a:solidFill>
                    <a:srgbClr val="1A1504"/>
                  </a:solidFill>
                  <a:latin typeface="Carlito"/>
                  <a:cs typeface="Carlito"/>
                </a:rPr>
                <a:t>Investigación</a:t>
              </a:r>
              <a:endParaRPr sz="900" dirty="0">
                <a:latin typeface="Carlito"/>
                <a:cs typeface="Carlito"/>
              </a:endParaRPr>
            </a:p>
            <a:p>
              <a:pPr marL="12700" algn="ctr">
                <a:lnSpc>
                  <a:spcPct val="100000"/>
                </a:lnSpc>
              </a:pPr>
              <a:r>
                <a:rPr sz="900" b="1" dirty="0">
                  <a:solidFill>
                    <a:srgbClr val="1A1504"/>
                  </a:solidFill>
                  <a:latin typeface="Carlito"/>
                  <a:cs typeface="Carlito"/>
                </a:rPr>
                <a:t>Operativa y</a:t>
              </a:r>
              <a:r>
                <a:rPr sz="900" b="1" spc="-70" dirty="0">
                  <a:solidFill>
                    <a:srgbClr val="1A1504"/>
                  </a:solidFill>
                  <a:latin typeface="Carlito"/>
                  <a:cs typeface="Carlito"/>
                </a:rPr>
                <a:t> </a:t>
              </a:r>
              <a:r>
                <a:rPr sz="900" b="1" spc="-5" dirty="0">
                  <a:solidFill>
                    <a:srgbClr val="1A1504"/>
                  </a:solidFill>
                  <a:latin typeface="Carlito"/>
                  <a:cs typeface="Carlito"/>
                </a:rPr>
                <a:t>Estadística</a:t>
              </a:r>
              <a:endParaRPr sz="900" dirty="0">
                <a:latin typeface="Carlito"/>
                <a:cs typeface="Carlito"/>
              </a:endParaRPr>
            </a:p>
          </p:txBody>
        </p:sp>
        <p:sp>
          <p:nvSpPr>
            <p:cNvPr id="48" name="object 63">
              <a:extLst>
                <a:ext uri="{FF2B5EF4-FFF2-40B4-BE49-F238E27FC236}">
                  <a16:creationId xmlns:a16="http://schemas.microsoft.com/office/drawing/2014/main" id="{8B899451-6074-469C-963D-0CE73288CD4F}"/>
                </a:ext>
              </a:extLst>
            </p:cNvPr>
            <p:cNvSpPr/>
            <p:nvPr/>
          </p:nvSpPr>
          <p:spPr>
            <a:xfrm>
              <a:off x="3414595" y="1303751"/>
              <a:ext cx="591820" cy="1557025"/>
            </a:xfrm>
            <a:prstGeom prst="roundRect">
              <a:avLst/>
            </a:prstGeom>
            <a:solidFill>
              <a:srgbClr val="F5B99B"/>
            </a:solidFill>
          </p:spPr>
          <p:txBody>
            <a:bodyPr wrap="square" lIns="0" tIns="0" rIns="0" bIns="0" rtlCol="0"/>
            <a:lstStyle/>
            <a:p>
              <a:endParaRPr/>
            </a:p>
          </p:txBody>
        </p:sp>
        <p:sp>
          <p:nvSpPr>
            <p:cNvPr id="49" name="object 64">
              <a:extLst>
                <a:ext uri="{FF2B5EF4-FFF2-40B4-BE49-F238E27FC236}">
                  <a16:creationId xmlns:a16="http://schemas.microsoft.com/office/drawing/2014/main" id="{E513D277-740A-4FC3-876E-185FD65E21E3}"/>
                </a:ext>
              </a:extLst>
            </p:cNvPr>
            <p:cNvSpPr txBox="1"/>
            <p:nvPr/>
          </p:nvSpPr>
          <p:spPr>
            <a:xfrm>
              <a:off x="3572830" y="1477912"/>
              <a:ext cx="247299" cy="1269369"/>
            </a:xfrm>
            <a:prstGeom prst="rect">
              <a:avLst/>
            </a:prstGeom>
          </p:spPr>
          <p:txBody>
            <a:bodyPr vert="vert270" wrap="square" lIns="0" tIns="0" rIns="0" bIns="0" rtlCol="0">
              <a:spAutoFit/>
            </a:bodyPr>
            <a:lstStyle/>
            <a:p>
              <a:pPr marL="3810" algn="ctr">
                <a:lnSpc>
                  <a:spcPts val="1105"/>
                </a:lnSpc>
              </a:pPr>
              <a:r>
                <a:rPr sz="900" b="1" dirty="0">
                  <a:solidFill>
                    <a:srgbClr val="1A1504"/>
                  </a:solidFill>
                  <a:latin typeface="Carlito"/>
                  <a:cs typeface="Carlito"/>
                </a:rPr>
                <a:t>Especialización</a:t>
              </a:r>
              <a:r>
                <a:rPr sz="900" b="1" spc="-65" dirty="0">
                  <a:solidFill>
                    <a:srgbClr val="1A1504"/>
                  </a:solidFill>
                  <a:latin typeface="Carlito"/>
                  <a:cs typeface="Carlito"/>
                </a:rPr>
                <a:t> </a:t>
              </a:r>
              <a:r>
                <a:rPr sz="900" b="1" spc="5" dirty="0">
                  <a:solidFill>
                    <a:srgbClr val="1A1504"/>
                  </a:solidFill>
                  <a:latin typeface="Carlito"/>
                  <a:cs typeface="Carlito"/>
                </a:rPr>
                <a:t>en</a:t>
              </a:r>
              <a:endParaRPr sz="900" dirty="0">
                <a:latin typeface="Carlito"/>
                <a:cs typeface="Carlito"/>
              </a:endParaRPr>
            </a:p>
            <a:p>
              <a:pPr algn="ctr">
                <a:lnSpc>
                  <a:spcPct val="100000"/>
                </a:lnSpc>
              </a:pPr>
              <a:r>
                <a:rPr sz="900" b="1" dirty="0">
                  <a:solidFill>
                    <a:srgbClr val="1A1504"/>
                  </a:solidFill>
                  <a:latin typeface="Carlito"/>
                  <a:cs typeface="Carlito"/>
                </a:rPr>
                <a:t>Gerencia de</a:t>
              </a:r>
              <a:r>
                <a:rPr sz="900" b="1" spc="-100" dirty="0">
                  <a:solidFill>
                    <a:srgbClr val="1A1504"/>
                  </a:solidFill>
                  <a:latin typeface="Carlito"/>
                  <a:cs typeface="Carlito"/>
                </a:rPr>
                <a:t> </a:t>
              </a:r>
              <a:r>
                <a:rPr sz="900" b="1" dirty="0">
                  <a:solidFill>
                    <a:srgbClr val="1A1504"/>
                  </a:solidFill>
                  <a:latin typeface="Carlito"/>
                  <a:cs typeface="Carlito"/>
                </a:rPr>
                <a:t>Proyectos</a:t>
              </a:r>
              <a:endParaRPr sz="900" dirty="0">
                <a:latin typeface="Carlito"/>
                <a:cs typeface="Carlito"/>
              </a:endParaRPr>
            </a:p>
          </p:txBody>
        </p:sp>
        <p:sp>
          <p:nvSpPr>
            <p:cNvPr id="41" name="object 56">
              <a:extLst>
                <a:ext uri="{FF2B5EF4-FFF2-40B4-BE49-F238E27FC236}">
                  <a16:creationId xmlns:a16="http://schemas.microsoft.com/office/drawing/2014/main" id="{CE79FB64-580C-40DA-89E0-E41780D0A725}"/>
                </a:ext>
              </a:extLst>
            </p:cNvPr>
            <p:cNvSpPr txBox="1"/>
            <p:nvPr/>
          </p:nvSpPr>
          <p:spPr>
            <a:xfrm>
              <a:off x="2940970" y="822921"/>
              <a:ext cx="2378803" cy="164923"/>
            </a:xfrm>
            <a:prstGeom prst="rect">
              <a:avLst/>
            </a:prstGeom>
          </p:spPr>
          <p:txBody>
            <a:bodyPr vert="horz" wrap="square" lIns="0" tIns="13970" rIns="0" bIns="0" rtlCol="0">
              <a:spAutoFit/>
            </a:bodyPr>
            <a:lstStyle/>
            <a:p>
              <a:pPr marL="12700">
                <a:lnSpc>
                  <a:spcPct val="100000"/>
                </a:lnSpc>
                <a:spcBef>
                  <a:spcPts val="110"/>
                </a:spcBef>
              </a:pPr>
              <a:r>
                <a:rPr sz="1050" b="1" dirty="0">
                  <a:solidFill>
                    <a:srgbClr val="1A1504"/>
                  </a:solidFill>
                  <a:latin typeface="Carlito"/>
                  <a:cs typeface="Carlito"/>
                </a:rPr>
                <a:t>DOCTORADO </a:t>
              </a:r>
              <a:r>
                <a:rPr sz="1050" b="1" spc="5" dirty="0">
                  <a:solidFill>
                    <a:srgbClr val="1A1504"/>
                  </a:solidFill>
                  <a:latin typeface="Carlito"/>
                  <a:cs typeface="Carlito"/>
                </a:rPr>
                <a:t>EN</a:t>
              </a:r>
              <a:r>
                <a:rPr sz="1050" b="1" spc="-100" dirty="0">
                  <a:solidFill>
                    <a:srgbClr val="1A1504"/>
                  </a:solidFill>
                  <a:latin typeface="Carlito"/>
                  <a:cs typeface="Carlito"/>
                </a:rPr>
                <a:t> </a:t>
              </a:r>
              <a:r>
                <a:rPr sz="1050" b="1" dirty="0">
                  <a:solidFill>
                    <a:srgbClr val="1A1504"/>
                  </a:solidFill>
                  <a:latin typeface="Carlito"/>
                  <a:cs typeface="Carlito"/>
                </a:rPr>
                <a:t>INGENIERÍA</a:t>
              </a:r>
              <a:endParaRPr sz="1050" dirty="0">
                <a:latin typeface="Carlito"/>
                <a:cs typeface="Carlito"/>
              </a:endParaRPr>
            </a:p>
          </p:txBody>
        </p:sp>
      </p:grpSp>
      <p:grpSp>
        <p:nvGrpSpPr>
          <p:cNvPr id="76" name="Grupo 75"/>
          <p:cNvGrpSpPr/>
          <p:nvPr/>
        </p:nvGrpSpPr>
        <p:grpSpPr>
          <a:xfrm>
            <a:off x="8446813" y="2141460"/>
            <a:ext cx="456790" cy="1655960"/>
            <a:chOff x="8284529" y="2256910"/>
            <a:chExt cx="619502" cy="1655960"/>
          </a:xfrm>
        </p:grpSpPr>
        <p:sp>
          <p:nvSpPr>
            <p:cNvPr id="71" name="object 5">
              <a:extLst>
                <a:ext uri="{FF2B5EF4-FFF2-40B4-BE49-F238E27FC236}">
                  <a16:creationId xmlns:a16="http://schemas.microsoft.com/office/drawing/2014/main" id="{55672266-D517-4382-A6AC-7A815F9315C5}"/>
                </a:ext>
              </a:extLst>
            </p:cNvPr>
            <p:cNvSpPr/>
            <p:nvPr/>
          </p:nvSpPr>
          <p:spPr>
            <a:xfrm>
              <a:off x="8284529" y="2256910"/>
              <a:ext cx="619502" cy="1655960"/>
            </a:xfrm>
            <a:prstGeom prst="roundRect">
              <a:avLst/>
            </a:prstGeom>
            <a:solidFill>
              <a:srgbClr val="BEBEBE"/>
            </a:solidFill>
          </p:spPr>
          <p:txBody>
            <a:bodyPr wrap="square" lIns="0" tIns="0" rIns="0" bIns="0" rtlCol="0"/>
            <a:lstStyle/>
            <a:p>
              <a:endParaRPr/>
            </a:p>
          </p:txBody>
        </p:sp>
        <p:sp>
          <p:nvSpPr>
            <p:cNvPr id="72" name="object 6">
              <a:extLst>
                <a:ext uri="{FF2B5EF4-FFF2-40B4-BE49-F238E27FC236}">
                  <a16:creationId xmlns:a16="http://schemas.microsoft.com/office/drawing/2014/main" id="{ADEFA974-2B5C-44D3-B985-42A114F8C11B}"/>
                </a:ext>
              </a:extLst>
            </p:cNvPr>
            <p:cNvSpPr txBox="1"/>
            <p:nvPr/>
          </p:nvSpPr>
          <p:spPr>
            <a:xfrm>
              <a:off x="8398101" y="2362712"/>
              <a:ext cx="312142" cy="1526309"/>
            </a:xfrm>
            <a:prstGeom prst="roundRect">
              <a:avLst/>
            </a:prstGeom>
          </p:spPr>
          <p:txBody>
            <a:bodyPr vert="vert270" wrap="square" lIns="0" tIns="0" rIns="0" bIns="0" rtlCol="0">
              <a:spAutoFit/>
            </a:bodyPr>
            <a:lstStyle/>
            <a:p>
              <a:pPr marL="30480" algn="ctr">
                <a:lnSpc>
                  <a:spcPts val="1105"/>
                </a:lnSpc>
              </a:pPr>
              <a:r>
                <a:rPr sz="900" b="1" dirty="0" err="1">
                  <a:solidFill>
                    <a:srgbClr val="1A1504"/>
                  </a:solidFill>
                  <a:latin typeface="Carlito"/>
                  <a:cs typeface="Carlito"/>
                </a:rPr>
                <a:t>Maestría</a:t>
              </a:r>
              <a:r>
                <a:rPr sz="900" b="1" dirty="0">
                  <a:solidFill>
                    <a:srgbClr val="1A1504"/>
                  </a:solidFill>
                  <a:latin typeface="Carlito"/>
                  <a:cs typeface="Carlito"/>
                </a:rPr>
                <a:t> </a:t>
              </a:r>
              <a:r>
                <a:rPr sz="900" b="1" spc="5" dirty="0" err="1">
                  <a:solidFill>
                    <a:srgbClr val="1A1504"/>
                  </a:solidFill>
                  <a:latin typeface="Carlito"/>
                  <a:cs typeface="Carlito"/>
                </a:rPr>
                <a:t>en</a:t>
              </a:r>
              <a:r>
                <a:rPr sz="900" b="1" spc="-110" dirty="0">
                  <a:solidFill>
                    <a:srgbClr val="1A1504"/>
                  </a:solidFill>
                  <a:latin typeface="Carlito"/>
                  <a:cs typeface="Carlito"/>
                </a:rPr>
                <a:t> </a:t>
              </a:r>
              <a:r>
                <a:rPr lang="es-CO" sz="900" b="1" spc="-110" dirty="0">
                  <a:solidFill>
                    <a:srgbClr val="1A1504"/>
                  </a:solidFill>
                  <a:latin typeface="Carlito"/>
                  <a:cs typeface="Carlito"/>
                </a:rPr>
                <a:t> Administración de Empresas</a:t>
              </a:r>
              <a:endParaRPr sz="900" dirty="0">
                <a:latin typeface="Carlito"/>
                <a:cs typeface="Carlito"/>
              </a:endParaRPr>
            </a:p>
          </p:txBody>
        </p:sp>
      </p:grpSp>
      <p:sp>
        <p:nvSpPr>
          <p:cNvPr id="73" name="object 55">
            <a:extLst>
              <a:ext uri="{FF2B5EF4-FFF2-40B4-BE49-F238E27FC236}">
                <a16:creationId xmlns:a16="http://schemas.microsoft.com/office/drawing/2014/main" id="{CDB257BA-DFF2-4877-8070-7B42AF439C15}"/>
              </a:ext>
            </a:extLst>
          </p:cNvPr>
          <p:cNvSpPr/>
          <p:nvPr/>
        </p:nvSpPr>
        <p:spPr>
          <a:xfrm>
            <a:off x="6522767" y="1459648"/>
            <a:ext cx="2439243" cy="439686"/>
          </a:xfrm>
          <a:prstGeom prst="roundRect">
            <a:avLst/>
          </a:prstGeom>
          <a:ln w="6349">
            <a:solidFill>
              <a:srgbClr val="E4061B"/>
            </a:solidFill>
            <a:prstDash val="sysDot"/>
          </a:ln>
        </p:spPr>
        <p:txBody>
          <a:bodyPr wrap="square" lIns="0" tIns="0" rIns="0" bIns="0" rtlCol="0"/>
          <a:lstStyle/>
          <a:p>
            <a:endParaRPr/>
          </a:p>
        </p:txBody>
      </p:sp>
      <p:sp>
        <p:nvSpPr>
          <p:cNvPr id="3" name="Rectángulo 2"/>
          <p:cNvSpPr/>
          <p:nvPr/>
        </p:nvSpPr>
        <p:spPr>
          <a:xfrm>
            <a:off x="6467296" y="1478508"/>
            <a:ext cx="2528256" cy="369332"/>
          </a:xfrm>
          <a:prstGeom prst="rect">
            <a:avLst/>
          </a:prstGeom>
        </p:spPr>
        <p:txBody>
          <a:bodyPr wrap="none">
            <a:spAutoFit/>
          </a:bodyPr>
          <a:lstStyle/>
          <a:p>
            <a:r>
              <a:rPr lang="es-CO" sz="1050" b="1" dirty="0">
                <a:solidFill>
                  <a:srgbClr val="1A1504"/>
                </a:solidFill>
                <a:latin typeface="Carlito"/>
                <a:cs typeface="Carlito"/>
              </a:rPr>
              <a:t>DOCTORADO</a:t>
            </a:r>
            <a:r>
              <a:rPr lang="es-CO" dirty="0"/>
              <a:t> </a:t>
            </a:r>
            <a:r>
              <a:rPr lang="es-CO" sz="1050" b="1" dirty="0">
                <a:solidFill>
                  <a:srgbClr val="1A1504"/>
                </a:solidFill>
                <a:latin typeface="Carlito"/>
                <a:cs typeface="Carlito"/>
              </a:rPr>
              <a:t>EN ADMINISTRACIÓN</a:t>
            </a:r>
          </a:p>
        </p:txBody>
      </p:sp>
      <p:sp>
        <p:nvSpPr>
          <p:cNvPr id="78" name="object 11">
            <a:extLst>
              <a:ext uri="{FF2B5EF4-FFF2-40B4-BE49-F238E27FC236}">
                <a16:creationId xmlns:a16="http://schemas.microsoft.com/office/drawing/2014/main" id="{8322A08D-83F3-451E-B13D-B63F4BF83090}"/>
              </a:ext>
            </a:extLst>
          </p:cNvPr>
          <p:cNvSpPr/>
          <p:nvPr/>
        </p:nvSpPr>
        <p:spPr>
          <a:xfrm>
            <a:off x="5916136" y="4269158"/>
            <a:ext cx="1011649" cy="630739"/>
          </a:xfrm>
          <a:prstGeom prst="rect">
            <a:avLst/>
          </a:prstGeom>
          <a:blipFill>
            <a:blip r:embed="rId4" cstate="print"/>
            <a:stretch>
              <a:fillRect/>
            </a:stretch>
          </a:blipFill>
        </p:spPr>
        <p:txBody>
          <a:bodyPr wrap="square" lIns="0" tIns="0" rIns="0" bIns="0" rtlCol="0"/>
          <a:lstStyle/>
          <a:p>
            <a:endParaRPr dirty="0"/>
          </a:p>
        </p:txBody>
      </p:sp>
      <p:sp>
        <p:nvSpPr>
          <p:cNvPr id="79" name="object 12">
            <a:extLst>
              <a:ext uri="{FF2B5EF4-FFF2-40B4-BE49-F238E27FC236}">
                <a16:creationId xmlns:a16="http://schemas.microsoft.com/office/drawing/2014/main" id="{FBAAB6FD-FBDA-4F3E-A29B-2DAC68D84E3F}"/>
              </a:ext>
            </a:extLst>
          </p:cNvPr>
          <p:cNvSpPr txBox="1"/>
          <p:nvPr/>
        </p:nvSpPr>
        <p:spPr>
          <a:xfrm>
            <a:off x="6186151" y="4430541"/>
            <a:ext cx="824441" cy="268663"/>
          </a:xfrm>
          <a:prstGeom prst="rect">
            <a:avLst/>
          </a:prstGeom>
        </p:spPr>
        <p:txBody>
          <a:bodyPr vert="horz" wrap="square" lIns="0" tIns="37465" rIns="0" bIns="0" rtlCol="0">
            <a:spAutoFit/>
          </a:bodyPr>
          <a:lstStyle/>
          <a:p>
            <a:pPr marL="12700" marR="5080" indent="-12700">
              <a:lnSpc>
                <a:spcPts val="880"/>
              </a:lnSpc>
              <a:spcBef>
                <a:spcPts val="295"/>
              </a:spcBef>
            </a:pPr>
            <a:r>
              <a:rPr lang="es-CO" sz="1000" spc="-5" dirty="0">
                <a:solidFill>
                  <a:srgbClr val="FFFFFF"/>
                </a:solidFill>
                <a:latin typeface="Carlito"/>
                <a:cs typeface="Carlito"/>
              </a:rPr>
              <a:t>Cambio climático</a:t>
            </a:r>
            <a:endParaRPr sz="1000" spc="-5" dirty="0">
              <a:solidFill>
                <a:srgbClr val="FFFFFF"/>
              </a:solidFill>
              <a:latin typeface="Carlito"/>
              <a:cs typeface="Carlito"/>
            </a:endParaRPr>
          </a:p>
        </p:txBody>
      </p:sp>
      <p:sp>
        <p:nvSpPr>
          <p:cNvPr id="75" name="object 18">
            <a:extLst>
              <a:ext uri="{FF2B5EF4-FFF2-40B4-BE49-F238E27FC236}">
                <a16:creationId xmlns:a16="http://schemas.microsoft.com/office/drawing/2014/main" id="{A9955F13-FC32-4964-870B-E55EE5BF8C7B}"/>
              </a:ext>
            </a:extLst>
          </p:cNvPr>
          <p:cNvSpPr/>
          <p:nvPr/>
        </p:nvSpPr>
        <p:spPr>
          <a:xfrm>
            <a:off x="6988376" y="5197581"/>
            <a:ext cx="140699" cy="186700"/>
          </a:xfrm>
          <a:prstGeom prst="rect">
            <a:avLst/>
          </a:prstGeom>
          <a:blipFill>
            <a:blip r:embed="rId6" cstate="print"/>
            <a:stretch>
              <a:fillRect/>
            </a:stretch>
          </a:blipFill>
        </p:spPr>
        <p:txBody>
          <a:bodyPr wrap="square" lIns="0" tIns="0" rIns="0" bIns="0" rtlCol="0"/>
          <a:lstStyle/>
          <a:p>
            <a:endParaRPr/>
          </a:p>
        </p:txBody>
      </p:sp>
      <p:sp>
        <p:nvSpPr>
          <p:cNvPr id="77" name="object 18">
            <a:extLst>
              <a:ext uri="{FF2B5EF4-FFF2-40B4-BE49-F238E27FC236}">
                <a16:creationId xmlns:a16="http://schemas.microsoft.com/office/drawing/2014/main" id="{A9955F13-FC32-4964-870B-E55EE5BF8C7B}"/>
              </a:ext>
            </a:extLst>
          </p:cNvPr>
          <p:cNvSpPr/>
          <p:nvPr/>
        </p:nvSpPr>
        <p:spPr>
          <a:xfrm>
            <a:off x="8028442" y="5223796"/>
            <a:ext cx="140699" cy="186700"/>
          </a:xfrm>
          <a:prstGeom prst="rect">
            <a:avLst/>
          </a:prstGeom>
          <a:blipFill>
            <a:blip r:embed="rId6" cstate="print"/>
            <a:stretch>
              <a:fillRect/>
            </a:stretch>
          </a:blipFill>
        </p:spPr>
        <p:txBody>
          <a:bodyPr wrap="square" lIns="0" tIns="0" rIns="0" bIns="0" rtlCol="0"/>
          <a:lstStyle/>
          <a:p>
            <a:endParaRPr/>
          </a:p>
        </p:txBody>
      </p:sp>
      <p:sp>
        <p:nvSpPr>
          <p:cNvPr id="30" name="Rectángulo redondeado 29"/>
          <p:cNvSpPr/>
          <p:nvPr/>
        </p:nvSpPr>
        <p:spPr>
          <a:xfrm>
            <a:off x="10983125" y="1161606"/>
            <a:ext cx="941368" cy="43200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CO" sz="1200" b="1" dirty="0">
                <a:solidFill>
                  <a:schemeClr val="tx1"/>
                </a:solidFill>
                <a:hlinkClick r:id="rId14" action="ppaction://hlinksldjump"/>
              </a:rPr>
              <a:t>ESQUEMA INICIAL</a:t>
            </a:r>
            <a:endParaRPr lang="es-CO" sz="1200" b="1" dirty="0">
              <a:solidFill>
                <a:schemeClr val="tx1"/>
              </a:solidFill>
            </a:endParaRPr>
          </a:p>
        </p:txBody>
      </p:sp>
    </p:spTree>
    <p:extLst>
      <p:ext uri="{BB962C8B-B14F-4D97-AF65-F5344CB8AC3E}">
        <p14:creationId xmlns:p14="http://schemas.microsoft.com/office/powerpoint/2010/main" val="1785759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Excelencia Académica para la Formación Integral</a:t>
            </a:r>
            <a:endParaRPr lang="es-CO" dirty="0"/>
          </a:p>
        </p:txBody>
      </p:sp>
      <p:sp>
        <p:nvSpPr>
          <p:cNvPr id="3" name="Marcador de contenido 2"/>
          <p:cNvSpPr>
            <a:spLocks noGrp="1"/>
          </p:cNvSpPr>
          <p:nvPr>
            <p:ph idx="1"/>
          </p:nvPr>
        </p:nvSpPr>
        <p:spPr>
          <a:xfrm>
            <a:off x="933734" y="2016694"/>
            <a:ext cx="10515600" cy="4351338"/>
          </a:xfrm>
        </p:spPr>
        <p:txBody>
          <a:bodyPr>
            <a:normAutofit/>
          </a:bodyPr>
          <a:lstStyle/>
          <a:p>
            <a:pPr algn="just"/>
            <a:r>
              <a:rPr lang="es-CO" sz="2000" dirty="0"/>
              <a:t>Consolidación de los programas de Administración de Empresas y Apertura de la Maestría en Administración de Empresas</a:t>
            </a:r>
            <a:r>
              <a:rPr lang="es-MX" sz="2000" dirty="0"/>
              <a:t>.</a:t>
            </a:r>
          </a:p>
          <a:p>
            <a:pPr algn="just"/>
            <a:r>
              <a:rPr lang="es-MX" sz="2000" b="1" dirty="0"/>
              <a:t>Acreditación de alta Calidad:</a:t>
            </a:r>
          </a:p>
          <a:p>
            <a:pPr marL="0" indent="0" algn="just">
              <a:buNone/>
            </a:pPr>
            <a:r>
              <a:rPr lang="es-MX" sz="2000" dirty="0"/>
              <a:t>Ingeniería Industrial (EUR-ACE - </a:t>
            </a:r>
            <a:r>
              <a:rPr lang="es-MX" sz="2000" dirty="0" err="1"/>
              <a:t>Mineducación</a:t>
            </a:r>
            <a:r>
              <a:rPr lang="es-MX" sz="2000" dirty="0"/>
              <a:t>)</a:t>
            </a:r>
          </a:p>
          <a:p>
            <a:pPr marL="0" indent="0" algn="just">
              <a:buNone/>
            </a:pPr>
            <a:r>
              <a:rPr lang="es-MX" sz="2000" dirty="0"/>
              <a:t>Maestría en Administración del Desarrollo Humano y Organizacional (</a:t>
            </a:r>
            <a:r>
              <a:rPr lang="es-MX" sz="2000" dirty="0" err="1"/>
              <a:t>Mineducación</a:t>
            </a:r>
            <a:r>
              <a:rPr lang="es-MX" sz="2000" dirty="0"/>
              <a:t>)</a:t>
            </a:r>
          </a:p>
          <a:p>
            <a:pPr marL="0" indent="0" algn="just">
              <a:buNone/>
            </a:pPr>
            <a:r>
              <a:rPr lang="es-MX" sz="2000" dirty="0"/>
              <a:t>Maestría en Investigación Operativa y Estadística (EUR-ACE)</a:t>
            </a:r>
          </a:p>
          <a:p>
            <a:pPr marL="0" indent="0" algn="just">
              <a:buNone/>
            </a:pPr>
            <a:r>
              <a:rPr lang="es-MX" sz="2000" dirty="0"/>
              <a:t>Maestría en Sistemas Integrados de Gestión de la Calidad (En proceso)</a:t>
            </a:r>
          </a:p>
          <a:p>
            <a:endParaRPr lang="es-CO" dirty="0"/>
          </a:p>
        </p:txBody>
      </p:sp>
      <p:pic>
        <p:nvPicPr>
          <p:cNvPr id="4" name="Imagen 3"/>
          <p:cNvPicPr>
            <a:picLocks noChangeAspect="1"/>
          </p:cNvPicPr>
          <p:nvPr/>
        </p:nvPicPr>
        <p:blipFill>
          <a:blip r:embed="rId2"/>
          <a:stretch>
            <a:fillRect/>
          </a:stretch>
        </p:blipFill>
        <p:spPr>
          <a:xfrm>
            <a:off x="8351508" y="4066674"/>
            <a:ext cx="3097826" cy="2209147"/>
          </a:xfrm>
          <a:prstGeom prst="ellipse">
            <a:avLst/>
          </a:prstGeom>
        </p:spPr>
      </p:pic>
    </p:spTree>
    <p:extLst>
      <p:ext uri="{BB962C8B-B14F-4D97-AF65-F5344CB8AC3E}">
        <p14:creationId xmlns:p14="http://schemas.microsoft.com/office/powerpoint/2010/main" val="177771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Excelencia Académica para la Formación Integral</a:t>
            </a:r>
            <a:endParaRPr lang="es-CO" dirty="0"/>
          </a:p>
        </p:txBody>
      </p:sp>
      <p:sp>
        <p:nvSpPr>
          <p:cNvPr id="3" name="Marcador de contenido 2"/>
          <p:cNvSpPr>
            <a:spLocks noGrp="1"/>
          </p:cNvSpPr>
          <p:nvPr>
            <p:ph idx="1"/>
          </p:nvPr>
        </p:nvSpPr>
        <p:spPr/>
        <p:txBody>
          <a:bodyPr>
            <a:normAutofit/>
          </a:bodyPr>
          <a:lstStyle/>
          <a:p>
            <a:pPr algn="just"/>
            <a:r>
              <a:rPr lang="es-MX" sz="2000" b="1" dirty="0"/>
              <a:t>Proceso de renovación curricular programa de Ingeniería Industrial:</a:t>
            </a:r>
          </a:p>
          <a:p>
            <a:pPr marL="0" indent="0" algn="just">
              <a:buNone/>
            </a:pPr>
            <a:r>
              <a:rPr lang="es-ES_tradnl" sz="2000" dirty="0"/>
              <a:t>Revisión aspectos curriculares.</a:t>
            </a:r>
          </a:p>
          <a:p>
            <a:pPr marL="0" indent="0" algn="just">
              <a:buNone/>
            </a:pPr>
            <a:r>
              <a:rPr lang="es-ES_tradnl" altLang="es-CO" sz="2000" dirty="0"/>
              <a:t>Rediseño, seguimiento, evaluación y control de los resultados de aprendizaje del programa.</a:t>
            </a:r>
          </a:p>
          <a:p>
            <a:pPr marL="0" indent="0" algn="just">
              <a:buNone/>
            </a:pPr>
            <a:r>
              <a:rPr lang="es-ES_tradnl" sz="2000" dirty="0"/>
              <a:t>Propuesta de </a:t>
            </a:r>
            <a:r>
              <a:rPr lang="es-ES_tradnl" sz="2000" dirty="0" err="1"/>
              <a:t>assessment</a:t>
            </a:r>
            <a:r>
              <a:rPr lang="es-ES_tradnl" sz="2000" dirty="0"/>
              <a:t> por áreas del programa.</a:t>
            </a:r>
          </a:p>
          <a:p>
            <a:pPr marL="0" indent="0" algn="just">
              <a:buNone/>
            </a:pPr>
            <a:r>
              <a:rPr lang="es-ES_tradnl" sz="2000" dirty="0"/>
              <a:t>Actualización </a:t>
            </a:r>
            <a:r>
              <a:rPr lang="es-ES_tradnl" sz="2000" dirty="0" err="1"/>
              <a:t>microcurrículos</a:t>
            </a:r>
            <a:r>
              <a:rPr lang="es-ES_tradnl" sz="2000" dirty="0"/>
              <a:t> por áreas.</a:t>
            </a:r>
            <a:endParaRPr lang="es-CO" sz="2000" dirty="0"/>
          </a:p>
          <a:p>
            <a:pPr marL="0" indent="0" algn="just">
              <a:buNone/>
            </a:pPr>
            <a:r>
              <a:rPr lang="es-ES_tradnl" sz="2000" dirty="0"/>
              <a:t>Propuesta de mejoramiento por áreas</a:t>
            </a:r>
            <a:endParaRPr lang="es-MX" sz="2000" dirty="0"/>
          </a:p>
          <a:p>
            <a:pPr marL="0" indent="0">
              <a:buNone/>
            </a:pPr>
            <a:endParaRPr lang="es-CO" dirty="0"/>
          </a:p>
        </p:txBody>
      </p:sp>
      <p:pic>
        <p:nvPicPr>
          <p:cNvPr id="4" name="Imagen 3" descr="Imagen que contiene interior, ventana, cocina, lavabo&#10;&#10;Descripción generada automáticamente">
            <a:extLst>
              <a:ext uri="{FF2B5EF4-FFF2-40B4-BE49-F238E27FC236}">
                <a16:creationId xmlns:a16="http://schemas.microsoft.com/office/drawing/2014/main" id="{0E543A12-3142-4ECE-8805-0A47A0B2BB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5516" y="4607165"/>
            <a:ext cx="5272240" cy="1280451"/>
          </a:xfrm>
          <a:prstGeom prst="rect">
            <a:avLst/>
          </a:prstGeom>
        </p:spPr>
      </p:pic>
    </p:spTree>
    <p:extLst>
      <p:ext uri="{BB962C8B-B14F-4D97-AF65-F5344CB8AC3E}">
        <p14:creationId xmlns:p14="http://schemas.microsoft.com/office/powerpoint/2010/main" val="419685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Excelencia Académica para la Formación Integral</a:t>
            </a:r>
            <a:endParaRPr lang="es-CO" dirty="0"/>
          </a:p>
        </p:txBody>
      </p:sp>
      <p:sp>
        <p:nvSpPr>
          <p:cNvPr id="3" name="Marcador de contenido 2"/>
          <p:cNvSpPr>
            <a:spLocks noGrp="1"/>
          </p:cNvSpPr>
          <p:nvPr>
            <p:ph idx="1"/>
          </p:nvPr>
        </p:nvSpPr>
        <p:spPr/>
        <p:txBody>
          <a:bodyPr>
            <a:normAutofit fontScale="85000" lnSpcReduction="20000"/>
          </a:bodyPr>
          <a:lstStyle/>
          <a:p>
            <a:pPr algn="just"/>
            <a:r>
              <a:rPr lang="es-MX" sz="2400" b="1" dirty="0"/>
              <a:t>Prácticas de Extensión:</a:t>
            </a:r>
          </a:p>
          <a:p>
            <a:pPr marL="0" indent="0" algn="just">
              <a:buNone/>
            </a:pPr>
            <a:r>
              <a:rPr lang="es-MX" sz="2400" dirty="0"/>
              <a:t>Estudiantes en Práctica</a:t>
            </a:r>
          </a:p>
          <a:p>
            <a:pPr marL="0" indent="0" algn="just">
              <a:buNone/>
            </a:pPr>
            <a:r>
              <a:rPr lang="es-MX" sz="2400" dirty="0"/>
              <a:t>Estudiantes Ingeniería Industrial Jornada Diurna: 251</a:t>
            </a:r>
          </a:p>
          <a:p>
            <a:pPr marL="0" indent="0" algn="just">
              <a:buNone/>
            </a:pPr>
            <a:r>
              <a:rPr lang="es-MX" sz="2400" dirty="0"/>
              <a:t>Estudiantes Ingeniería Industrial Jornada Especial:50</a:t>
            </a:r>
          </a:p>
          <a:p>
            <a:pPr marL="0" indent="0" algn="just">
              <a:buNone/>
            </a:pPr>
            <a:r>
              <a:rPr lang="es-MX" sz="2400" dirty="0"/>
              <a:t>64 escenarios de prácticas empresariales, entre ellos destacan:</a:t>
            </a:r>
          </a:p>
          <a:p>
            <a:pPr marL="0" indent="0" algn="just">
              <a:buNone/>
            </a:pPr>
            <a:endParaRPr lang="es-MX" sz="2400" dirty="0"/>
          </a:p>
          <a:p>
            <a:pPr marL="12700" marR="1610995" lvl="0" indent="0">
              <a:lnSpc>
                <a:spcPct val="100000"/>
              </a:lnSpc>
              <a:spcBef>
                <a:spcPts val="100"/>
              </a:spcBef>
              <a:buNone/>
              <a:defRPr/>
            </a:pPr>
            <a:r>
              <a:rPr lang="es-CO" sz="2400" dirty="0"/>
              <a:t>CO Y TEX C.I S.A.S</a:t>
            </a:r>
          </a:p>
          <a:p>
            <a:pPr marL="12700" marR="1610995" lvl="0" indent="0">
              <a:lnSpc>
                <a:spcPct val="100000"/>
              </a:lnSpc>
              <a:spcBef>
                <a:spcPts val="100"/>
              </a:spcBef>
              <a:buNone/>
              <a:defRPr/>
            </a:pPr>
            <a:r>
              <a:rPr lang="es-CO" sz="2400" dirty="0"/>
              <a:t>MEDIA COMMERCE S.A.S</a:t>
            </a:r>
          </a:p>
          <a:p>
            <a:pPr marL="12700" marR="1610995" lvl="0" indent="0">
              <a:lnSpc>
                <a:spcPct val="100000"/>
              </a:lnSpc>
              <a:spcBef>
                <a:spcPts val="100"/>
              </a:spcBef>
              <a:buNone/>
              <a:defRPr/>
            </a:pPr>
            <a:r>
              <a:rPr lang="es-CO" sz="2400" dirty="0"/>
              <a:t>PAPELES NACIONALES S.A.</a:t>
            </a:r>
          </a:p>
          <a:p>
            <a:pPr marL="12700" marR="1610995" lvl="0" indent="0">
              <a:lnSpc>
                <a:spcPct val="100000"/>
              </a:lnSpc>
              <a:spcBef>
                <a:spcPts val="100"/>
              </a:spcBef>
              <a:buNone/>
              <a:defRPr/>
            </a:pPr>
            <a:r>
              <a:rPr lang="es-CO" sz="2400" dirty="0"/>
              <a:t>AUDIFARMA S.A</a:t>
            </a:r>
          </a:p>
          <a:p>
            <a:pPr marL="12700" marR="1610995" lvl="0" indent="0">
              <a:lnSpc>
                <a:spcPct val="100000"/>
              </a:lnSpc>
              <a:spcBef>
                <a:spcPts val="100"/>
              </a:spcBef>
              <a:buNone/>
              <a:defRPr/>
            </a:pPr>
            <a:r>
              <a:rPr lang="es-CO" sz="2400" dirty="0"/>
              <a:t>CI NICOLE S.A</a:t>
            </a:r>
          </a:p>
          <a:p>
            <a:pPr marL="12700" marR="1610995" lvl="0" indent="0">
              <a:lnSpc>
                <a:spcPct val="100000"/>
              </a:lnSpc>
              <a:spcBef>
                <a:spcPts val="100"/>
              </a:spcBef>
              <a:buNone/>
              <a:defRPr/>
            </a:pPr>
            <a:r>
              <a:rPr lang="es-CO" sz="2400" dirty="0"/>
              <a:t>KOBA COLOMBIA S.A.S</a:t>
            </a:r>
          </a:p>
          <a:p>
            <a:pPr marL="12700" marR="1610995" lvl="0" indent="0">
              <a:lnSpc>
                <a:spcPct val="100000"/>
              </a:lnSpc>
              <a:spcBef>
                <a:spcPts val="100"/>
              </a:spcBef>
              <a:buNone/>
              <a:defRPr/>
            </a:pPr>
            <a:r>
              <a:rPr lang="es-CO" sz="2400" dirty="0"/>
              <a:t>COATS CADENA </a:t>
            </a:r>
          </a:p>
          <a:p>
            <a:pPr marL="12700" marR="1610995" lvl="0" indent="0">
              <a:lnSpc>
                <a:spcPct val="100000"/>
              </a:lnSpc>
              <a:spcBef>
                <a:spcPts val="100"/>
              </a:spcBef>
              <a:buNone/>
              <a:defRPr/>
            </a:pPr>
            <a:r>
              <a:rPr lang="es-CO" sz="2400" dirty="0"/>
              <a:t>COMFAMILIAR RISARALDA </a:t>
            </a:r>
          </a:p>
          <a:p>
            <a:pPr marL="12700" marR="1610995" lvl="0" indent="0">
              <a:lnSpc>
                <a:spcPct val="100000"/>
              </a:lnSpc>
              <a:spcBef>
                <a:spcPts val="100"/>
              </a:spcBef>
              <a:buNone/>
              <a:defRPr/>
            </a:pPr>
            <a:r>
              <a:rPr lang="es-CO" sz="2400" dirty="0"/>
              <a:t>BANCOLOMBIA</a:t>
            </a:r>
          </a:p>
          <a:p>
            <a:pPr marL="0" indent="0">
              <a:buNone/>
            </a:pPr>
            <a:endParaRPr lang="es-CO" dirty="0"/>
          </a:p>
        </p:txBody>
      </p:sp>
      <p:sp>
        <p:nvSpPr>
          <p:cNvPr id="4" name="object 4">
            <a:extLst>
              <a:ext uri="{FF2B5EF4-FFF2-40B4-BE49-F238E27FC236}">
                <a16:creationId xmlns:a16="http://schemas.microsoft.com/office/drawing/2014/main" id="{8843E5F1-7A1D-4CEC-98D4-5365F8EAC3C1}"/>
              </a:ext>
            </a:extLst>
          </p:cNvPr>
          <p:cNvSpPr txBox="1"/>
          <p:nvPr/>
        </p:nvSpPr>
        <p:spPr>
          <a:xfrm>
            <a:off x="7054267" y="3772743"/>
            <a:ext cx="4299533" cy="2539157"/>
          </a:xfrm>
          <a:prstGeom prst="rect">
            <a:avLst/>
          </a:prstGeom>
        </p:spPr>
        <p:txBody>
          <a:bodyPr vert="horz" wrap="square" lIns="0" tIns="12700" rIns="0" bIns="0" rtlCol="0">
            <a:spAutoFit/>
          </a:bodyPr>
          <a:lstStyle/>
          <a:p>
            <a:pPr marL="12700" marR="1610995" defTabSz="914400">
              <a:lnSpc>
                <a:spcPct val="80000"/>
              </a:lnSpc>
              <a:spcBef>
                <a:spcPts val="100"/>
              </a:spcBef>
              <a:defRPr/>
            </a:pPr>
            <a:r>
              <a:rPr lang="es-CO" sz="2000" dirty="0"/>
              <a:t>BANCO DAVIVIENDA S.A.</a:t>
            </a:r>
          </a:p>
          <a:p>
            <a:pPr marL="12700" marR="1610995" defTabSz="914400">
              <a:lnSpc>
                <a:spcPct val="80000"/>
              </a:lnSpc>
              <a:spcBef>
                <a:spcPts val="100"/>
              </a:spcBef>
              <a:defRPr/>
            </a:pPr>
            <a:r>
              <a:rPr lang="es-CO" sz="2000" dirty="0"/>
              <a:t>COMESTIBLES LA ROSA</a:t>
            </a:r>
          </a:p>
          <a:p>
            <a:pPr marL="12700" marR="1610995" defTabSz="914400">
              <a:lnSpc>
                <a:spcPct val="80000"/>
              </a:lnSpc>
              <a:spcBef>
                <a:spcPts val="100"/>
              </a:spcBef>
              <a:defRPr/>
            </a:pPr>
            <a:r>
              <a:rPr lang="es-CO" sz="2000" dirty="0"/>
              <a:t>BUSSCAR DE COLOMBIA S.A.S</a:t>
            </a:r>
          </a:p>
          <a:p>
            <a:pPr marL="12700" marR="1610995" defTabSz="914400">
              <a:lnSpc>
                <a:spcPct val="80000"/>
              </a:lnSpc>
              <a:spcBef>
                <a:spcPts val="100"/>
              </a:spcBef>
              <a:defRPr/>
            </a:pPr>
            <a:r>
              <a:rPr lang="es-CO" sz="2000" dirty="0"/>
              <a:t>INDUSTRIAS ELECTROMECANICAS MAGNETRON S.A.S</a:t>
            </a:r>
          </a:p>
          <a:p>
            <a:pPr marL="12700" marR="1610995" defTabSz="914400">
              <a:lnSpc>
                <a:spcPct val="80000"/>
              </a:lnSpc>
              <a:spcBef>
                <a:spcPts val="100"/>
              </a:spcBef>
              <a:defRPr/>
            </a:pPr>
            <a:r>
              <a:rPr lang="es-CO" sz="2000" dirty="0"/>
              <a:t>SINERGIA GLOBAL EN SALUD S.A.S</a:t>
            </a:r>
          </a:p>
          <a:p>
            <a:pPr marL="12700" marR="1610995" defTabSz="914400">
              <a:lnSpc>
                <a:spcPct val="80000"/>
              </a:lnSpc>
              <a:spcBef>
                <a:spcPts val="100"/>
              </a:spcBef>
              <a:defRPr/>
            </a:pPr>
            <a:r>
              <a:rPr lang="es-CO" sz="2000" dirty="0"/>
              <a:t>ABB</a:t>
            </a:r>
          </a:p>
        </p:txBody>
      </p:sp>
      <p:pic>
        <p:nvPicPr>
          <p:cNvPr id="5" name="Imagen 4"/>
          <p:cNvPicPr>
            <a:picLocks noChangeAspect="1"/>
          </p:cNvPicPr>
          <p:nvPr/>
        </p:nvPicPr>
        <p:blipFill>
          <a:blip r:embed="rId2"/>
          <a:stretch>
            <a:fillRect/>
          </a:stretch>
        </p:blipFill>
        <p:spPr>
          <a:xfrm>
            <a:off x="9396412" y="1825625"/>
            <a:ext cx="2582547" cy="2413200"/>
          </a:xfrm>
          <a:prstGeom prst="ellipse">
            <a:avLst/>
          </a:prstGeom>
        </p:spPr>
      </p:pic>
    </p:spTree>
    <p:extLst>
      <p:ext uri="{BB962C8B-B14F-4D97-AF65-F5344CB8AC3E}">
        <p14:creationId xmlns:p14="http://schemas.microsoft.com/office/powerpoint/2010/main" val="3402978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Excelencia Académica para la Formación Integral</a:t>
            </a:r>
            <a:endParaRPr lang="es-CO" dirty="0"/>
          </a:p>
        </p:txBody>
      </p:sp>
      <p:sp>
        <p:nvSpPr>
          <p:cNvPr id="3" name="Marcador de contenido 2"/>
          <p:cNvSpPr>
            <a:spLocks noGrp="1"/>
          </p:cNvSpPr>
          <p:nvPr>
            <p:ph idx="1"/>
          </p:nvPr>
        </p:nvSpPr>
        <p:spPr/>
        <p:txBody>
          <a:bodyPr>
            <a:noAutofit/>
          </a:bodyPr>
          <a:lstStyle/>
          <a:p>
            <a:pPr algn="just"/>
            <a:r>
              <a:rPr lang="es-MX" sz="2000" b="1" dirty="0"/>
              <a:t>Uso de las TIC</a:t>
            </a:r>
          </a:p>
          <a:p>
            <a:pPr marL="0" indent="0" algn="just">
              <a:buNone/>
            </a:pPr>
            <a:r>
              <a:rPr lang="es-MX" sz="2000" dirty="0"/>
              <a:t>Se fortaleció la aplicación de las TIC y manejo de herramientas digitales en el  proceso de enseñanza y aprendizaje.</a:t>
            </a:r>
          </a:p>
          <a:p>
            <a:pPr marL="0" indent="0" algn="just">
              <a:buNone/>
            </a:pPr>
            <a:r>
              <a:rPr lang="es-MX" sz="2000" dirty="0"/>
              <a:t>Realización de capacitaciones virtuales.</a:t>
            </a:r>
          </a:p>
          <a:p>
            <a:pPr marL="0" indent="0" algn="just">
              <a:buNone/>
            </a:pPr>
            <a:r>
              <a:rPr lang="es-MX" sz="2000" dirty="0"/>
              <a:t>Desarrollo de nuevas técnicas de creatividad e innovación en la metodología de  enseñanza.</a:t>
            </a:r>
          </a:p>
          <a:p>
            <a:pPr marL="0" indent="0" algn="just">
              <a:buNone/>
            </a:pPr>
            <a:r>
              <a:rPr lang="es-MX" sz="2000" dirty="0"/>
              <a:t>Adaptación de aulas con herramientas para tecnológicas para clases híbridas. </a:t>
            </a:r>
          </a:p>
          <a:p>
            <a:pPr marL="0" indent="0" algn="just">
              <a:buNone/>
            </a:pPr>
            <a:endParaRPr lang="es-MX" sz="2000" b="1" dirty="0"/>
          </a:p>
          <a:p>
            <a:pPr algn="just"/>
            <a:r>
              <a:rPr lang="es-MX" sz="2000" b="1" dirty="0"/>
              <a:t>Metodologías de Enseñanza</a:t>
            </a:r>
          </a:p>
          <a:p>
            <a:pPr marL="0" indent="0" algn="just">
              <a:buNone/>
            </a:pPr>
            <a:r>
              <a:rPr lang="es-MX" sz="2000" dirty="0"/>
              <a:t>Trabajos prácticos de las asignaturas en empresas reales.</a:t>
            </a:r>
          </a:p>
          <a:p>
            <a:pPr marL="0" indent="0" algn="just">
              <a:buNone/>
            </a:pPr>
            <a:r>
              <a:rPr lang="es-MX" sz="2000" dirty="0"/>
              <a:t>Enseñanza a los estudiantes a través de la motivación, la aceptación y la adaptación al cambio.</a:t>
            </a:r>
          </a:p>
          <a:p>
            <a:pPr marL="0" indent="0">
              <a:buNone/>
            </a:pPr>
            <a:endParaRPr lang="es-CO" sz="2000" dirty="0"/>
          </a:p>
        </p:txBody>
      </p:sp>
    </p:spTree>
    <p:extLst>
      <p:ext uri="{BB962C8B-B14F-4D97-AF65-F5344CB8AC3E}">
        <p14:creationId xmlns:p14="http://schemas.microsoft.com/office/powerpoint/2010/main" val="555531782"/>
      </p:ext>
    </p:extLst>
  </p:cSld>
  <p:clrMapOvr>
    <a:masterClrMapping/>
  </p:clrMapOvr>
</p:sld>
</file>

<file path=ppt/theme/theme1.xml><?xml version="1.0" encoding="utf-8"?>
<a:theme xmlns:a="http://schemas.openxmlformats.org/drawingml/2006/main" name="Tema de Office">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6439</TotalTime>
  <Words>1785</Words>
  <Application>Microsoft Macintosh PowerPoint</Application>
  <PresentationFormat>Panorámica</PresentationFormat>
  <Paragraphs>300</Paragraphs>
  <Slides>27</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27</vt:i4>
      </vt:variant>
    </vt:vector>
  </HeadingPairs>
  <TitlesOfParts>
    <vt:vector size="33" baseType="lpstr">
      <vt:lpstr>Arial</vt:lpstr>
      <vt:lpstr>Calibri</vt:lpstr>
      <vt:lpstr>Calibri Light</vt:lpstr>
      <vt:lpstr>Carlito</vt:lpstr>
      <vt:lpstr>Times New Roman</vt:lpstr>
      <vt:lpstr>Tema de Office</vt:lpstr>
      <vt:lpstr>Presentación de PowerPoint</vt:lpstr>
      <vt:lpstr>Presentación de PowerPoint</vt:lpstr>
      <vt:lpstr>Presentación de PowerPoint</vt:lpstr>
      <vt:lpstr>Presentación de PowerPoint</vt:lpstr>
      <vt:lpstr>Facultad de Ciencias Empresariales </vt:lpstr>
      <vt:lpstr>Excelencia Académica para la Formación Integral</vt:lpstr>
      <vt:lpstr>Excelencia Académica para la Formación Integral</vt:lpstr>
      <vt:lpstr>Excelencia Académica para la Formación Integral</vt:lpstr>
      <vt:lpstr>Excelencia Académica para la Formación Integral</vt:lpstr>
      <vt:lpstr>Excelencia Académica para la Formación Integral</vt:lpstr>
      <vt:lpstr>Presentación de PowerPoint</vt:lpstr>
      <vt:lpstr>Creación y Transferencia del Conocimiento</vt:lpstr>
      <vt:lpstr>Bosque Modelo de Risaralda</vt:lpstr>
      <vt:lpstr>Gestión del Contexto  y Visibilidad Nacional  e Internacional </vt:lpstr>
      <vt:lpstr>Gestión del Contexto y Visibilidad Nacional  e Internacional</vt:lpstr>
      <vt:lpstr>Gestión del Contexto  y Visibilidad Nacional  e Internacional </vt:lpstr>
      <vt:lpstr>Gestión del Contexto  y Visibilidad Nacional  e Internacional </vt:lpstr>
      <vt:lpstr>Gestión y Sostenibilidad Institucional</vt:lpstr>
      <vt:lpstr>Gestión y Sostenibilidad Institucional</vt:lpstr>
      <vt:lpstr>Presentación de PowerPoint</vt:lpstr>
      <vt:lpstr>Bienestar Institucional,  Calidad de Vida e  Inclusión en Contextos  Universitarios </vt:lpstr>
      <vt:lpstr>Bienestar Institucional,  Calidad de Vida e  Inclusión en Contextos  Universitarios </vt:lpstr>
      <vt:lpstr>Bienestar Institucional,  Calidad de Vida e  Inclusión en Contextos  Universitarios </vt:lpstr>
      <vt:lpstr>Los retos de la Facultad de Ciencias  Empresariales para el próximo período</vt:lpstr>
      <vt:lpstr>Los retos de la Facultad de Ciencias  Empresariales para el próximo período</vt:lpstr>
      <vt:lpstr>Presentación de PowerPoint</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UTP</dc:creator>
  <cp:lastModifiedBy>wilson arenas</cp:lastModifiedBy>
  <cp:revision>886</cp:revision>
  <cp:lastPrinted>2017-05-16T14:27:28Z</cp:lastPrinted>
  <dcterms:created xsi:type="dcterms:W3CDTF">2017-03-06T22:18:18Z</dcterms:created>
  <dcterms:modified xsi:type="dcterms:W3CDTF">2022-04-27T13:02:37Z</dcterms:modified>
</cp:coreProperties>
</file>