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4"/>
  </p:notesMasterIdLst>
  <p:handoutMasterIdLst>
    <p:handoutMasterId r:id="rId35"/>
  </p:handoutMasterIdLst>
  <p:sldIdLst>
    <p:sldId id="993" r:id="rId2"/>
    <p:sldId id="995" r:id="rId3"/>
    <p:sldId id="1005" r:id="rId4"/>
    <p:sldId id="996" r:id="rId5"/>
    <p:sldId id="994" r:id="rId6"/>
    <p:sldId id="1026" r:id="rId7"/>
    <p:sldId id="1007" r:id="rId8"/>
    <p:sldId id="1006" r:id="rId9"/>
    <p:sldId id="1009" r:id="rId10"/>
    <p:sldId id="1008" r:id="rId11"/>
    <p:sldId id="1010" r:id="rId12"/>
    <p:sldId id="1011" r:id="rId13"/>
    <p:sldId id="1013" r:id="rId14"/>
    <p:sldId id="997" r:id="rId15"/>
    <p:sldId id="1012" r:id="rId16"/>
    <p:sldId id="1018" r:id="rId17"/>
    <p:sldId id="1019" r:id="rId18"/>
    <p:sldId id="1023" r:id="rId19"/>
    <p:sldId id="1014" r:id="rId20"/>
    <p:sldId id="998" r:id="rId21"/>
    <p:sldId id="1002" r:id="rId22"/>
    <p:sldId id="999" r:id="rId23"/>
    <p:sldId id="1003" r:id="rId24"/>
    <p:sldId id="1000" r:id="rId25"/>
    <p:sldId id="1004" r:id="rId26"/>
    <p:sldId id="1024" r:id="rId27"/>
    <p:sldId id="1020" r:id="rId28"/>
    <p:sldId id="1016" r:id="rId29"/>
    <p:sldId id="1025" r:id="rId30"/>
    <p:sldId id="1021" r:id="rId31"/>
    <p:sldId id="1022" r:id="rId32"/>
    <p:sldId id="646" r:id="rId3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UTP" initials="UU" lastIdx="1" clrIdx="0">
    <p:extLst>
      <p:ext uri="{19B8F6BF-5375-455C-9EA6-DF929625EA0E}">
        <p15:presenceInfo xmlns:p15="http://schemas.microsoft.com/office/powerpoint/2012/main" userId="Usuario UT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61B"/>
    <a:srgbClr val="C70517"/>
    <a:srgbClr val="221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83117" autoAdjust="0"/>
  </p:normalViewPr>
  <p:slideViewPr>
    <p:cSldViewPr snapToGrid="0">
      <p:cViewPr varScale="1">
        <p:scale>
          <a:sx n="60" d="100"/>
          <a:sy n="60" d="100"/>
        </p:scale>
        <p:origin x="12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77EC464-180C-4B6B-9426-94148B22EF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C91C4C-AF50-4841-BAA8-FE8EB6BD41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A9799-4956-413D-BCE1-6FF16979B97F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614A70-F304-4EA8-ABCA-EBCF73A35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D355-92C9-4A9B-A698-CCD1578EB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BC54-B8AB-4FAE-AB65-B89EE4630A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503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02990-A6AB-4213-B420-404A20E59F7F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1117E-C91F-4BCB-B907-251B7F613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1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676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adelantando el trabajo en pro del fortalecimiento de las actividades de extensión y proyección social de la Facultad. En particular en la posibilidad de conseguir que se pueda trabajar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en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búsqueda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dar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posibles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soluciones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problemas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comunidad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nuestra región.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444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adelantando el trabajo en pro del fortalecimiento de las actividades de extensión y proyección social de la Facultad. En particular en la posibilidad de conseguir que se pueda trabajar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en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búsqueda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dar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posibles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soluciones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problemas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comunidad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nuestra región.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9273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adelantando el trabajo en pro del fortalecimiento de las actividades de extensión y proyección social de la Facultad. En particular en la posibilidad de conseguir que se pueda trabajar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en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búsqueda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dar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posibles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soluciones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problemas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comunidad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nuestra región.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1749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Trabajar en el fortalecimiento del tema de prácticas, procurando conseguir más</a:t>
            </a:r>
            <a:r>
              <a:rPr lang="es-ES" spc="-18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escenarios para los estudiantes del programa de ingeniería mecánica, lo anterior de la mano con egresados, empresarios y</a:t>
            </a:r>
            <a:r>
              <a:rPr lang="es-ES" spc="-2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empleadores.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786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Continuar apoyando los procesos de movilidad entrante y saliente tanto de estudiantes como docentes, buscando además explorar nuevas posibilidades para esta movilidad (dobles titulaciones, convenios de movilidad docente y estudiantil).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8903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70" marR="74295" algn="just">
              <a:lnSpc>
                <a:spcPct val="107000"/>
              </a:lnSpc>
              <a:spcBef>
                <a:spcPts val="930"/>
              </a:spcBef>
              <a:spcAft>
                <a:spcPts val="0"/>
              </a:spcAft>
            </a:pPr>
            <a:r>
              <a:rPr lang="es-ES" dirty="0">
                <a:latin typeface="Carlito"/>
                <a:ea typeface="Carlito"/>
                <a:cs typeface="Carlito"/>
              </a:rPr>
              <a:t>A pesar de los esfuerzos que se han realizado al respecto, es importante seguir trabajando en construir un plan de modernización y reposición de equipos para los laboratorios dedicados a la docencia, contando con el apoyo de las directivas de la Universidad.</a:t>
            </a:r>
          </a:p>
          <a:p>
            <a:pPr marL="77470" marR="74295" algn="just">
              <a:lnSpc>
                <a:spcPct val="107000"/>
              </a:lnSpc>
              <a:spcBef>
                <a:spcPts val="930"/>
              </a:spcBef>
              <a:spcAft>
                <a:spcPts val="0"/>
              </a:spcAft>
            </a:pPr>
            <a:endParaRPr lang="es-ES" dirty="0">
              <a:latin typeface="Carlito"/>
              <a:ea typeface="Carlito"/>
              <a:cs typeface="Carlito"/>
            </a:endParaRPr>
          </a:p>
          <a:p>
            <a:pPr marL="77470" marR="74295" algn="just">
              <a:lnSpc>
                <a:spcPct val="107000"/>
              </a:lnSpc>
              <a:spcBef>
                <a:spcPts val="930"/>
              </a:spcBef>
              <a:spcAft>
                <a:spcPts val="0"/>
              </a:spcAft>
            </a:pPr>
            <a:r>
              <a:rPr lang="es-ES" dirty="0">
                <a:latin typeface="Carlito"/>
                <a:ea typeface="Carlito"/>
                <a:cs typeface="Carlito"/>
              </a:rPr>
              <a:t>Gestión de los recursos del proyecto PARCE vigencia 2021</a:t>
            </a:r>
          </a:p>
          <a:p>
            <a:pPr marL="77470" marR="74295" algn="just">
              <a:lnSpc>
                <a:spcPct val="107000"/>
              </a:lnSpc>
              <a:spcBef>
                <a:spcPts val="930"/>
              </a:spcBef>
              <a:spcAft>
                <a:spcPts val="0"/>
              </a:spcAft>
            </a:pPr>
            <a:r>
              <a:rPr lang="es-ES" dirty="0">
                <a:latin typeface="Carlito"/>
                <a:ea typeface="Carlito"/>
                <a:cs typeface="Carlito"/>
              </a:rPr>
              <a:t>Consolidación de la información de las principales necesidades de inversión en equipos para los laboratorios, para ser enviados a la oficina de planeación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5929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Compromiso de poner toda mi capacidad de trabajo en búsqueda de un buen funcionamiento de todos los procesos, y en procura de mantener un buen clima organizacional y bienestar de la comunidad.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159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Compromiso de poner toda mi capacidad de trabajo en búsqueda de un buen funcionamiento de todos los procesos, y en procura de mantener un buen clima organizacional y bienestar de la comunidad.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5806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Compromiso de poner toda mi capacidad de trabajo en búsqueda de un buen funcionamiento de todos los procesos, y en procura de mantener un buen clima organizacional y bienestar de la comunidad.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7589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apoyando de forma cercana los procesos de orientación y atención llevados a cabo por el profesional PAI asignado a la Facultad.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258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470" marR="73025" algn="just">
              <a:lnSpc>
                <a:spcPct val="107000"/>
              </a:lnSpc>
              <a:spcBef>
                <a:spcPts val="915"/>
              </a:spcBef>
              <a:spcAft>
                <a:spcPts val="0"/>
              </a:spcAft>
            </a:pPr>
            <a:r>
              <a:rPr lang="es-ES" dirty="0">
                <a:latin typeface="Carlito"/>
                <a:ea typeface="Carlito"/>
                <a:cs typeface="Carlito"/>
              </a:rPr>
              <a:t>Dar continuidad al trabajo realizado en relación con el fortalecimiento de la cultura institucional de la autoevaluación, autorregulación y mejoramiento continuo. En este sentido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seguir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adelantando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el</a:t>
            </a:r>
            <a:r>
              <a:rPr lang="es-ES" spc="-8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trabajo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que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se</a:t>
            </a:r>
            <a:r>
              <a:rPr lang="es-ES" spc="-8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ha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venido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realizando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alrededor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los</a:t>
            </a:r>
            <a:r>
              <a:rPr lang="es-ES" spc="-7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procesos de acreditación tanto nacional como internacional. </a:t>
            </a:r>
          </a:p>
          <a:p>
            <a:pPr marL="77470" marR="73025" algn="just">
              <a:lnSpc>
                <a:spcPct val="107000"/>
              </a:lnSpc>
              <a:spcBef>
                <a:spcPts val="915"/>
              </a:spcBef>
              <a:spcAft>
                <a:spcPts val="0"/>
              </a:spcAft>
            </a:pPr>
            <a:r>
              <a:rPr lang="es-ES" dirty="0">
                <a:latin typeface="Carlito"/>
                <a:ea typeface="Carlito"/>
                <a:cs typeface="Carlito"/>
              </a:rPr>
              <a:t>Presentación del resultado de las acciones sobre recomendaciones de los pares EUR ACE. Inicio de actividades para buscar la </a:t>
            </a:r>
            <a:r>
              <a:rPr lang="es-ES" dirty="0" err="1">
                <a:latin typeface="Carlito"/>
                <a:ea typeface="Carlito"/>
                <a:cs typeface="Carlito"/>
              </a:rPr>
              <a:t>reacreditación</a:t>
            </a:r>
            <a:r>
              <a:rPr lang="es-ES" dirty="0">
                <a:latin typeface="Carlito"/>
                <a:ea typeface="Carlito"/>
                <a:cs typeface="Carlito"/>
              </a:rPr>
              <a:t>. Acompañamiento de la visita a la maestría en Ingeniería Mecánica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397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apoyando de forma cercana los procesos de orientación y atención llevados a cabo por el profesional PAI asignado a la Facultad.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681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apoyando de forma cercana los procesos de orientación y atención llevados a cabo por el profesional PAI asignado a la Facultad.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056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apoyando de forma cercana los procesos de orientación y atención llevados a cabo por el profesional PAI asignado a la Facultad.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977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Dentro de estos se contempla la ejecución del plan de mejoramiento continuo (en los programas de pregrado y posgrado), y la implementación de los planes de evaluación del alcance de los resultados de aprendizaje de estos programas (plan de </a:t>
            </a:r>
            <a:r>
              <a:rPr lang="es-ES" dirty="0" err="1">
                <a:latin typeface="Carlito"/>
                <a:ea typeface="Carlito"/>
                <a:cs typeface="Carlito"/>
              </a:rPr>
              <a:t>assessment</a:t>
            </a:r>
            <a:r>
              <a:rPr lang="es-ES" dirty="0">
                <a:latin typeface="Carlito"/>
                <a:ea typeface="Carlito"/>
                <a:cs typeface="Carlito"/>
              </a:rPr>
              <a:t>). Se propone además la revisión periódica de los currículos y continuidad con el apoyo a las actividades de</a:t>
            </a:r>
            <a:r>
              <a:rPr lang="es-ES" spc="7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desarrollo docente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(participación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y</a:t>
            </a:r>
            <a:r>
              <a:rPr lang="es-ES" spc="-8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programación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capacitaciones,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comisiones</a:t>
            </a:r>
            <a:r>
              <a:rPr lang="es-ES" spc="-7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7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estudio,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sabáticos, entre otros)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790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Continuar apoyando el proceso de adaptación de los docentes y administrativos a las nuevas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metodologías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enseñanza,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acorde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con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nueva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realidad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que</a:t>
            </a:r>
            <a:r>
              <a:rPr lang="es-ES" spc="-3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se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está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viviendo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en la actualidad. En este aspecto se propone estudiar, junto con la administración de la Universidad, la posibilidad de adecuación de salones y oficinas con el fin de poder implementar herramientas que permitan el desarrollo de actividades y clases en alternancia.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latin typeface="Carlito"/>
              <a:ea typeface="Carlito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Gestión de la </a:t>
            </a:r>
            <a:r>
              <a:rPr lang="es-CO" dirty="0" err="1"/>
              <a:t>semipresencialidad</a:t>
            </a:r>
            <a:r>
              <a:rPr lang="es-CO" dirty="0"/>
              <a:t> académica durante la pandemia. Adaptación a la presencialidad.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491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Trabajar sobre la evaluación de las condiciones que permitan la viabilidad, desde todo punto de vista, de la apertura y funcionamiento del nuevo programa de Ingeniería Civil.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latin typeface="Carlito"/>
              <a:ea typeface="Carlito"/>
              <a:cs typeface="Carlito"/>
            </a:endParaRPr>
          </a:p>
          <a:p>
            <a:r>
              <a:rPr lang="es-CO" dirty="0"/>
              <a:t>El programa cuenta con registro calificado a tal fecha…</a:t>
            </a:r>
          </a:p>
          <a:p>
            <a:r>
              <a:rPr lang="es-CO" dirty="0"/>
              <a:t>Desde el Consejo de Facultad se solicitó el estudio técnico y financiero para determinar la viabilidad del programa. Este</a:t>
            </a:r>
          </a:p>
          <a:p>
            <a:r>
              <a:rPr lang="es-CO" dirty="0"/>
              <a:t>Se solicita consideran que sea un programa a la base.</a:t>
            </a:r>
          </a:p>
          <a:p>
            <a:r>
              <a:rPr lang="es-CO" dirty="0"/>
              <a:t>Se revisó el plan de estudios, y se ajustó.</a:t>
            </a:r>
          </a:p>
          <a:p>
            <a:r>
              <a:rPr lang="es-CO" dirty="0"/>
              <a:t>Visitas a universidades con el fin de revisar los requerimientos de laboratorios y demás. Fotografías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972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Iniciar con el trabajo de un estudio de prospección relacionado con el tema de relevo generacional de la planta docente de la Facultad de Ingeniería Mecánica.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909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Seguir trabajando en las estrategias que permitan una mayor vinculación e integración de los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egresados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con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Facultad.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Esta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relación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con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nuestros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egresados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permite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la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participación de ellos en los procesos de mejora de la calidad y pertinencia de los programas, un mejor relacionamiento con las empresas, la consecución de prácticas para los estudiantes, entre otras.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  <a:p>
            <a:r>
              <a:rPr lang="es-CO" dirty="0"/>
              <a:t>Gestión para la creación del observatorio de Egresados. Trabajo conjunto con la Asociación de Egresados.</a:t>
            </a:r>
          </a:p>
          <a:p>
            <a:r>
              <a:rPr lang="es-CO" dirty="0"/>
              <a:t>Reuniones con egresados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084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Mantener</a:t>
            </a:r>
            <a:r>
              <a:rPr lang="es-ES" spc="-3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el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trabajo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en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el</a:t>
            </a:r>
            <a:r>
              <a:rPr lang="es-ES" spc="-3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fortalecimiento</a:t>
            </a:r>
            <a:r>
              <a:rPr lang="es-ES" spc="-2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y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apoyo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los</a:t>
            </a:r>
            <a:r>
              <a:rPr lang="es-ES" spc="-4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programas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posgrado,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</a:t>
            </a:r>
            <a:r>
              <a:rPr lang="es-ES" spc="-4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nivel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 maestría y especialización, en la Facultad. En cuanto a los dos programas de maestría se considera importante buscar su acreditación</a:t>
            </a:r>
            <a:r>
              <a:rPr lang="es-ES" spc="-2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nacional.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814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Carlito"/>
                <a:ea typeface="Carlito"/>
                <a:cs typeface="Carlito"/>
              </a:rPr>
              <a:t>Continuar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apoyando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los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diferentes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procesos</a:t>
            </a:r>
            <a:r>
              <a:rPr lang="es-ES" spc="-7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de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investigación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que</a:t>
            </a:r>
            <a:r>
              <a:rPr lang="es-ES" spc="-6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se</a:t>
            </a:r>
            <a:r>
              <a:rPr lang="es-ES" spc="-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llevan</a:t>
            </a:r>
            <a:r>
              <a:rPr lang="es-ES" spc="15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a</a:t>
            </a:r>
            <a:r>
              <a:rPr lang="es-ES" spc="-50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cabo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por</a:t>
            </a:r>
            <a:r>
              <a:rPr lang="es-ES" spc="-6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parte de los integrantes de la Facultad. Seguir buscando la participación de la comunidad universitaria en las actividades de investigación, fomentando además la publicación y divulgación de los productos generados en los diferentes</a:t>
            </a:r>
            <a:r>
              <a:rPr lang="es-ES" spc="-35" dirty="0">
                <a:latin typeface="Carlito"/>
                <a:ea typeface="Carlito"/>
                <a:cs typeface="Carlito"/>
              </a:rPr>
              <a:t> </a:t>
            </a:r>
            <a:r>
              <a:rPr lang="es-ES" dirty="0">
                <a:latin typeface="Carlito"/>
                <a:ea typeface="Carlito"/>
                <a:cs typeface="Carlito"/>
              </a:rPr>
              <a:t>proyectos.</a:t>
            </a:r>
            <a:endParaRPr lang="es-CO" dirty="0">
              <a:latin typeface="Carlito"/>
              <a:ea typeface="Carlito"/>
              <a:cs typeface="Carlito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37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291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938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6123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54DF608-6931-41AE-92BE-CF2F228C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2734E854-772C-47F2-B482-E9B54532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8751B65-A422-4A65-9929-E0F761CA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288F579-E24B-4093-AF49-B9A0D3D3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121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513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157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296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715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922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500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523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936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70384"/>
            <a:ext cx="10515600" cy="675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E6725-CAAA-4356-8325-39E40B4FA7D0}" type="datetimeFigureOut">
              <a:rPr lang="es-CO" smtClean="0"/>
              <a:t>21/04/2022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3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EF06820-BA9F-4FF7-82DB-6C97F8FB6695}"/>
              </a:ext>
            </a:extLst>
          </p:cNvPr>
          <p:cNvSpPr txBox="1"/>
          <p:nvPr/>
        </p:nvSpPr>
        <p:spPr>
          <a:xfrm>
            <a:off x="5261810" y="2119920"/>
            <a:ext cx="7058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FACULTAD DE </a:t>
            </a:r>
          </a:p>
          <a:p>
            <a:r>
              <a:rPr lang="es-ES" sz="44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INGENIERÍA MECÁNICA</a:t>
            </a:r>
            <a:endParaRPr lang="en-US" sz="44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297C65-F3B9-47BA-81A2-43251B56F5F7}"/>
              </a:ext>
            </a:extLst>
          </p:cNvPr>
          <p:cNvSpPr txBox="1"/>
          <p:nvPr/>
        </p:nvSpPr>
        <p:spPr>
          <a:xfrm>
            <a:off x="10049070" y="1412033"/>
            <a:ext cx="1891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</a:rPr>
              <a:t>2021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19AD72-E571-41EC-AFFC-6AB622AECD99}"/>
              </a:ext>
            </a:extLst>
          </p:cNvPr>
          <p:cNvSpPr txBox="1"/>
          <p:nvPr/>
        </p:nvSpPr>
        <p:spPr>
          <a:xfrm>
            <a:off x="806853" y="0"/>
            <a:ext cx="11385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500" b="1" dirty="0">
                <a:solidFill>
                  <a:schemeClr val="bg1"/>
                </a:solidFill>
              </a:rPr>
              <a:t>INFORME DE GESTIÓN Y DIÁLOGO POR FACULTADES 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25D3BB-1294-4D98-B59E-96EB642B5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58" y="2425960"/>
            <a:ext cx="2143235" cy="2082907"/>
          </a:xfrm>
          <a:prstGeom prst="rect">
            <a:avLst/>
          </a:prstGeom>
        </p:spPr>
      </p:pic>
      <p:pic>
        <p:nvPicPr>
          <p:cNvPr id="7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080" y="6128085"/>
            <a:ext cx="1769187" cy="3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6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Programa de Ingeniería Civil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23" y="2121178"/>
            <a:ext cx="2914650" cy="417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000" dirty="0"/>
              <a:t>Registro calificado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9" y="2630664"/>
            <a:ext cx="2383787" cy="360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976563" y="2818490"/>
            <a:ext cx="3097623" cy="8589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000" dirty="0"/>
              <a:t>Solicitud del estudio técnico y financiero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O" sz="2000" dirty="0"/>
              <a:t>Recursos a la base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312733" y="2172653"/>
            <a:ext cx="5083806" cy="43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000" dirty="0"/>
              <a:t>Revisión de la malla curricular anterior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449E5D4-336E-4F58-B87C-CFBDFF0FD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520" y="4157233"/>
            <a:ext cx="999625" cy="10302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91E676-3EEA-40E7-8FF5-36E55877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733" y="2684548"/>
            <a:ext cx="5566533" cy="325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426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45401"/>
            <a:ext cx="10515600" cy="720304"/>
          </a:xfrm>
        </p:spPr>
        <p:txBody>
          <a:bodyPr/>
          <a:lstStyle/>
          <a:p>
            <a:pPr algn="ctr"/>
            <a:r>
              <a:rPr lang="es-CO" dirty="0"/>
              <a:t>Relevo Generacional Planta Docente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93BA6BD2-321B-4DC3-8B28-0EB6D8297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72811"/>
              </p:ext>
            </p:extLst>
          </p:nvPr>
        </p:nvGraphicFramePr>
        <p:xfrm>
          <a:off x="1030704" y="1777421"/>
          <a:ext cx="10130590" cy="24688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14927">
                  <a:extLst>
                    <a:ext uri="{9D8B030D-6E8A-4147-A177-3AD203B41FA5}">
                      <a16:colId xmlns:a16="http://schemas.microsoft.com/office/drawing/2014/main" val="3152793315"/>
                    </a:ext>
                  </a:extLst>
                </a:gridCol>
                <a:gridCol w="2073443">
                  <a:extLst>
                    <a:ext uri="{9D8B030D-6E8A-4147-A177-3AD203B41FA5}">
                      <a16:colId xmlns:a16="http://schemas.microsoft.com/office/drawing/2014/main" val="3952734332"/>
                    </a:ext>
                  </a:extLst>
                </a:gridCol>
                <a:gridCol w="6942220">
                  <a:extLst>
                    <a:ext uri="{9D8B030D-6E8A-4147-A177-3AD203B41FA5}">
                      <a16:colId xmlns:a16="http://schemas.microsoft.com/office/drawing/2014/main" val="2837865684"/>
                    </a:ext>
                  </a:extLst>
                </a:gridCol>
              </a:tblGrid>
              <a:tr h="310263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# Profesores Planta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Observación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273135"/>
                  </a:ext>
                </a:extLst>
              </a:tr>
              <a:tr h="310263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27116"/>
                  </a:ext>
                </a:extLst>
              </a:tr>
              <a:tr h="310263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Jubilación de 6 profesores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9743"/>
                  </a:ext>
                </a:extLst>
              </a:tr>
              <a:tr h="310263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Jubilación de 2 profesores y renuncia de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55678"/>
                  </a:ext>
                </a:extLst>
              </a:tr>
              <a:tr h="310263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Cambio de PTM al PIM de 1 profesor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617820"/>
                  </a:ext>
                </a:extLst>
              </a:tr>
              <a:tr h="542961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Jubilación de 1 profesor</a:t>
                      </a:r>
                    </a:p>
                    <a:p>
                      <a:pPr algn="ctr"/>
                      <a:r>
                        <a:rPr lang="es-CO" sz="1800" dirty="0"/>
                        <a:t>y contratación de 1 profesora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62541"/>
                  </a:ext>
                </a:extLst>
              </a:tr>
            </a:tbl>
          </a:graphicData>
        </a:graphic>
      </p:graphicFrame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58F0427E-FD07-4700-8AA0-59C072966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71340"/>
              </p:ext>
            </p:extLst>
          </p:nvPr>
        </p:nvGraphicFramePr>
        <p:xfrm>
          <a:off x="2539999" y="4425391"/>
          <a:ext cx="7112000" cy="18542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64085">
                  <a:extLst>
                    <a:ext uri="{9D8B030D-6E8A-4147-A177-3AD203B41FA5}">
                      <a16:colId xmlns:a16="http://schemas.microsoft.com/office/drawing/2014/main" val="541511065"/>
                    </a:ext>
                  </a:extLst>
                </a:gridCol>
                <a:gridCol w="3354581">
                  <a:extLst>
                    <a:ext uri="{9D8B030D-6E8A-4147-A177-3AD203B41FA5}">
                      <a16:colId xmlns:a16="http://schemas.microsoft.com/office/drawing/2014/main" val="2432787001"/>
                    </a:ext>
                  </a:extLst>
                </a:gridCol>
                <a:gridCol w="1693334">
                  <a:extLst>
                    <a:ext uri="{9D8B030D-6E8A-4147-A177-3AD203B41FA5}">
                      <a16:colId xmlns:a16="http://schemas.microsoft.com/office/drawing/2014/main" val="2833321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# Profesores Planta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Rango de 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Representación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3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De 44 a 45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19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De 46 a 50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1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De 51 a 55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8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De 56 a 60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69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442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Vinculación e Integración del Egresado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8481" y="2088893"/>
            <a:ext cx="5931310" cy="504620"/>
          </a:xfrm>
        </p:spPr>
        <p:txBody>
          <a:bodyPr/>
          <a:lstStyle/>
          <a:p>
            <a:pPr marL="0" indent="0">
              <a:buNone/>
            </a:pPr>
            <a:r>
              <a:rPr lang="es-CO" dirty="0"/>
              <a:t>Creación del Observatorio de Egresados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358205-C7EC-46A9-A457-E0E039EAD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9" y="2809197"/>
            <a:ext cx="3920455" cy="3090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81C99D-9AA5-4396-93A4-7B43CC519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14" y="2809197"/>
            <a:ext cx="2941153" cy="2205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E36650-B5AD-4ECE-954B-7B09228FF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214" y="4900289"/>
            <a:ext cx="2941153" cy="999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0438C38-DA53-4834-8406-B0128B85E83E}"/>
              </a:ext>
            </a:extLst>
          </p:cNvPr>
          <p:cNvSpPr txBox="1">
            <a:spLocks/>
          </p:cNvSpPr>
          <p:nvPr/>
        </p:nvSpPr>
        <p:spPr>
          <a:xfrm>
            <a:off x="8007310" y="2102598"/>
            <a:ext cx="3641463" cy="4938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dirty="0"/>
              <a:t>Reuniones con Egresados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7DF3F7-FAAB-4EA7-A564-D19B4801DB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923" y="2809197"/>
            <a:ext cx="4088235" cy="3066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614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0" dirty="0">
                <a:latin typeface="Carlito"/>
                <a:ea typeface="Carlito"/>
                <a:cs typeface="Carlito"/>
              </a:rPr>
              <a:t>Fortalecimiento</a:t>
            </a:r>
            <a:r>
              <a:rPr lang="es-ES" b="0" spc="-25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y</a:t>
            </a:r>
            <a:r>
              <a:rPr lang="es-ES" b="0" spc="-40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apoyo</a:t>
            </a:r>
            <a:r>
              <a:rPr lang="es-ES" b="0" spc="-40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de</a:t>
            </a:r>
            <a:r>
              <a:rPr lang="es-ES" b="0" spc="-35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los</a:t>
            </a:r>
            <a:r>
              <a:rPr lang="es-ES" b="0" spc="-40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programas</a:t>
            </a:r>
            <a:r>
              <a:rPr lang="es-ES" b="0" spc="-45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de</a:t>
            </a:r>
            <a:r>
              <a:rPr lang="es-ES" b="0" spc="-35" dirty="0">
                <a:latin typeface="Carlito"/>
                <a:ea typeface="Carlito"/>
                <a:cs typeface="Carlito"/>
              </a:rPr>
              <a:t> </a:t>
            </a:r>
            <a:r>
              <a:rPr lang="es-ES" b="0" dirty="0">
                <a:latin typeface="Carlito"/>
                <a:ea typeface="Carlito"/>
                <a:cs typeface="Carlito"/>
              </a:rPr>
              <a:t>posgrado</a:t>
            </a:r>
            <a:endParaRPr lang="es-CO" b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8237" y="2190296"/>
            <a:ext cx="8365250" cy="53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Gestión para la renovación de </a:t>
            </a:r>
            <a:r>
              <a:rPr lang="es-ES" b="1" dirty="0">
                <a:latin typeface="Carlito"/>
                <a:ea typeface="Carlito"/>
                <a:cs typeface="Carlito"/>
              </a:rPr>
              <a:t>registros</a:t>
            </a:r>
            <a:r>
              <a:rPr lang="es-ES" dirty="0">
                <a:latin typeface="Carlito"/>
                <a:ea typeface="Carlito"/>
                <a:cs typeface="Carlito"/>
              </a:rPr>
              <a:t> </a:t>
            </a:r>
            <a:r>
              <a:rPr lang="es-ES" b="1" dirty="0">
                <a:latin typeface="Carlito"/>
                <a:ea typeface="Carlito"/>
                <a:cs typeface="Carlito"/>
              </a:rPr>
              <a:t>calificados</a:t>
            </a:r>
            <a:endParaRPr lang="es-ES" dirty="0">
              <a:latin typeface="Carlito"/>
              <a:ea typeface="Carlito"/>
              <a:cs typeface="Carlito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F1CB3AD-8CAF-4D02-9075-3D713696450A}"/>
              </a:ext>
            </a:extLst>
          </p:cNvPr>
          <p:cNvSpPr txBox="1"/>
          <p:nvPr/>
        </p:nvSpPr>
        <p:spPr>
          <a:xfrm>
            <a:off x="440532" y="2860431"/>
            <a:ext cx="35337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latin typeface="Carlito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Maestría en Sistemas Automáticos de Producción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CO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accent3">
                    <a:lumMod val="75000"/>
                  </a:schemeClr>
                </a:solidFill>
                <a:latin typeface="Carlito"/>
              </a:rPr>
              <a:t>Maestría en Ingeniería Mecánica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accent3">
                  <a:lumMod val="75000"/>
                </a:schemeClr>
              </a:solidFill>
              <a:latin typeface="Carlito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Especialización en Soldadura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CO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403FEEA-57C5-46BA-A1AB-C9867390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120" y="3050323"/>
            <a:ext cx="4271532" cy="215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EFC049E-64EF-43FC-B843-538576A8D5CF}"/>
              </a:ext>
            </a:extLst>
          </p:cNvPr>
          <p:cNvSpPr txBox="1">
            <a:spLocks/>
          </p:cNvSpPr>
          <p:nvPr/>
        </p:nvSpPr>
        <p:spPr>
          <a:xfrm>
            <a:off x="9141120" y="2238970"/>
            <a:ext cx="2610348" cy="17381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Gestión para la solicitud de </a:t>
            </a:r>
            <a:r>
              <a:rPr lang="es-ES" b="1" dirty="0">
                <a:latin typeface="Carlito"/>
                <a:ea typeface="Carlito"/>
                <a:cs typeface="Carlito"/>
              </a:rPr>
              <a:t>registro</a:t>
            </a:r>
            <a:r>
              <a:rPr lang="es-ES" dirty="0">
                <a:latin typeface="Carlito"/>
                <a:ea typeface="Carlito"/>
                <a:cs typeface="Carlito"/>
              </a:rPr>
              <a:t> </a:t>
            </a:r>
            <a:r>
              <a:rPr lang="es-ES" b="1" dirty="0">
                <a:latin typeface="Carlito"/>
                <a:ea typeface="Carlito"/>
                <a:cs typeface="Carlito"/>
              </a:rPr>
              <a:t>calificado </a:t>
            </a:r>
            <a:r>
              <a:rPr lang="es-ES" dirty="0">
                <a:latin typeface="Carlito"/>
                <a:ea typeface="Carlito"/>
                <a:cs typeface="Carlito"/>
              </a:rPr>
              <a:t>para un nuevo programa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310652B-BFAD-4086-8A29-94AA4AE00FA1}"/>
              </a:ext>
            </a:extLst>
          </p:cNvPr>
          <p:cNvCxnSpPr/>
          <p:nvPr/>
        </p:nvCxnSpPr>
        <p:spPr>
          <a:xfrm>
            <a:off x="8871284" y="2190296"/>
            <a:ext cx="0" cy="39538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BE7114-A51C-424F-ADC6-D4B00A97DE9F}"/>
              </a:ext>
            </a:extLst>
          </p:cNvPr>
          <p:cNvSpPr txBox="1"/>
          <p:nvPr/>
        </p:nvSpPr>
        <p:spPr>
          <a:xfrm>
            <a:off x="9221330" y="4521994"/>
            <a:ext cx="2503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accent3">
                    <a:lumMod val="75000"/>
                  </a:schemeClr>
                </a:solidFill>
                <a:latin typeface="Carlito"/>
                <a:ea typeface="Carlito"/>
                <a:cs typeface="Carlito"/>
              </a:rPr>
              <a:t>Especialización en Refrigeración y Climatización </a:t>
            </a:r>
            <a:endParaRPr lang="es-C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58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1E89D9-8D6E-43DB-9D69-3D742B17A678}"/>
              </a:ext>
            </a:extLst>
          </p:cNvPr>
          <p:cNvSpPr txBox="1">
            <a:spLocks/>
          </p:cNvSpPr>
          <p:nvPr/>
        </p:nvSpPr>
        <p:spPr>
          <a:xfrm>
            <a:off x="1805255" y="3357090"/>
            <a:ext cx="9504454" cy="5835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080808"/>
                </a:solidFill>
                <a:latin typeface="+mj-lt"/>
              </a:rPr>
              <a:t>CREACIÓN Y TRANSFERENCIA DEL CONOCIMIENTO 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9ECECB1-4C3C-4175-A371-A82C28AE4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165904"/>
            <a:ext cx="1180306" cy="2965898"/>
          </a:xfrm>
          <a:prstGeom prst="rect">
            <a:avLst/>
          </a:prstGeom>
        </p:spPr>
      </p:pic>
      <p:pic>
        <p:nvPicPr>
          <p:cNvPr id="6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220" y="6008700"/>
            <a:ext cx="1389337" cy="2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B9DCE8A9-67AA-4377-A33C-FFED927B5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19" y="5279260"/>
            <a:ext cx="601904" cy="582612"/>
          </a:xfrm>
          <a:prstGeom prst="rect">
            <a:avLst/>
          </a:prstGeom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4806FCB-AB0B-4D5F-A603-7910F8B8E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3" y="4382297"/>
            <a:ext cx="685445" cy="7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de la Investigación</a:t>
            </a:r>
          </a:p>
        </p:txBody>
      </p:sp>
      <p:graphicFrame>
        <p:nvGraphicFramePr>
          <p:cNvPr id="4" name="Table 1">
            <a:extLst>
              <a:ext uri="{FF2B5EF4-FFF2-40B4-BE49-F238E27FC236}">
                <a16:creationId xmlns:a16="http://schemas.microsoft.com/office/drawing/2014/main" id="{508287C1-2146-4BD1-A6CF-005A5068A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381153"/>
              </p:ext>
            </p:extLst>
          </p:nvPr>
        </p:nvGraphicFramePr>
        <p:xfrm>
          <a:off x="269655" y="1964982"/>
          <a:ext cx="5088193" cy="187794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098399">
                  <a:extLst>
                    <a:ext uri="{9D8B030D-6E8A-4147-A177-3AD203B41FA5}">
                      <a16:colId xmlns:a16="http://schemas.microsoft.com/office/drawing/2014/main" val="2594965022"/>
                    </a:ext>
                  </a:extLst>
                </a:gridCol>
                <a:gridCol w="989794">
                  <a:extLst>
                    <a:ext uri="{9D8B030D-6E8A-4147-A177-3AD203B41FA5}">
                      <a16:colId xmlns:a16="http://schemas.microsoft.com/office/drawing/2014/main" val="1570092290"/>
                    </a:ext>
                  </a:extLst>
                </a:gridCol>
              </a:tblGrid>
              <a:tr h="440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Grupo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</a:t>
                      </a:r>
                      <a:r>
                        <a:rPr lang="es-ES" sz="1600" dirty="0"/>
                        <a:t>ía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015623"/>
                  </a:ext>
                </a:extLst>
              </a:tr>
              <a:tr h="437924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600" dirty="0"/>
                        <a:t>1. Procesos de manufactura y diseño de m</a:t>
                      </a:r>
                      <a:r>
                        <a:rPr lang="es-ES" sz="1600" dirty="0"/>
                        <a:t>áquinas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3230231"/>
                  </a:ext>
                </a:extLst>
              </a:tr>
              <a:tr h="4405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2. Gesti</a:t>
                      </a:r>
                      <a:r>
                        <a:rPr lang="es-ES" sz="1600" dirty="0"/>
                        <a:t>ón energética - Genergética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6189145"/>
                  </a:ext>
                </a:extLst>
              </a:tr>
              <a:tr h="44056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600" dirty="0"/>
                        <a:t>3. Materiales avanzados - GIMAV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4702549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7CAE85F-8CD3-45D1-9B1C-AA809F2F702E}"/>
              </a:ext>
            </a:extLst>
          </p:cNvPr>
          <p:cNvSpPr txBox="1"/>
          <p:nvPr/>
        </p:nvSpPr>
        <p:spPr>
          <a:xfrm>
            <a:off x="3026026" y="4234257"/>
            <a:ext cx="2258647" cy="175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b="1" dirty="0"/>
              <a:t>10 Proyectos </a:t>
            </a:r>
            <a:r>
              <a:rPr lang="es-CO" sz="2200" dirty="0"/>
              <a:t>de investigación en ejecución durante el año 2021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85BFB0-5ABE-4347-B737-D67DD68DBC3E}"/>
              </a:ext>
            </a:extLst>
          </p:cNvPr>
          <p:cNvSpPr txBox="1"/>
          <p:nvPr/>
        </p:nvSpPr>
        <p:spPr>
          <a:xfrm>
            <a:off x="6602678" y="1964982"/>
            <a:ext cx="5126592" cy="133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b="1" dirty="0"/>
              <a:t>26 productos científicos </a:t>
            </a:r>
            <a:r>
              <a:rPr lang="es-CO" sz="2200" dirty="0"/>
              <a:t>presentados en revistas de carácter nacional e internacional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0C9AFB01-B799-4698-B34F-6F0289E4D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154221"/>
              </p:ext>
            </p:extLst>
          </p:nvPr>
        </p:nvGraphicFramePr>
        <p:xfrm>
          <a:off x="308982" y="4081136"/>
          <a:ext cx="2504769" cy="221604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504769">
                  <a:extLst>
                    <a:ext uri="{9D8B030D-6E8A-4147-A177-3AD203B41FA5}">
                      <a16:colId xmlns:a16="http://schemas.microsoft.com/office/drawing/2014/main" val="2964858870"/>
                    </a:ext>
                  </a:extLst>
                </a:gridCol>
              </a:tblGrid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Semillero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54025"/>
                  </a:ext>
                </a:extLst>
              </a:tr>
              <a:tr h="587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1. Diseño y construcción de vehículos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431" marR="21431" marT="21431" marB="21431" anchor="ctr"/>
                </a:tc>
                <a:extLst>
                  <a:ext uri="{0D108BD9-81ED-4DB2-BD59-A6C34878D82A}">
                    <a16:rowId xmlns:a16="http://schemas.microsoft.com/office/drawing/2014/main" val="3632068173"/>
                  </a:ext>
                </a:extLst>
              </a:tr>
              <a:tr h="5878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2. Materiales avanzados - SIMAV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431" marR="21431" marT="21431" marB="21431" anchor="ctr"/>
                </a:tc>
                <a:extLst>
                  <a:ext uri="{0D108BD9-81ED-4DB2-BD59-A6C34878D82A}">
                    <a16:rowId xmlns:a16="http://schemas.microsoft.com/office/drawing/2014/main" val="2189624739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3. PROMA&amp;DIMA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431" marR="21431" marT="21431" marB="21431" anchor="ctr"/>
                </a:tc>
                <a:extLst>
                  <a:ext uri="{0D108BD9-81ED-4DB2-BD59-A6C34878D82A}">
                    <a16:rowId xmlns:a16="http://schemas.microsoft.com/office/drawing/2014/main" val="798610229"/>
                  </a:ext>
                </a:extLst>
              </a:tr>
            </a:tbl>
          </a:graphicData>
        </a:graphic>
      </p:graphicFrame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2506E47E-F2E6-4E37-9645-C5884F7BF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45024"/>
              </p:ext>
            </p:extLst>
          </p:nvPr>
        </p:nvGraphicFramePr>
        <p:xfrm>
          <a:off x="7308625" y="3617322"/>
          <a:ext cx="3778866" cy="221604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889433">
                  <a:extLst>
                    <a:ext uri="{9D8B030D-6E8A-4147-A177-3AD203B41FA5}">
                      <a16:colId xmlns:a16="http://schemas.microsoft.com/office/drawing/2014/main" val="9103973"/>
                    </a:ext>
                  </a:extLst>
                </a:gridCol>
                <a:gridCol w="1889433">
                  <a:extLst>
                    <a:ext uri="{9D8B030D-6E8A-4147-A177-3AD203B41FA5}">
                      <a16:colId xmlns:a16="http://schemas.microsoft.com/office/drawing/2014/main" val="3885213435"/>
                    </a:ext>
                  </a:extLst>
                </a:gridCol>
              </a:tblGrid>
              <a:tr h="53514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/>
                        <a:t>Tipo de productos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/>
                        <a:t>Número de trabajos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37337069"/>
                  </a:ext>
                </a:extLst>
              </a:tr>
              <a:tr h="3361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/>
                        <a:t>A1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57285943"/>
                  </a:ext>
                </a:extLst>
              </a:tr>
              <a:tr h="336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A2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937948515"/>
                  </a:ext>
                </a:extLst>
              </a:tr>
              <a:tr h="336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01719385"/>
                  </a:ext>
                </a:extLst>
              </a:tr>
              <a:tr h="3361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/>
                        <a:t>C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60696087"/>
                  </a:ext>
                </a:extLst>
              </a:tr>
              <a:tr h="3361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Otros productos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85046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653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8871" y="969217"/>
            <a:ext cx="10515600" cy="720304"/>
          </a:xfrm>
        </p:spPr>
        <p:txBody>
          <a:bodyPr/>
          <a:lstStyle/>
          <a:p>
            <a:pPr algn="ctr"/>
            <a:r>
              <a:rPr lang="es-CO" dirty="0"/>
              <a:t>Gestión de la Extensión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6988" y="1981278"/>
            <a:ext cx="5008373" cy="890280"/>
          </a:xfrm>
        </p:spPr>
        <p:txBody>
          <a:bodyPr>
            <a:noAutofit/>
          </a:bodyPr>
          <a:lstStyle/>
          <a:p>
            <a:pPr marL="0" marR="72390" indent="0" algn="ctr">
              <a:spcAft>
                <a:spcPts val="0"/>
              </a:spcAft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Diplomado en Inspección de Soldadura</a:t>
            </a:r>
          </a:p>
          <a:p>
            <a:pPr algn="ctr"/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F837F0-D9EC-437E-B78C-B61D871B0787}"/>
              </a:ext>
            </a:extLst>
          </p:cNvPr>
          <p:cNvSpPr txBox="1"/>
          <p:nvPr/>
        </p:nvSpPr>
        <p:spPr>
          <a:xfrm>
            <a:off x="6494903" y="1873051"/>
            <a:ext cx="3425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470" marR="72390" algn="just">
              <a:spcAft>
                <a:spcPts val="0"/>
              </a:spcAft>
            </a:pPr>
            <a:r>
              <a:rPr lang="es-ES" sz="2800" dirty="0">
                <a:latin typeface="Carlito"/>
                <a:ea typeface="Carlito"/>
                <a:cs typeface="Carlito"/>
              </a:rPr>
              <a:t>Curso en Termografía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0015A64-8A16-441C-9A2D-B466A5CC6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346" y="2618453"/>
            <a:ext cx="4360606" cy="145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17556D-6D59-42A0-9494-DC6D6B211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346" y="4182327"/>
            <a:ext cx="3053881" cy="211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800F32B5-D966-4F52-8322-72B23EDE96B5}"/>
              </a:ext>
            </a:extLst>
          </p:cNvPr>
          <p:cNvSpPr txBox="1">
            <a:spLocks/>
          </p:cNvSpPr>
          <p:nvPr/>
        </p:nvSpPr>
        <p:spPr>
          <a:xfrm>
            <a:off x="2770001" y="4998503"/>
            <a:ext cx="2285827" cy="89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72390" indent="0" algn="ctr">
              <a:buFont typeface="Arial" panose="020B0604020202020204" pitchFamily="34" charset="0"/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15 participantes</a:t>
            </a:r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B87FAF5-65E2-4FED-BAB2-FB750FDB4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30" y="2885693"/>
            <a:ext cx="3053881" cy="1945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591D5C-1CC3-421A-9A64-21F0C6168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30" y="5011420"/>
            <a:ext cx="2229271" cy="1290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34B0362-D226-4D95-891E-0718128A2B02}"/>
              </a:ext>
            </a:extLst>
          </p:cNvPr>
          <p:cNvSpPr txBox="1">
            <a:spLocks/>
          </p:cNvSpPr>
          <p:nvPr/>
        </p:nvSpPr>
        <p:spPr>
          <a:xfrm>
            <a:off x="9867038" y="4879686"/>
            <a:ext cx="2285827" cy="89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72390" indent="0" algn="ctr">
              <a:buFont typeface="Arial" panose="020B0604020202020204" pitchFamily="34" charset="0"/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15 participantes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61377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2199" y="969217"/>
            <a:ext cx="10515600" cy="720304"/>
          </a:xfrm>
        </p:spPr>
        <p:txBody>
          <a:bodyPr/>
          <a:lstStyle/>
          <a:p>
            <a:pPr algn="ctr"/>
            <a:r>
              <a:rPr lang="es-CO" dirty="0"/>
              <a:t>Gestión de la Extensión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5FB8D1-6B95-42A3-9D51-3B1CB99D56AC}"/>
              </a:ext>
            </a:extLst>
          </p:cNvPr>
          <p:cNvSpPr txBox="1"/>
          <p:nvPr/>
        </p:nvSpPr>
        <p:spPr>
          <a:xfrm>
            <a:off x="2946341" y="1567417"/>
            <a:ext cx="6299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470" marR="72390" algn="ctr">
              <a:spcAft>
                <a:spcPts val="0"/>
              </a:spcAft>
            </a:pPr>
            <a:r>
              <a:rPr lang="es-ES" sz="3200" dirty="0">
                <a:latin typeface="Carlito"/>
                <a:ea typeface="Carlito"/>
                <a:cs typeface="Carlito"/>
              </a:rPr>
              <a:t>Seminarios de Educación Continua </a:t>
            </a:r>
            <a:endParaRPr lang="es-CO" sz="3200" dirty="0">
              <a:latin typeface="Carlito"/>
              <a:ea typeface="Carlito"/>
              <a:cs typeface="Carli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BFFD8A-2AA6-4E6B-BF84-BFBBA340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23" y="4057562"/>
            <a:ext cx="2005838" cy="1979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E9A4B6-EFBF-4107-96A5-FD6D87918AC0}"/>
              </a:ext>
            </a:extLst>
          </p:cNvPr>
          <p:cNvSpPr txBox="1"/>
          <p:nvPr/>
        </p:nvSpPr>
        <p:spPr>
          <a:xfrm>
            <a:off x="455100" y="2372749"/>
            <a:ext cx="58020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Seminario de Aplicación Básica CAD</a:t>
            </a:r>
          </a:p>
          <a:p>
            <a:pPr>
              <a:buFont typeface="+mj-lt"/>
              <a:buAutoNum type="arabicPeriod"/>
            </a:pPr>
            <a:r>
              <a:rPr lang="es-C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Seminario Introductorio en Dinámica de Fluidos Computacional</a:t>
            </a:r>
          </a:p>
          <a:p>
            <a:pPr>
              <a:buFont typeface="+mj-lt"/>
              <a:buAutoNum type="arabicPeriod"/>
            </a:pPr>
            <a:r>
              <a:rPr lang="es-CO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Seminario de Aplicación Avanzada CAD</a:t>
            </a:r>
          </a:p>
          <a:p>
            <a:pPr>
              <a:buFont typeface="+mj-lt"/>
              <a:buAutoNum type="arabicPeriod"/>
            </a:pPr>
            <a:r>
              <a:rPr lang="es-C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Introducción al Método de los Elementos Finitos Aplicado a la Mecánica de Sólidos</a:t>
            </a:r>
          </a:p>
          <a:p>
            <a:pPr>
              <a:buFont typeface="+mj-lt"/>
              <a:buAutoNum type="arabicPeriod"/>
            </a:pPr>
            <a:r>
              <a:rPr lang="es-CO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Introductorio en Dinámica de Fluidos Computacional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DE83A4-0D8F-4A24-BFA2-38BAB3E5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69" y="3079525"/>
            <a:ext cx="2169916" cy="215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D4CD91-AEFC-4962-B719-80EE150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515" y="2409825"/>
            <a:ext cx="2169916" cy="215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88B0F9-8170-4AFC-B282-4611D6918B3A}"/>
              </a:ext>
            </a:extLst>
          </p:cNvPr>
          <p:cNvSpPr txBox="1"/>
          <p:nvPr/>
        </p:nvSpPr>
        <p:spPr>
          <a:xfrm>
            <a:off x="1299410" y="5404190"/>
            <a:ext cx="359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109 participantes</a:t>
            </a:r>
          </a:p>
        </p:txBody>
      </p:sp>
    </p:spTree>
    <p:extLst>
      <p:ext uri="{BB962C8B-B14F-4D97-AF65-F5344CB8AC3E}">
        <p14:creationId xmlns:p14="http://schemas.microsoft.com/office/powerpoint/2010/main" val="352723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8871" y="969217"/>
            <a:ext cx="10515600" cy="720304"/>
          </a:xfrm>
        </p:spPr>
        <p:txBody>
          <a:bodyPr/>
          <a:lstStyle/>
          <a:p>
            <a:pPr algn="ctr"/>
            <a:r>
              <a:rPr lang="es-CO" dirty="0"/>
              <a:t>Gestión de la Extensión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C7ABD96-2210-43C7-AB2C-DEFDB4CA2B46}"/>
              </a:ext>
            </a:extLst>
          </p:cNvPr>
          <p:cNvSpPr txBox="1"/>
          <p:nvPr/>
        </p:nvSpPr>
        <p:spPr>
          <a:xfrm>
            <a:off x="4209747" y="1683711"/>
            <a:ext cx="4353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470" marR="72390" algn="ctr">
              <a:spcAft>
                <a:spcPts val="0"/>
              </a:spcAft>
            </a:pPr>
            <a:r>
              <a:rPr lang="es-ES" sz="2800" dirty="0">
                <a:latin typeface="Carlito"/>
                <a:ea typeface="Carlito"/>
                <a:cs typeface="Carlito"/>
              </a:rPr>
              <a:t>Servicios de Laboratorio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27DA5CDD-404B-488F-A5BB-8B8B285C5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93342"/>
              </p:ext>
            </p:extLst>
          </p:nvPr>
        </p:nvGraphicFramePr>
        <p:xfrm>
          <a:off x="2032000" y="2708888"/>
          <a:ext cx="8128000" cy="23926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766260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7667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Laboratorio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# de servicios prestados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76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Resistencia de Materiales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669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Pruebas Dinámicas Automotrices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2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Ensayos no Destructivos y Resistencia de Materiales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54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Pruebas y Ensayos de Equipos Acondicionadores de 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874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15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de las Prácticas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FD82F-3997-489D-A4D0-CEA4C22C7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29" y="2219414"/>
            <a:ext cx="2725306" cy="204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E54FC42-D2E0-4FCD-8A6D-D2A068E9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202" y="4700994"/>
            <a:ext cx="2516760" cy="720304"/>
          </a:xfrm>
        </p:spPr>
        <p:txBody>
          <a:bodyPr>
            <a:noAutofit/>
          </a:bodyPr>
          <a:lstStyle/>
          <a:p>
            <a:pPr marL="0" marR="72390" indent="0" algn="ctr">
              <a:spcAft>
                <a:spcPts val="0"/>
              </a:spcAft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Reuniones con empleadores</a:t>
            </a:r>
          </a:p>
          <a:p>
            <a:pPr algn="ctr"/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0B4E0E-6088-4B66-A24B-5AE3894C3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26" y="2488441"/>
            <a:ext cx="3180714" cy="1774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ECC0950-A178-4BE9-A2FE-955A47C2D67E}"/>
              </a:ext>
            </a:extLst>
          </p:cNvPr>
          <p:cNvSpPr txBox="1">
            <a:spLocks/>
          </p:cNvSpPr>
          <p:nvPr/>
        </p:nvSpPr>
        <p:spPr>
          <a:xfrm>
            <a:off x="908088" y="4562098"/>
            <a:ext cx="2516760" cy="720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72390" indent="0" algn="ctr">
              <a:buFont typeface="Arial" panose="020B0604020202020204" pitchFamily="34" charset="0"/>
              <a:buNone/>
            </a:pPr>
            <a:r>
              <a:rPr lang="es-ES" dirty="0">
                <a:latin typeface="Carlito"/>
                <a:ea typeface="Carlito"/>
                <a:cs typeface="Carlito"/>
              </a:rPr>
              <a:t>Difusión de información de prácticas disponibles</a:t>
            </a:r>
          </a:p>
          <a:p>
            <a:pPr algn="ctr"/>
            <a:endParaRPr lang="es-CO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611189"/>
              </p:ext>
            </p:extLst>
          </p:nvPr>
        </p:nvGraphicFramePr>
        <p:xfrm>
          <a:off x="4143199" y="3241403"/>
          <a:ext cx="4345652" cy="1470944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172826">
                  <a:extLst>
                    <a:ext uri="{9D8B030D-6E8A-4147-A177-3AD203B41FA5}">
                      <a16:colId xmlns:a16="http://schemas.microsoft.com/office/drawing/2014/main" val="1970687159"/>
                    </a:ext>
                  </a:extLst>
                </a:gridCol>
                <a:gridCol w="2172826">
                  <a:extLst>
                    <a:ext uri="{9D8B030D-6E8A-4147-A177-3AD203B41FA5}">
                      <a16:colId xmlns:a16="http://schemas.microsoft.com/office/drawing/2014/main" val="425922419"/>
                    </a:ext>
                  </a:extLst>
                </a:gridCol>
              </a:tblGrid>
              <a:tr h="367736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Tipo de práctica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08763"/>
                  </a:ext>
                </a:extLst>
              </a:tr>
              <a:tr h="367736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Conducente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96243"/>
                  </a:ext>
                </a:extLst>
              </a:tr>
              <a:tr h="367736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No</a:t>
                      </a:r>
                      <a:r>
                        <a:rPr lang="es-CO" baseline="0" dirty="0"/>
                        <a:t> conducente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312118"/>
                  </a:ext>
                </a:extLst>
              </a:tr>
              <a:tr h="367736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169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96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5DBE28-EE8D-4ECA-BFE6-07D6B40C303E}"/>
              </a:ext>
            </a:extLst>
          </p:cNvPr>
          <p:cNvGrpSpPr/>
          <p:nvPr/>
        </p:nvGrpSpPr>
        <p:grpSpPr>
          <a:xfrm>
            <a:off x="2137959" y="1119462"/>
            <a:ext cx="8387657" cy="5651258"/>
            <a:chOff x="3777435" y="1720166"/>
            <a:chExt cx="6411307" cy="442808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3D7C602-FD54-40A1-BF83-05B4DD381037}"/>
                </a:ext>
              </a:extLst>
            </p:cNvPr>
            <p:cNvSpPr/>
            <p:nvPr/>
          </p:nvSpPr>
          <p:spPr>
            <a:xfrm>
              <a:off x="6127633" y="2487098"/>
              <a:ext cx="1647841" cy="1647841"/>
            </a:xfrm>
            <a:prstGeom prst="ellipse">
              <a:avLst/>
            </a:prstGeom>
            <a:solidFill>
              <a:srgbClr val="FF6699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CO" dirty="0"/>
            </a:p>
          </p:txBody>
        </p:sp>
        <p:sp>
          <p:nvSpPr>
            <p:cNvPr id="6" name="Forma libre: forma 7">
              <a:extLst>
                <a:ext uri="{FF2B5EF4-FFF2-40B4-BE49-F238E27FC236}">
                  <a16:creationId xmlns:a16="http://schemas.microsoft.com/office/drawing/2014/main" id="{454BEA12-E873-4678-BF7E-A706705EAB14}"/>
                </a:ext>
              </a:extLst>
            </p:cNvPr>
            <p:cNvSpPr/>
            <p:nvPr/>
          </p:nvSpPr>
          <p:spPr>
            <a:xfrm>
              <a:off x="6124808" y="1720166"/>
              <a:ext cx="1911495" cy="1106407"/>
            </a:xfrm>
            <a:custGeom>
              <a:avLst/>
              <a:gdLst>
                <a:gd name="connsiteX0" fmla="*/ 0 w 1911495"/>
                <a:gd name="connsiteY0" fmla="*/ 0 h 1106407"/>
                <a:gd name="connsiteX1" fmla="*/ 1911495 w 1911495"/>
                <a:gd name="connsiteY1" fmla="*/ 0 h 1106407"/>
                <a:gd name="connsiteX2" fmla="*/ 1911495 w 1911495"/>
                <a:gd name="connsiteY2" fmla="*/ 1106407 h 1106407"/>
                <a:gd name="connsiteX3" fmla="*/ 0 w 1911495"/>
                <a:gd name="connsiteY3" fmla="*/ 1106407 h 1106407"/>
                <a:gd name="connsiteX4" fmla="*/ 0 w 1911495"/>
                <a:gd name="connsiteY4" fmla="*/ 0 h 110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495" h="1106407">
                  <a:moveTo>
                    <a:pt x="0" y="0"/>
                  </a:moveTo>
                  <a:lnTo>
                    <a:pt x="1911495" y="0"/>
                  </a:lnTo>
                  <a:lnTo>
                    <a:pt x="1911495" y="1106407"/>
                  </a:lnTo>
                  <a:lnTo>
                    <a:pt x="0" y="11064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/>
              <a:r>
                <a:rPr lang="es-CO" sz="1800" b="1" dirty="0">
                  <a:latin typeface="+mj-lt"/>
                </a:rPr>
                <a:t>Excelencia académica para la formación integral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C38A359-D724-402E-83B1-C0B4AD9B5A13}"/>
                </a:ext>
              </a:extLst>
            </p:cNvPr>
            <p:cNvSpPr/>
            <p:nvPr/>
          </p:nvSpPr>
          <p:spPr>
            <a:xfrm>
              <a:off x="6754472" y="2942373"/>
              <a:ext cx="1647841" cy="1647841"/>
            </a:xfrm>
            <a:prstGeom prst="ellipse">
              <a:avLst/>
            </a:prstGeom>
            <a:solidFill>
              <a:srgbClr val="FFFF66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2450223"/>
                <a:satOff val="-10194"/>
                <a:lumOff val="2402"/>
                <a:alphaOff val="0"/>
              </a:schemeClr>
            </a:fillRef>
            <a:effectRef idx="0">
              <a:schemeClr val="accent4">
                <a:alpha val="50000"/>
                <a:hueOff val="2450223"/>
                <a:satOff val="-10194"/>
                <a:lumOff val="2402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CO" dirty="0"/>
            </a:p>
          </p:txBody>
        </p:sp>
        <p:sp>
          <p:nvSpPr>
            <p:cNvPr id="8" name="Forma libre: forma 9">
              <a:extLst>
                <a:ext uri="{FF2B5EF4-FFF2-40B4-BE49-F238E27FC236}">
                  <a16:creationId xmlns:a16="http://schemas.microsoft.com/office/drawing/2014/main" id="{01ACE9B7-2C23-40E1-8A7A-9B101E67473C}"/>
                </a:ext>
              </a:extLst>
            </p:cNvPr>
            <p:cNvSpPr/>
            <p:nvPr/>
          </p:nvSpPr>
          <p:spPr>
            <a:xfrm>
              <a:off x="8247354" y="3034371"/>
              <a:ext cx="1941388" cy="1200570"/>
            </a:xfrm>
            <a:custGeom>
              <a:avLst/>
              <a:gdLst>
                <a:gd name="connsiteX0" fmla="*/ 0 w 1713754"/>
                <a:gd name="connsiteY0" fmla="*/ 0 h 1200570"/>
                <a:gd name="connsiteX1" fmla="*/ 1713754 w 1713754"/>
                <a:gd name="connsiteY1" fmla="*/ 0 h 1200570"/>
                <a:gd name="connsiteX2" fmla="*/ 1713754 w 1713754"/>
                <a:gd name="connsiteY2" fmla="*/ 1200570 h 1200570"/>
                <a:gd name="connsiteX3" fmla="*/ 0 w 1713754"/>
                <a:gd name="connsiteY3" fmla="*/ 1200570 h 1200570"/>
                <a:gd name="connsiteX4" fmla="*/ 0 w 1713754"/>
                <a:gd name="connsiteY4" fmla="*/ 0 h 120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754" h="120057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dirty="0">
                  <a:latin typeface="+mj-lt"/>
                </a:rPr>
                <a:t>Gestión, creación y transferencia del conocimiento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DD0B253-A9B4-4825-A690-C8D031819653}"/>
                </a:ext>
              </a:extLst>
            </p:cNvPr>
            <p:cNvSpPr/>
            <p:nvPr/>
          </p:nvSpPr>
          <p:spPr>
            <a:xfrm>
              <a:off x="6515205" y="3679664"/>
              <a:ext cx="1647841" cy="1647841"/>
            </a:xfrm>
            <a:prstGeom prst="ellipse">
              <a:avLst/>
            </a:prstGeom>
            <a:solidFill>
              <a:srgbClr val="CC99FF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alpha val="50000"/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Forma libre: forma 11">
              <a:extLst>
                <a:ext uri="{FF2B5EF4-FFF2-40B4-BE49-F238E27FC236}">
                  <a16:creationId xmlns:a16="http://schemas.microsoft.com/office/drawing/2014/main" id="{198D53AB-EE16-4697-8942-4F4E41AB037C}"/>
                </a:ext>
              </a:extLst>
            </p:cNvPr>
            <p:cNvSpPr/>
            <p:nvPr/>
          </p:nvSpPr>
          <p:spPr>
            <a:xfrm>
              <a:off x="8036303" y="4795507"/>
              <a:ext cx="1662814" cy="1200570"/>
            </a:xfrm>
            <a:custGeom>
              <a:avLst/>
              <a:gdLst>
                <a:gd name="connsiteX0" fmla="*/ 0 w 1713754"/>
                <a:gd name="connsiteY0" fmla="*/ 0 h 1200570"/>
                <a:gd name="connsiteX1" fmla="*/ 1713754 w 1713754"/>
                <a:gd name="connsiteY1" fmla="*/ 0 h 1200570"/>
                <a:gd name="connsiteX2" fmla="*/ 1713754 w 1713754"/>
                <a:gd name="connsiteY2" fmla="*/ 1200570 h 1200570"/>
                <a:gd name="connsiteX3" fmla="*/ 0 w 1713754"/>
                <a:gd name="connsiteY3" fmla="*/ 1200570 h 1200570"/>
                <a:gd name="connsiteX4" fmla="*/ 0 w 1713754"/>
                <a:gd name="connsiteY4" fmla="*/ 0 h 120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754" h="120057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/>
              <a:r>
                <a:rPr lang="es-CO" sz="1800" b="1" dirty="0">
                  <a:latin typeface="+mj-lt"/>
                </a:rPr>
                <a:t>Gestión del Contexto con Visibilidad Nacional e Internacional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C190D4B-BDA1-4616-899D-4D0AD4C4A0BA}"/>
                </a:ext>
              </a:extLst>
            </p:cNvPr>
            <p:cNvSpPr/>
            <p:nvPr/>
          </p:nvSpPr>
          <p:spPr>
            <a:xfrm>
              <a:off x="5740061" y="3679664"/>
              <a:ext cx="1647841" cy="1647841"/>
            </a:xfrm>
            <a:prstGeom prst="ellipse">
              <a:avLst/>
            </a:prstGeom>
            <a:solidFill>
              <a:srgbClr val="99CCFF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7350668"/>
                <a:satOff val="-30583"/>
                <a:lumOff val="7206"/>
                <a:alphaOff val="0"/>
              </a:schemeClr>
            </a:fillRef>
            <a:effectRef idx="0">
              <a:schemeClr val="accent4">
                <a:alpha val="50000"/>
                <a:hueOff val="7350668"/>
                <a:satOff val="-30583"/>
                <a:lumOff val="7206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Forma libre: forma 13">
              <a:extLst>
                <a:ext uri="{FF2B5EF4-FFF2-40B4-BE49-F238E27FC236}">
                  <a16:creationId xmlns:a16="http://schemas.microsoft.com/office/drawing/2014/main" id="{5A537D04-2575-4AD0-A94D-79E9E8C02B70}"/>
                </a:ext>
              </a:extLst>
            </p:cNvPr>
            <p:cNvSpPr/>
            <p:nvPr/>
          </p:nvSpPr>
          <p:spPr>
            <a:xfrm>
              <a:off x="4153049" y="4947684"/>
              <a:ext cx="1713754" cy="1200570"/>
            </a:xfrm>
            <a:custGeom>
              <a:avLst/>
              <a:gdLst>
                <a:gd name="connsiteX0" fmla="*/ 0 w 1713754"/>
                <a:gd name="connsiteY0" fmla="*/ 0 h 1200570"/>
                <a:gd name="connsiteX1" fmla="*/ 1713754 w 1713754"/>
                <a:gd name="connsiteY1" fmla="*/ 0 h 1200570"/>
                <a:gd name="connsiteX2" fmla="*/ 1713754 w 1713754"/>
                <a:gd name="connsiteY2" fmla="*/ 1200570 h 1200570"/>
                <a:gd name="connsiteX3" fmla="*/ 0 w 1713754"/>
                <a:gd name="connsiteY3" fmla="*/ 1200570 h 1200570"/>
                <a:gd name="connsiteX4" fmla="*/ 0 w 1713754"/>
                <a:gd name="connsiteY4" fmla="*/ 0 h 120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754" h="120057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/>
              <a:r>
                <a:rPr lang="es-CO" sz="1800" b="1" dirty="0">
                  <a:latin typeface="+mj-lt"/>
                </a:rPr>
                <a:t>Gestión y Sostenibilidad Institucional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04AE01D-2AAF-4996-8D3A-F45C0152BF06}"/>
                </a:ext>
              </a:extLst>
            </p:cNvPr>
            <p:cNvSpPr/>
            <p:nvPr/>
          </p:nvSpPr>
          <p:spPr>
            <a:xfrm>
              <a:off x="5500794" y="2942373"/>
              <a:ext cx="1647841" cy="1647841"/>
            </a:xfrm>
            <a:prstGeom prst="ellipse">
              <a:avLst/>
            </a:prstGeom>
            <a:solidFill>
              <a:srgbClr val="CCFF66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Forma libre: forma 15">
              <a:extLst>
                <a:ext uri="{FF2B5EF4-FFF2-40B4-BE49-F238E27FC236}">
                  <a16:creationId xmlns:a16="http://schemas.microsoft.com/office/drawing/2014/main" id="{8ECE733F-99CE-41D9-929B-A85CEDEA065A}"/>
                </a:ext>
              </a:extLst>
            </p:cNvPr>
            <p:cNvSpPr/>
            <p:nvPr/>
          </p:nvSpPr>
          <p:spPr>
            <a:xfrm>
              <a:off x="3777435" y="3053237"/>
              <a:ext cx="1713754" cy="1200570"/>
            </a:xfrm>
            <a:custGeom>
              <a:avLst/>
              <a:gdLst>
                <a:gd name="connsiteX0" fmla="*/ 0 w 1713754"/>
                <a:gd name="connsiteY0" fmla="*/ 0 h 1200570"/>
                <a:gd name="connsiteX1" fmla="*/ 1713754 w 1713754"/>
                <a:gd name="connsiteY1" fmla="*/ 0 h 1200570"/>
                <a:gd name="connsiteX2" fmla="*/ 1713754 w 1713754"/>
                <a:gd name="connsiteY2" fmla="*/ 1200570 h 1200570"/>
                <a:gd name="connsiteX3" fmla="*/ 0 w 1713754"/>
                <a:gd name="connsiteY3" fmla="*/ 1200570 h 1200570"/>
                <a:gd name="connsiteX4" fmla="*/ 0 w 1713754"/>
                <a:gd name="connsiteY4" fmla="*/ 0 h 120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754" h="120057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/>
              <a:r>
                <a:rPr lang="es-CO" sz="1800" b="1" dirty="0">
                  <a:latin typeface="+mj-lt"/>
                </a:rPr>
                <a:t>Bienestar Institucional, calidad de vida e inclusión en contextos universitarios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1E48281-4301-444A-BD95-8B812F8C901E}"/>
              </a:ext>
            </a:extLst>
          </p:cNvPr>
          <p:cNvGrpSpPr/>
          <p:nvPr/>
        </p:nvGrpSpPr>
        <p:grpSpPr>
          <a:xfrm>
            <a:off x="5744808" y="3387318"/>
            <a:ext cx="1120158" cy="1149532"/>
            <a:chOff x="-1655650" y="3283236"/>
            <a:chExt cx="1120158" cy="1149532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B2DD399-DC43-47C5-BC9C-4ED291756CE4}"/>
                </a:ext>
              </a:extLst>
            </p:cNvPr>
            <p:cNvSpPr/>
            <p:nvPr/>
          </p:nvSpPr>
          <p:spPr>
            <a:xfrm>
              <a:off x="-1655650" y="3283236"/>
              <a:ext cx="1120158" cy="11495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773F5D4-7A12-49A6-9968-4197D87C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8047" y="3429000"/>
              <a:ext cx="843635" cy="81988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42AB97CD-4B10-4D5E-A658-8AA696364B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3016" y="2398605"/>
            <a:ext cx="905359" cy="7961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007755D-740B-440E-B0D4-892681EA0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494" y="4433351"/>
            <a:ext cx="800524" cy="82720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2C55994-6DB9-4768-B1D8-C6109CC081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8"/>
          <a:stretch/>
        </p:blipFill>
        <p:spPr>
          <a:xfrm>
            <a:off x="3106213" y="4679878"/>
            <a:ext cx="1273782" cy="1043378"/>
          </a:xfrm>
          <a:prstGeom prst="rect">
            <a:avLst/>
          </a:prstGeom>
        </p:spPr>
      </p:pic>
      <p:pic>
        <p:nvPicPr>
          <p:cNvPr id="21" name="Picture 2" descr="factor 9 bienestar institucional – ESAP">
            <a:extLst>
              <a:ext uri="{FF2B5EF4-FFF2-40B4-BE49-F238E27FC236}">
                <a16:creationId xmlns:a16="http://schemas.microsoft.com/office/drawing/2014/main" id="{9A58FF2D-322C-4F98-AE9C-146BA9AB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27" y="2516049"/>
            <a:ext cx="2085197" cy="5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ormacion Integral - FACIHED">
            <a:extLst>
              <a:ext uri="{FF2B5EF4-FFF2-40B4-BE49-F238E27FC236}">
                <a16:creationId xmlns:a16="http://schemas.microsoft.com/office/drawing/2014/main" id="{E8B9B1CA-ECE3-4895-8873-1A9FDFFE4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97" t="3297" r="36767" b="26046"/>
          <a:stretch/>
        </p:blipFill>
        <p:spPr bwMode="auto">
          <a:xfrm>
            <a:off x="5942301" y="778502"/>
            <a:ext cx="1079863" cy="9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27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1E89D9-8D6E-43DB-9D69-3D742B17A678}"/>
              </a:ext>
            </a:extLst>
          </p:cNvPr>
          <p:cNvSpPr txBox="1">
            <a:spLocks/>
          </p:cNvSpPr>
          <p:nvPr/>
        </p:nvSpPr>
        <p:spPr>
          <a:xfrm>
            <a:off x="1122946" y="3237483"/>
            <a:ext cx="11069054" cy="822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080808"/>
                </a:solidFill>
                <a:latin typeface="+mj-lt"/>
              </a:rPr>
              <a:t>GESTIÓN DEL CONTEXTO Y VISIBILIDAD NACIONAL E INTERNACIONAL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9ECECB1-4C3C-4175-A371-A82C28AE4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165904"/>
            <a:ext cx="1180306" cy="2965898"/>
          </a:xfrm>
          <a:prstGeom prst="rect">
            <a:avLst/>
          </a:prstGeom>
        </p:spPr>
      </p:pic>
      <p:pic>
        <p:nvPicPr>
          <p:cNvPr id="6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220" y="6008700"/>
            <a:ext cx="1389337" cy="2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B9DCE8A9-67AA-4377-A33C-FFED927B5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19" y="5279260"/>
            <a:ext cx="601904" cy="582612"/>
          </a:xfrm>
          <a:prstGeom prst="rect">
            <a:avLst/>
          </a:prstGeom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4806FCB-AB0B-4D5F-A603-7910F8B8E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3" y="4382297"/>
            <a:ext cx="685445" cy="7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61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de la Movilidad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288578" y="1924021"/>
            <a:ext cx="4626077" cy="720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400" dirty="0"/>
              <a:t>Movilidad Entrante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BABCA5-BEBB-45EF-BB7C-E51EC7D4B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0" y="2612687"/>
            <a:ext cx="1952010" cy="1464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554E3E-4F2B-4A12-BF87-3F3995975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9" y="4442879"/>
            <a:ext cx="1959779" cy="146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25AE21B-D64E-4DEF-8543-B70DD26427EF}"/>
              </a:ext>
            </a:extLst>
          </p:cNvPr>
          <p:cNvSpPr txBox="1">
            <a:spLocks/>
          </p:cNvSpPr>
          <p:nvPr/>
        </p:nvSpPr>
        <p:spPr>
          <a:xfrm>
            <a:off x="4745657" y="2005141"/>
            <a:ext cx="3087516" cy="93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1800" dirty="0"/>
              <a:t>Inicio de gestión del Programa PILA – Intercambio de docentes.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5CB5FA0-975E-41C2-A2D2-491DD32D7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827" y="2890710"/>
            <a:ext cx="1891864" cy="121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EE3B766-916B-453B-8D50-F9EC1459FB3D}"/>
              </a:ext>
            </a:extLst>
          </p:cNvPr>
          <p:cNvSpPr txBox="1">
            <a:spLocks/>
          </p:cNvSpPr>
          <p:nvPr/>
        </p:nvSpPr>
        <p:spPr>
          <a:xfrm>
            <a:off x="6911021" y="3112781"/>
            <a:ext cx="1171528" cy="847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1400" dirty="0"/>
              <a:t>Universidad Nacional de Tucumán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58E5B15-E9DA-4706-88B5-911305247BA2}"/>
              </a:ext>
            </a:extLst>
          </p:cNvPr>
          <p:cNvSpPr txBox="1">
            <a:spLocks/>
          </p:cNvSpPr>
          <p:nvPr/>
        </p:nvSpPr>
        <p:spPr>
          <a:xfrm>
            <a:off x="2512202" y="2850629"/>
            <a:ext cx="2182734" cy="124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400" dirty="0"/>
              <a:t>Gestiones para la renovación de la firma del </a:t>
            </a:r>
            <a:r>
              <a:rPr lang="es-CO" sz="1400" b="1" dirty="0"/>
              <a:t>convenio con Universidad Politécnica de Cataluña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703E1C5-D24F-4D05-8160-99210AA690D3}"/>
              </a:ext>
            </a:extLst>
          </p:cNvPr>
          <p:cNvSpPr txBox="1">
            <a:spLocks/>
          </p:cNvSpPr>
          <p:nvPr/>
        </p:nvSpPr>
        <p:spPr>
          <a:xfrm>
            <a:off x="2536994" y="4776309"/>
            <a:ext cx="1856078" cy="934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400" dirty="0"/>
              <a:t>Reuniones con Oficina de Relaciones Internacionales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95815"/>
              </p:ext>
            </p:extLst>
          </p:nvPr>
        </p:nvGraphicFramePr>
        <p:xfrm>
          <a:off x="8473988" y="2800099"/>
          <a:ext cx="3456942" cy="10972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345880512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580490853"/>
                    </a:ext>
                  </a:extLst>
                </a:gridCol>
              </a:tblGrid>
              <a:tr h="34421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# Estudiantes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País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84092"/>
                  </a:ext>
                </a:extLst>
              </a:tr>
              <a:tr h="34421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Francia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02116"/>
                  </a:ext>
                </a:extLst>
              </a:tr>
              <a:tr h="34421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México (virtual)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383121"/>
                  </a:ext>
                </a:extLst>
              </a:tr>
            </a:tbl>
          </a:graphicData>
        </a:graphic>
      </p:graphicFrame>
      <p:sp>
        <p:nvSpPr>
          <p:cNvPr id="14" name="Marcador de contenido 2"/>
          <p:cNvSpPr txBox="1">
            <a:spLocks/>
          </p:cNvSpPr>
          <p:nvPr/>
        </p:nvSpPr>
        <p:spPr>
          <a:xfrm>
            <a:off x="7889420" y="2256257"/>
            <a:ext cx="4626077" cy="720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/>
              <a:t>Movilidad Saliente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182B4FD-1784-493F-B36B-9A0179282A8D}"/>
              </a:ext>
            </a:extLst>
          </p:cNvPr>
          <p:cNvSpPr txBox="1"/>
          <p:nvPr/>
        </p:nvSpPr>
        <p:spPr>
          <a:xfrm>
            <a:off x="5298330" y="4286487"/>
            <a:ext cx="6240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/>
              <a:t>Convenios firmados</a:t>
            </a:r>
          </a:p>
        </p:txBody>
      </p:sp>
      <p:graphicFrame>
        <p:nvGraphicFramePr>
          <p:cNvPr id="7" name="Tabla 16">
            <a:extLst>
              <a:ext uri="{FF2B5EF4-FFF2-40B4-BE49-F238E27FC236}">
                <a16:creationId xmlns:a16="http://schemas.microsoft.com/office/drawing/2014/main" id="{BEBB9DC1-43D9-46C1-9BDB-A5C8C8509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59369"/>
              </p:ext>
            </p:extLst>
          </p:nvPr>
        </p:nvGraphicFramePr>
        <p:xfrm>
          <a:off x="4958448" y="4845595"/>
          <a:ext cx="6920142" cy="13716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078647">
                  <a:extLst>
                    <a:ext uri="{9D8B030D-6E8A-4147-A177-3AD203B41FA5}">
                      <a16:colId xmlns:a16="http://schemas.microsoft.com/office/drawing/2014/main" val="252997938"/>
                    </a:ext>
                  </a:extLst>
                </a:gridCol>
                <a:gridCol w="1106905">
                  <a:extLst>
                    <a:ext uri="{9D8B030D-6E8A-4147-A177-3AD203B41FA5}">
                      <a16:colId xmlns:a16="http://schemas.microsoft.com/office/drawing/2014/main" val="2430138309"/>
                    </a:ext>
                  </a:extLst>
                </a:gridCol>
                <a:gridCol w="2734590">
                  <a:extLst>
                    <a:ext uri="{9D8B030D-6E8A-4147-A177-3AD203B41FA5}">
                      <a16:colId xmlns:a16="http://schemas.microsoft.com/office/drawing/2014/main" val="231755156"/>
                    </a:ext>
                  </a:extLst>
                </a:gridCol>
              </a:tblGrid>
              <a:tr h="311980">
                <a:tc>
                  <a:txBody>
                    <a:bodyPr/>
                    <a:lstStyle/>
                    <a:p>
                      <a:r>
                        <a:rPr lang="es-CO" dirty="0"/>
                        <a:t>Universidad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País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Tipo de convenio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138467"/>
                  </a:ext>
                </a:extLst>
              </a:tr>
              <a:tr h="311980">
                <a:tc>
                  <a:txBody>
                    <a:bodyPr/>
                    <a:lstStyle/>
                    <a:p>
                      <a:r>
                        <a:rPr lang="fr-FR" dirty="0"/>
                        <a:t>École nationale supérieure des mines de Saint-Étienne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Doble titulación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949722"/>
                  </a:ext>
                </a:extLst>
              </a:tr>
              <a:tr h="311980">
                <a:tc>
                  <a:txBody>
                    <a:bodyPr/>
                    <a:lstStyle/>
                    <a:p>
                      <a:r>
                        <a:rPr lang="es-CO" sz="1800" dirty="0" err="1"/>
                        <a:t>Institut</a:t>
                      </a:r>
                      <a:r>
                        <a:rPr lang="es-CO" sz="1800" dirty="0"/>
                        <a:t> Mines - Telecom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800" dirty="0"/>
                        <a:t>Acuerdo de Intercambio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207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1E89D9-8D6E-43DB-9D69-3D742B17A678}"/>
              </a:ext>
            </a:extLst>
          </p:cNvPr>
          <p:cNvSpPr txBox="1">
            <a:spLocks/>
          </p:cNvSpPr>
          <p:nvPr/>
        </p:nvSpPr>
        <p:spPr>
          <a:xfrm>
            <a:off x="2342148" y="3356769"/>
            <a:ext cx="8794471" cy="5841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>
                <a:solidFill>
                  <a:srgbClr val="080808"/>
                </a:solidFill>
                <a:latin typeface="+mj-lt"/>
              </a:rPr>
              <a:t>GESTIÓN Y SOSTENIBILIDAD INSTITUCIONAL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9ECECB1-4C3C-4175-A371-A82C28AE4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165904"/>
            <a:ext cx="1180306" cy="2965898"/>
          </a:xfrm>
          <a:prstGeom prst="rect">
            <a:avLst/>
          </a:prstGeom>
        </p:spPr>
      </p:pic>
      <p:pic>
        <p:nvPicPr>
          <p:cNvPr id="6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220" y="6008700"/>
            <a:ext cx="1389337" cy="2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B9DCE8A9-67AA-4377-A33C-FFED927B5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19" y="5279260"/>
            <a:ext cx="601904" cy="582612"/>
          </a:xfrm>
          <a:prstGeom prst="rect">
            <a:avLst/>
          </a:prstGeom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4806FCB-AB0B-4D5F-A603-7910F8B8E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3" y="4382297"/>
            <a:ext cx="685445" cy="7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86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de la Infraestructura Tecnológica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8738" y="1968864"/>
            <a:ext cx="2671916" cy="548865"/>
          </a:xfrm>
        </p:spPr>
        <p:txBody>
          <a:bodyPr/>
          <a:lstStyle/>
          <a:p>
            <a:pPr marL="0" indent="0" algn="ctr">
              <a:buNone/>
            </a:pPr>
            <a:r>
              <a:rPr lang="es-CO" dirty="0"/>
              <a:t>Proyecto PARCE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941A26-0EEE-44F5-BC51-AE5438566596}"/>
              </a:ext>
            </a:extLst>
          </p:cNvPr>
          <p:cNvSpPr txBox="1"/>
          <p:nvPr/>
        </p:nvSpPr>
        <p:spPr>
          <a:xfrm>
            <a:off x="5127005" y="1825625"/>
            <a:ext cx="5928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atin typeface="Carlito"/>
                <a:ea typeface="Carlito"/>
                <a:cs typeface="Carlito"/>
              </a:rPr>
              <a:t>Plan de modernización y reposición de equipos</a:t>
            </a:r>
            <a:endParaRPr lang="es-CO" sz="28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D6A7A64-4975-4E94-B20B-6C44A1AAC8FE}"/>
              </a:ext>
            </a:extLst>
          </p:cNvPr>
          <p:cNvSpPr txBox="1">
            <a:spLocks/>
          </p:cNvSpPr>
          <p:nvPr/>
        </p:nvSpPr>
        <p:spPr>
          <a:xfrm>
            <a:off x="5662862" y="3013723"/>
            <a:ext cx="2610465" cy="29948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>
                <a:solidFill>
                  <a:srgbClr val="00B0F0"/>
                </a:solidFill>
              </a:rPr>
              <a:t>Estudio de Mercado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CO" sz="2400" dirty="0">
              <a:solidFill>
                <a:srgbClr val="00B0F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>
                <a:solidFill>
                  <a:srgbClr val="00B0F0"/>
                </a:solidFill>
              </a:rPr>
              <a:t>Equipos FIM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CO" sz="2400" dirty="0">
              <a:solidFill>
                <a:srgbClr val="00B0F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>
                <a:solidFill>
                  <a:srgbClr val="00B0F0"/>
                </a:solidFill>
              </a:rPr>
              <a:t>Necesidad monetaria </a:t>
            </a:r>
            <a:r>
              <a:rPr lang="es-CO" sz="2400" b="1" dirty="0">
                <a:solidFill>
                  <a:srgbClr val="00B0F0"/>
                </a:solidFill>
              </a:rPr>
              <a:t>$4.960.936.831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754CF3F-1FC8-455F-8817-C568333AF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51" y="2779732"/>
            <a:ext cx="2031890" cy="346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270BBA5-93B7-4525-92DF-5FE99EDC13DE}"/>
              </a:ext>
            </a:extLst>
          </p:cNvPr>
          <p:cNvSpPr txBox="1"/>
          <p:nvPr/>
        </p:nvSpPr>
        <p:spPr>
          <a:xfrm>
            <a:off x="494147" y="2456175"/>
            <a:ext cx="37200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222222"/>
                </a:solidFill>
                <a:latin typeface="Arial" panose="020B0604020202020204" pitchFamily="34" charset="0"/>
              </a:rPr>
              <a:t>C</a:t>
            </a:r>
            <a:r>
              <a:rPr lang="es-C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ompresor de tornillo KAESER</a:t>
            </a:r>
          </a:p>
          <a:p>
            <a:pPr algn="ctr"/>
            <a:r>
              <a:rPr lang="es-CO" dirty="0">
                <a:solidFill>
                  <a:srgbClr val="222222"/>
                </a:solidFill>
                <a:latin typeface="Arial" panose="020B0604020202020204" pitchFamily="34" charset="0"/>
              </a:rPr>
              <a:t>Laboratorio de Sistemas Dinámicos y Control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43A7EA1-14B1-4E0F-ADF7-99932FBC0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90" y="3368094"/>
            <a:ext cx="2131532" cy="236322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F671B32-30FA-4696-BAF0-10D4FF9B318F}"/>
              </a:ext>
            </a:extLst>
          </p:cNvPr>
          <p:cNvSpPr txBox="1"/>
          <p:nvPr/>
        </p:nvSpPr>
        <p:spPr>
          <a:xfrm>
            <a:off x="1038738" y="5879837"/>
            <a:ext cx="2671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00B0F0"/>
                </a:solidFill>
                <a:latin typeface="Arial" panose="020B0604020202020204" pitchFamily="34" charset="0"/>
              </a:rPr>
              <a:t>$60.000.000</a:t>
            </a:r>
            <a:endParaRPr lang="es-CO" sz="2800" b="1" dirty="0">
              <a:solidFill>
                <a:srgbClr val="00B0F0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50868C7-064B-4103-80B9-F13EC0B0119A}"/>
              </a:ext>
            </a:extLst>
          </p:cNvPr>
          <p:cNvCxnSpPr/>
          <p:nvPr/>
        </p:nvCxnSpPr>
        <p:spPr>
          <a:xfrm>
            <a:off x="4507832" y="1825625"/>
            <a:ext cx="0" cy="44169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633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1E89D9-8D6E-43DB-9D69-3D742B17A678}"/>
              </a:ext>
            </a:extLst>
          </p:cNvPr>
          <p:cNvSpPr txBox="1">
            <a:spLocks/>
          </p:cNvSpPr>
          <p:nvPr/>
        </p:nvSpPr>
        <p:spPr>
          <a:xfrm>
            <a:off x="1224648" y="3300823"/>
            <a:ext cx="10967352" cy="10814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080808"/>
                </a:solidFill>
                <a:latin typeface="+mj-lt"/>
              </a:rPr>
              <a:t>BIENESTAR INSTITUCIONAL, CALIDAD DE VIDA E INCLUSIÓN EN CONTEXTOS UNIVERSITARIOS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9ECECB1-4C3C-4175-A371-A82C28AE4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165904"/>
            <a:ext cx="1180306" cy="2965898"/>
          </a:xfrm>
          <a:prstGeom prst="rect">
            <a:avLst/>
          </a:prstGeom>
        </p:spPr>
      </p:pic>
      <p:pic>
        <p:nvPicPr>
          <p:cNvPr id="6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220" y="6008700"/>
            <a:ext cx="1389337" cy="2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B9DCE8A9-67AA-4377-A33C-FFED927B5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19" y="5279260"/>
            <a:ext cx="601904" cy="582612"/>
          </a:xfrm>
          <a:prstGeom prst="rect">
            <a:avLst/>
          </a:prstGeom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4806FCB-AB0B-4D5F-A603-7910F8B8E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3" y="4382297"/>
            <a:ext cx="685445" cy="7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67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Bienestar Institucional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240632" y="2170298"/>
            <a:ext cx="4007594" cy="9883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400" dirty="0"/>
              <a:t>Congreso en Cartagena</a:t>
            </a:r>
          </a:p>
          <a:p>
            <a:pPr marL="0" indent="0" algn="ctr">
              <a:buNone/>
            </a:pPr>
            <a:r>
              <a:rPr lang="es-CO" sz="2400" dirty="0"/>
              <a:t>Reunión de Decanos</a:t>
            </a:r>
          </a:p>
          <a:p>
            <a:pPr algn="ctr"/>
            <a:endParaRPr lang="es-CO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DA40AB-0025-4A62-BC0D-7E96C7F50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2" y="3244368"/>
            <a:ext cx="3103677" cy="2327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497EB3D-C1C0-4EC1-832C-1F8837064FA4}"/>
              </a:ext>
            </a:extLst>
          </p:cNvPr>
          <p:cNvSpPr txBox="1"/>
          <p:nvPr/>
        </p:nvSpPr>
        <p:spPr>
          <a:xfrm>
            <a:off x="4185002" y="2433637"/>
            <a:ext cx="400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/>
              <a:t>Mujeres en Ingeniería - ACOFI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CE0F82D-FAFF-43A5-8A11-7E61F8CCE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002" y="3244368"/>
            <a:ext cx="4240038" cy="203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5EED25B-1093-49FA-9BE8-5409DF3E4A11}"/>
              </a:ext>
            </a:extLst>
          </p:cNvPr>
          <p:cNvSpPr txBox="1"/>
          <p:nvPr/>
        </p:nvSpPr>
        <p:spPr>
          <a:xfrm>
            <a:off x="9191673" y="2102110"/>
            <a:ext cx="2739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/>
              <a:t>Liderazgo Transformacional, a través de coaching directivo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7456BB-FF17-49FB-9665-40C9CC029003}"/>
              </a:ext>
            </a:extLst>
          </p:cNvPr>
          <p:cNvSpPr txBox="1"/>
          <p:nvPr/>
        </p:nvSpPr>
        <p:spPr>
          <a:xfrm>
            <a:off x="9609221" y="5320281"/>
            <a:ext cx="1757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/>
              <a:t> 6 sesiones de 2 horas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366114-4B3E-4CC4-8201-01104DA6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268" y="3957863"/>
            <a:ext cx="1552575" cy="10858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4C5F40A-9CCF-4688-B2AC-46EC95656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0143" y="3948338"/>
            <a:ext cx="13811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4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Bienestar Institucional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517C65-CF9A-4253-8528-8C067563E178}"/>
              </a:ext>
            </a:extLst>
          </p:cNvPr>
          <p:cNvSpPr txBox="1"/>
          <p:nvPr/>
        </p:nvSpPr>
        <p:spPr>
          <a:xfrm>
            <a:off x="1241849" y="2133271"/>
            <a:ext cx="3836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/>
              <a:t>Curso de inducción de Decanos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71B83E-1E3F-4431-9F74-C8A31132F267}"/>
              </a:ext>
            </a:extLst>
          </p:cNvPr>
          <p:cNvSpPr txBox="1"/>
          <p:nvPr/>
        </p:nvSpPr>
        <p:spPr>
          <a:xfrm>
            <a:off x="7948452" y="2133089"/>
            <a:ext cx="1866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/>
              <a:t>Curso Unir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8E4C22-9DB0-43B9-A016-605A647AC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38" y="3008391"/>
            <a:ext cx="3836929" cy="296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E654DF-B537-4F16-BCB1-5009896F9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00" y="3086169"/>
            <a:ext cx="2931348" cy="217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4E228C6-9AB3-4066-9D68-C7741EC5A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849" y="3641558"/>
            <a:ext cx="3349041" cy="2423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86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Gestión Bienestar Institucional</a:t>
            </a:r>
          </a:p>
        </p:txBody>
      </p:sp>
      <p:sp>
        <p:nvSpPr>
          <p:cNvPr id="13" name="Marcador de contenido 5">
            <a:extLst>
              <a:ext uri="{FF2B5EF4-FFF2-40B4-BE49-F238E27FC236}">
                <a16:creationId xmlns:a16="http://schemas.microsoft.com/office/drawing/2014/main" id="{E45F0760-B8F6-4B28-85C0-1F4A1D5BB87A}"/>
              </a:ext>
            </a:extLst>
          </p:cNvPr>
          <p:cNvSpPr txBox="1">
            <a:spLocks/>
          </p:cNvSpPr>
          <p:nvPr/>
        </p:nvSpPr>
        <p:spPr>
          <a:xfrm>
            <a:off x="6878049" y="1665205"/>
            <a:ext cx="4367464" cy="119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/>
              <a:t>Despedida Ramón Valencia Profesor Jubilado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FC319D1-F95F-449D-88CA-1F9C9AA4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056" y="2585742"/>
            <a:ext cx="1381148" cy="181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54214C-B325-439D-9D99-90B71E53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049" y="4495382"/>
            <a:ext cx="4993968" cy="181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Marcador de contenido 5">
            <a:extLst>
              <a:ext uri="{FF2B5EF4-FFF2-40B4-BE49-F238E27FC236}">
                <a16:creationId xmlns:a16="http://schemas.microsoft.com/office/drawing/2014/main" id="{7E5105CF-0AB5-40C2-B120-D4B32C748F9D}"/>
              </a:ext>
            </a:extLst>
          </p:cNvPr>
          <p:cNvSpPr txBox="1">
            <a:spLocks/>
          </p:cNvSpPr>
          <p:nvPr/>
        </p:nvSpPr>
        <p:spPr>
          <a:xfrm>
            <a:off x="1082391" y="1714063"/>
            <a:ext cx="4367464" cy="550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/>
              <a:t>Novena de aguinaldos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56ADEE1-1815-47FE-9E06-8825268DD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557" y="2327842"/>
            <a:ext cx="1574345" cy="181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ABF23C1-4B94-4C4D-A25B-CFF4537DC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599" y="4256298"/>
            <a:ext cx="4374263" cy="2079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2445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Acompañamiento Integral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7177465-5D1C-4126-9916-537DB2DF2C3A}"/>
              </a:ext>
            </a:extLst>
          </p:cNvPr>
          <p:cNvSpPr txBox="1"/>
          <p:nvPr/>
        </p:nvSpPr>
        <p:spPr>
          <a:xfrm>
            <a:off x="-128048" y="1889187"/>
            <a:ext cx="8181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800" dirty="0">
                <a:latin typeface="Carlito"/>
                <a:ea typeface="Carlito"/>
                <a:cs typeface="Carlito"/>
              </a:rPr>
              <a:t>Fortalecimiento de las redes sociales de la Facultad</a:t>
            </a:r>
            <a:endParaRPr lang="es-CO" sz="28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A7CCE85-EC5A-4B9F-84E5-5342CFA4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1" y="2518985"/>
            <a:ext cx="3303884" cy="298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A3DD86-3DE3-46AF-8E70-1F6B05E14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365" y="5583621"/>
            <a:ext cx="740093" cy="720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4E41A8E-EBCB-4FC3-A2C6-C050641E9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244" y="2675692"/>
            <a:ext cx="3564128" cy="267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8B8093C-5021-4F65-B717-2385011D5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579" y="5625978"/>
            <a:ext cx="666135" cy="651653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00B7A15-410D-4E1B-877E-A7C9A61331AC}"/>
              </a:ext>
            </a:extLst>
          </p:cNvPr>
          <p:cNvSpPr txBox="1"/>
          <p:nvPr/>
        </p:nvSpPr>
        <p:spPr>
          <a:xfrm>
            <a:off x="8524907" y="1889562"/>
            <a:ext cx="305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800" dirty="0">
                <a:latin typeface="Carlito"/>
                <a:ea typeface="Carlito"/>
                <a:cs typeface="Carlito"/>
              </a:rPr>
              <a:t>Publicaciones</a:t>
            </a:r>
            <a:endParaRPr lang="es-CO" sz="2800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DAED174-7296-4ECA-9D73-7023385F8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919" y="3797878"/>
            <a:ext cx="2071288" cy="2022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F321D738-8AC8-4BB7-B829-FBA5A63A3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0905" y="2654496"/>
            <a:ext cx="1357755" cy="153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946F4C94-97B9-4C63-BC4D-184A6A91B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0855" y="3773840"/>
            <a:ext cx="2411678" cy="2391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9F8C588-B991-48E8-8362-536C68E4E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4314" y="2889194"/>
            <a:ext cx="1702553" cy="142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6077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619" y="977133"/>
            <a:ext cx="10515600" cy="720304"/>
          </a:xfrm>
        </p:spPr>
        <p:txBody>
          <a:bodyPr/>
          <a:lstStyle/>
          <a:p>
            <a:pPr algn="ctr"/>
            <a:r>
              <a:rPr lang="es-CO" dirty="0"/>
              <a:t>Acompañamiento Integral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CBD1455-45E0-47B9-B428-4F245D17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86" y="1832523"/>
            <a:ext cx="4610867" cy="135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272653F-D663-44EA-8F83-F351BA6C89B0}"/>
              </a:ext>
            </a:extLst>
          </p:cNvPr>
          <p:cNvSpPr txBox="1"/>
          <p:nvPr/>
        </p:nvSpPr>
        <p:spPr>
          <a:xfrm>
            <a:off x="838200" y="3460007"/>
            <a:ext cx="48293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i="0" dirty="0">
                <a:solidFill>
                  <a:srgbClr val="222222"/>
                </a:solidFill>
                <a:effectLst/>
                <a:latin typeface="Carlito"/>
              </a:rPr>
              <a:t>Programa de Atención Integral - PAI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i="0" dirty="0">
                <a:solidFill>
                  <a:srgbClr val="00B0F0"/>
                </a:solidFill>
                <a:effectLst/>
                <a:latin typeface="Carlito"/>
              </a:rPr>
              <a:t>396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</a:t>
            </a:r>
            <a:r>
              <a:rPr lang="es-CO" sz="2000" b="1" i="0" dirty="0">
                <a:solidFill>
                  <a:srgbClr val="00B0F0"/>
                </a:solidFill>
                <a:effectLst/>
                <a:latin typeface="Carlito"/>
              </a:rPr>
              <a:t>estudiantes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atendidos.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222222"/>
                </a:solidFill>
                <a:latin typeface="Carlito"/>
              </a:rPr>
              <a:t>P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rincipales motivos: 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Alteración del </a:t>
            </a:r>
            <a:r>
              <a:rPr lang="es-CO" sz="2000" b="0" i="0" dirty="0">
                <a:solidFill>
                  <a:srgbClr val="00B0F0"/>
                </a:solidFill>
                <a:effectLst/>
                <a:latin typeface="Carlito"/>
              </a:rPr>
              <a:t>Estado de Ánimo 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25%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</a:t>
            </a:r>
            <a:r>
              <a:rPr lang="es-CO" sz="2000" b="0" i="0" dirty="0">
                <a:solidFill>
                  <a:srgbClr val="00B0F0"/>
                </a:solidFill>
                <a:effectLst/>
                <a:latin typeface="Carlito"/>
              </a:rPr>
              <a:t>Ansiedad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13%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</a:t>
            </a:r>
            <a:r>
              <a:rPr lang="es-CO" sz="2000" b="0" i="0" dirty="0">
                <a:solidFill>
                  <a:srgbClr val="00B0F0"/>
                </a:solidFill>
                <a:effectLst/>
                <a:latin typeface="Carlito"/>
              </a:rPr>
              <a:t>Autoesquemas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12%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</a:t>
            </a:r>
            <a:r>
              <a:rPr lang="es-CO" sz="2000" b="0" i="0" dirty="0">
                <a:solidFill>
                  <a:srgbClr val="00B0F0"/>
                </a:solidFill>
                <a:effectLst/>
                <a:latin typeface="Carlito"/>
              </a:rPr>
              <a:t>Habilidades sociales 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8%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Dificultades familiares 8%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Otros 36%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443E90-6217-4E89-9BFB-6D4676B3497F}"/>
              </a:ext>
            </a:extLst>
          </p:cNvPr>
          <p:cNvSpPr txBox="1"/>
          <p:nvPr/>
        </p:nvSpPr>
        <p:spPr>
          <a:xfrm>
            <a:off x="6210440" y="3460007"/>
            <a:ext cx="53894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2000" b="1" i="0" dirty="0">
                <a:solidFill>
                  <a:srgbClr val="222222"/>
                </a:solidFill>
                <a:effectLst/>
                <a:latin typeface="Carlito"/>
              </a:rPr>
              <a:t>Programa de Atención Integral Docente – PAID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O" sz="2000" b="1" i="0" dirty="0">
                <a:solidFill>
                  <a:srgbClr val="00B0F0"/>
                </a:solidFill>
                <a:effectLst/>
                <a:latin typeface="Carlito"/>
              </a:rPr>
              <a:t>15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</a:t>
            </a:r>
            <a:r>
              <a:rPr lang="es-CO" sz="2000" b="1" i="0" dirty="0">
                <a:solidFill>
                  <a:srgbClr val="00B0F0"/>
                </a:solidFill>
                <a:effectLst/>
                <a:latin typeface="Carlito"/>
              </a:rPr>
              <a:t>docentes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atendidos.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Principales motivos: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Acompañamiento  </a:t>
            </a:r>
            <a:r>
              <a:rPr lang="es-CO" sz="2000" b="0" i="0" dirty="0" err="1">
                <a:solidFill>
                  <a:srgbClr val="00B0F0"/>
                </a:solidFill>
                <a:effectLst/>
                <a:latin typeface="Carlito"/>
              </a:rPr>
              <a:t>biosicosocial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  54%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Acompañamiento </a:t>
            </a:r>
            <a:r>
              <a:rPr lang="es-CO" sz="2000" b="0" i="0" dirty="0">
                <a:solidFill>
                  <a:srgbClr val="00B0F0"/>
                </a:solidFill>
                <a:effectLst/>
                <a:latin typeface="Carlito"/>
              </a:rPr>
              <a:t>familiar</a:t>
            </a:r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 13%</a:t>
            </a:r>
          </a:p>
          <a:p>
            <a:pPr lvl="1"/>
            <a:r>
              <a:rPr lang="es-CO" sz="2000" b="0" i="0" dirty="0">
                <a:solidFill>
                  <a:srgbClr val="222222"/>
                </a:solidFill>
                <a:effectLst/>
                <a:latin typeface="Carlito"/>
              </a:rPr>
              <a:t>- Otros 33%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6AFA181-F66F-4B90-814E-7CEBFBA90BCB}"/>
              </a:ext>
            </a:extLst>
          </p:cNvPr>
          <p:cNvCxnSpPr/>
          <p:nvPr/>
        </p:nvCxnSpPr>
        <p:spPr>
          <a:xfrm>
            <a:off x="5667590" y="3429000"/>
            <a:ext cx="0" cy="28933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85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6240379" y="1105925"/>
            <a:ext cx="5951621" cy="215045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0">
                <a:schemeClr val="accent3">
                  <a:shade val="93000"/>
                  <a:satMod val="13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POSGRADO:</a:t>
            </a:r>
          </a:p>
          <a:p>
            <a:pPr algn="ctr">
              <a:defRPr/>
            </a:pPr>
            <a:endParaRPr lang="es-CO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Maestría en Sistemas Automáticos de Producción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Maestría en Ingeniería Mecánica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Especialización en Soldadura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s-CO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2021-1: 36 estudiantes matriculados</a:t>
            </a:r>
          </a:p>
          <a:p>
            <a:pPr algn="ctr">
              <a:defRPr/>
            </a:pP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2021-2: 34 estudiantes matriculados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s-C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890103" y="3875345"/>
            <a:ext cx="6253118" cy="229218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0">
                <a:schemeClr val="accent2">
                  <a:shade val="93000"/>
                  <a:satMod val="130000"/>
                </a:schemeClr>
              </a:gs>
              <a:gs pos="0">
                <a:schemeClr val="accent2">
                  <a:shade val="94000"/>
                  <a:satMod val="135000"/>
                  <a:alpha val="73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SERVICIOS: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Consultorías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Diplomados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Educación continua</a:t>
            </a:r>
            <a:endParaRPr lang="es-C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02040" y="1134967"/>
            <a:ext cx="5213448" cy="21214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0">
                <a:schemeClr val="accent3">
                  <a:shade val="93000"/>
                  <a:satMod val="130000"/>
                </a:schemeClr>
              </a:gs>
              <a:gs pos="0">
                <a:schemeClr val="accent3">
                  <a:shade val="94000"/>
                  <a:satMod val="135000"/>
                  <a:alpha val="76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PREGRADO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endParaRPr lang="es-CO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Ingeniería Mecánica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2021-1: 860 estudiantes matriculados</a:t>
            </a:r>
          </a:p>
          <a:p>
            <a:pPr algn="ctr">
              <a:defRPr/>
            </a:pP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2021-2: 856 estudiantes matriculados</a:t>
            </a:r>
          </a:p>
        </p:txBody>
      </p:sp>
    </p:spTree>
    <p:extLst>
      <p:ext uri="{BB962C8B-B14F-4D97-AF65-F5344CB8AC3E}">
        <p14:creationId xmlns:p14="http://schemas.microsoft.com/office/powerpoint/2010/main" val="3112881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Acompañamiento Integral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7A0D529-324A-4822-BE9F-B77774718574}"/>
              </a:ext>
            </a:extLst>
          </p:cNvPr>
          <p:cNvSpPr txBox="1"/>
          <p:nvPr/>
        </p:nvSpPr>
        <p:spPr>
          <a:xfrm>
            <a:off x="3501289" y="2371931"/>
            <a:ext cx="4439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800" dirty="0">
                <a:latin typeface="Carlito"/>
                <a:ea typeface="Carlito"/>
                <a:cs typeface="Carlito"/>
              </a:rPr>
              <a:t>Actualización página web</a:t>
            </a:r>
            <a:endParaRPr lang="es-CO" sz="28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90BC291-4B56-4DAA-8712-71458905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169" y="3134671"/>
            <a:ext cx="5350825" cy="2294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B5D4406D-8A76-4C8B-A787-0BE5F1E873A5}"/>
              </a:ext>
            </a:extLst>
          </p:cNvPr>
          <p:cNvSpPr txBox="1"/>
          <p:nvPr/>
        </p:nvSpPr>
        <p:spPr>
          <a:xfrm>
            <a:off x="8734749" y="4130308"/>
            <a:ext cx="33821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800" dirty="0">
                <a:latin typeface="Carlito"/>
                <a:ea typeface="Carlito"/>
                <a:cs typeface="Carlito"/>
              </a:rPr>
              <a:t>Propuesta de acompañamiento PALE</a:t>
            </a:r>
            <a:endParaRPr lang="es-CO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C6AC17-E347-4076-973E-3DD2C9444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712" y="2032126"/>
            <a:ext cx="3469204" cy="178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7DC86B-2877-4B95-B2E7-61C66D3BD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21" y="2147343"/>
            <a:ext cx="2733910" cy="333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5DB30D-8050-428E-97A6-E4B712D20D5C}"/>
              </a:ext>
            </a:extLst>
          </p:cNvPr>
          <p:cNvSpPr txBox="1"/>
          <p:nvPr/>
        </p:nvSpPr>
        <p:spPr>
          <a:xfrm>
            <a:off x="65518" y="5607351"/>
            <a:ext cx="3041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800" dirty="0">
                <a:latin typeface="Carlito"/>
                <a:ea typeface="Carlito"/>
                <a:cs typeface="Carlito"/>
              </a:rPr>
              <a:t>Open Campus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82847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Retos de la Facultad de Ingeniería Mecánica para el próximo periodo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EF6ADCA-072F-43D9-B49C-FA51116DFC92}"/>
              </a:ext>
            </a:extLst>
          </p:cNvPr>
          <p:cNvSpPr txBox="1"/>
          <p:nvPr/>
        </p:nvSpPr>
        <p:spPr>
          <a:xfrm>
            <a:off x="368968" y="2139867"/>
            <a:ext cx="1151823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dirty="0">
                <a:latin typeface="Carlito"/>
                <a:ea typeface="Carlito"/>
                <a:cs typeface="Carlito"/>
              </a:rPr>
              <a:t>Acompañamiento en la consolidación del </a:t>
            </a:r>
            <a:r>
              <a:rPr lang="es-ES" sz="2000" b="1" dirty="0">
                <a:latin typeface="Carlito"/>
                <a:ea typeface="Carlito"/>
                <a:cs typeface="Carlito"/>
              </a:rPr>
              <a:t>Programa de Ingeniería civil.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dirty="0">
              <a:latin typeface="Carl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atin typeface="Carlito"/>
              </a:rPr>
              <a:t>Reacreditación </a:t>
            </a:r>
            <a:r>
              <a:rPr lang="es-ES" sz="2000" dirty="0">
                <a:latin typeface="Carlito"/>
              </a:rPr>
              <a:t>del Programa de </a:t>
            </a:r>
            <a:r>
              <a:rPr lang="es-ES" sz="2000" b="1" dirty="0">
                <a:latin typeface="Carlito"/>
              </a:rPr>
              <a:t>Ingeniería Mecánica </a:t>
            </a:r>
            <a:r>
              <a:rPr lang="es-ES" sz="2000" dirty="0">
                <a:latin typeface="Carlito"/>
              </a:rPr>
              <a:t>bajo sello </a:t>
            </a:r>
            <a:r>
              <a:rPr lang="es-ES" sz="2000" b="1" dirty="0">
                <a:latin typeface="Carlito"/>
              </a:rPr>
              <a:t>EUR 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dirty="0">
              <a:latin typeface="Carl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dirty="0">
                <a:latin typeface="Carlito"/>
              </a:rPr>
              <a:t>Adaptación a la </a:t>
            </a:r>
            <a:r>
              <a:rPr lang="es-ES" sz="2000" b="1" dirty="0">
                <a:latin typeface="Carlito"/>
              </a:rPr>
              <a:t>presencialidad.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dirty="0">
              <a:latin typeface="Carl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dirty="0">
                <a:latin typeface="Carlito"/>
              </a:rPr>
              <a:t>Realización de </a:t>
            </a:r>
            <a:r>
              <a:rPr lang="es-ES" sz="2000" b="1" dirty="0">
                <a:latin typeface="Carlito"/>
              </a:rPr>
              <a:t>jornadas académico – lúdicas </a:t>
            </a:r>
            <a:r>
              <a:rPr lang="es-ES" sz="2000" dirty="0">
                <a:latin typeface="Carlito"/>
              </a:rPr>
              <a:t>con estudiantes.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dirty="0">
              <a:latin typeface="Carl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dirty="0">
                <a:latin typeface="Carlito"/>
              </a:rPr>
              <a:t>Puesta en marcha del </a:t>
            </a:r>
            <a:r>
              <a:rPr lang="es-ES" sz="2000" b="1" dirty="0">
                <a:latin typeface="Carlito"/>
              </a:rPr>
              <a:t>Observatorio de Egresados.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b="1" dirty="0">
              <a:latin typeface="Carl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atin typeface="Carlito"/>
              </a:rPr>
              <a:t>Aumentar </a:t>
            </a:r>
            <a:r>
              <a:rPr lang="es-ES" sz="2000" dirty="0">
                <a:latin typeface="Carlito"/>
              </a:rPr>
              <a:t>y</a:t>
            </a:r>
            <a:r>
              <a:rPr lang="es-ES" sz="2000" b="1" dirty="0">
                <a:latin typeface="Carlito"/>
              </a:rPr>
              <a:t> visibilizar </a:t>
            </a:r>
            <a:r>
              <a:rPr lang="es-ES" sz="2000" dirty="0">
                <a:latin typeface="Carlito"/>
              </a:rPr>
              <a:t>la participación de las </a:t>
            </a:r>
            <a:r>
              <a:rPr lang="es-ES" sz="2000" b="1" dirty="0">
                <a:latin typeface="Carlito"/>
              </a:rPr>
              <a:t>mujeres </a:t>
            </a:r>
            <a:r>
              <a:rPr lang="es-ES" sz="2000" dirty="0">
                <a:latin typeface="Carlito"/>
              </a:rPr>
              <a:t>en la </a:t>
            </a:r>
            <a:r>
              <a:rPr lang="es-ES" sz="2000" b="1" dirty="0">
                <a:latin typeface="Carlito"/>
              </a:rPr>
              <a:t>Facultad (ODS 5).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b="1" dirty="0">
              <a:latin typeface="Carl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dirty="0">
                <a:latin typeface="Carlito"/>
              </a:rPr>
              <a:t>Continuar con la consolidación de los </a:t>
            </a:r>
            <a:r>
              <a:rPr lang="es-ES" sz="2000" b="1" dirty="0">
                <a:latin typeface="Carlito"/>
              </a:rPr>
              <a:t>procesos</a:t>
            </a:r>
            <a:r>
              <a:rPr lang="es-ES" sz="2000" dirty="0">
                <a:latin typeface="Carlito"/>
              </a:rPr>
              <a:t> de </a:t>
            </a:r>
            <a:r>
              <a:rPr lang="es-ES" sz="2000" b="1" dirty="0">
                <a:latin typeface="Carlito"/>
              </a:rPr>
              <a:t>mejoramiento continuo </a:t>
            </a:r>
            <a:r>
              <a:rPr lang="es-ES" sz="2000" dirty="0">
                <a:latin typeface="Carlito"/>
              </a:rPr>
              <a:t>de la Facultad.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69364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BC1ECBA3-0294-433F-BE24-4C7246AFE03D}"/>
              </a:ext>
            </a:extLst>
          </p:cNvPr>
          <p:cNvSpPr txBox="1"/>
          <p:nvPr/>
        </p:nvSpPr>
        <p:spPr>
          <a:xfrm>
            <a:off x="2532273" y="3858472"/>
            <a:ext cx="5763986" cy="1525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035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¡Gracias!</a:t>
            </a:r>
          </a:p>
        </p:txBody>
      </p:sp>
      <p:pic>
        <p:nvPicPr>
          <p:cNvPr id="6" name="Imagen 5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6D05D9E8-75BA-4394-A3DC-E502D60F4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9" y="1409194"/>
            <a:ext cx="1503212" cy="3770321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FC3925EA-DBBA-4AB3-94A1-E6DDDE2B2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605" y="4343653"/>
            <a:ext cx="764420" cy="835862"/>
          </a:xfrm>
          <a:prstGeom prst="rect">
            <a:avLst/>
          </a:prstGeom>
        </p:spPr>
      </p:pic>
      <p:pic>
        <p:nvPicPr>
          <p:cNvPr id="5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3080" y="5919537"/>
            <a:ext cx="1769187" cy="3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9">
            <a:extLst>
              <a:ext uri="{FF2B5EF4-FFF2-40B4-BE49-F238E27FC236}">
                <a16:creationId xmlns:a16="http://schemas.microsoft.com/office/drawing/2014/main" id="{B9DCE8A9-67AA-4377-A33C-FFED927B5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73" y="5234799"/>
            <a:ext cx="601904" cy="5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9083" y="981956"/>
            <a:ext cx="10515600" cy="720304"/>
          </a:xfrm>
        </p:spPr>
        <p:txBody>
          <a:bodyPr/>
          <a:lstStyle/>
          <a:p>
            <a:pPr algn="ctr"/>
            <a:r>
              <a:rPr lang="es-ES" dirty="0">
                <a:latin typeface="Carlito"/>
                <a:ea typeface="Carlito"/>
                <a:cs typeface="Carlito"/>
              </a:rPr>
              <a:t>Decanatura FIM</a:t>
            </a:r>
            <a:endParaRPr lang="es-CO" sz="28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0505" y="2304957"/>
            <a:ext cx="4324818" cy="51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800" dirty="0"/>
              <a:t>Gestión del presupuesto y contrataciones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1C8FBF-6726-47BD-ACDD-4F4AD01948E8}"/>
              </a:ext>
            </a:extLst>
          </p:cNvPr>
          <p:cNvSpPr txBox="1"/>
          <p:nvPr/>
        </p:nvSpPr>
        <p:spPr>
          <a:xfrm>
            <a:off x="4238888" y="45244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Evaluación del desempeño de administrativos y docentes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0DD505-A376-402C-8D05-A1A104D4487D}"/>
              </a:ext>
            </a:extLst>
          </p:cNvPr>
          <p:cNvSpPr txBox="1"/>
          <p:nvPr/>
        </p:nvSpPr>
        <p:spPr>
          <a:xfrm>
            <a:off x="5542933" y="2359733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Programación académica semestre e intersemestrales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8A8D17D-B9A8-4119-A499-861B3F58E3A9}"/>
              </a:ext>
            </a:extLst>
          </p:cNvPr>
          <p:cNvSpPr txBox="1"/>
          <p:nvPr/>
        </p:nvSpPr>
        <p:spPr>
          <a:xfrm>
            <a:off x="2212914" y="3266337"/>
            <a:ext cx="368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Realización de Consejos de Facultad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64A2A3A-3B04-4231-A34F-77E853CF3996}"/>
              </a:ext>
            </a:extLst>
          </p:cNvPr>
          <p:cNvSpPr txBox="1"/>
          <p:nvPr/>
        </p:nvSpPr>
        <p:spPr>
          <a:xfrm>
            <a:off x="389329" y="4377358"/>
            <a:ext cx="2101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Salas de profesores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E478C40-416F-4A34-97ED-A812931E3CDB}"/>
              </a:ext>
            </a:extLst>
          </p:cNvPr>
          <p:cNvSpPr txBox="1"/>
          <p:nvPr/>
        </p:nvSpPr>
        <p:spPr>
          <a:xfrm>
            <a:off x="7664115" y="3477778"/>
            <a:ext cx="368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Realización de Comités Curriculares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619B45D-D09A-4D22-9E6E-6459C5E0E442}"/>
              </a:ext>
            </a:extLst>
          </p:cNvPr>
          <p:cNvSpPr txBox="1"/>
          <p:nvPr/>
        </p:nvSpPr>
        <p:spPr>
          <a:xfrm>
            <a:off x="3552085" y="5592807"/>
            <a:ext cx="3144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Revisión de evaluación docente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5CEED3-39C5-46DE-B028-5C3D9223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04" y="1867069"/>
            <a:ext cx="1095375" cy="10429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5B5992-3FFD-4E11-B5C0-550CF9479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83" y="2816008"/>
            <a:ext cx="1479354" cy="12259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BF92BE-E2C6-4200-B99D-29F39E636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338" y="5169251"/>
            <a:ext cx="1181100" cy="10858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934D4C-9DEF-4253-AD3F-67BB25D5A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4226" y="4224631"/>
            <a:ext cx="1143000" cy="1104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5CE65E-9231-4C04-BE8B-DD71AC9A5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402" y="3000387"/>
            <a:ext cx="1362075" cy="10953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2EE992-A18C-4354-B651-B09BBEDBD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351" y="4131026"/>
            <a:ext cx="1381125" cy="103822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FE788ED-2A35-4799-9905-23586E775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0619" y="1995357"/>
            <a:ext cx="12096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1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1E89D9-8D6E-43DB-9D69-3D742B17A678}"/>
              </a:ext>
            </a:extLst>
          </p:cNvPr>
          <p:cNvSpPr txBox="1">
            <a:spLocks/>
          </p:cNvSpPr>
          <p:nvPr/>
        </p:nvSpPr>
        <p:spPr>
          <a:xfrm>
            <a:off x="1395966" y="3253221"/>
            <a:ext cx="10662249" cy="7912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>
                <a:solidFill>
                  <a:srgbClr val="080808"/>
                </a:solidFill>
                <a:latin typeface="+mj-lt"/>
              </a:rPr>
              <a:t>EXCELENCIA ACADÉMICA PARA LA FORMACIÓN INTEGRAL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9ECECB1-4C3C-4175-A371-A82C28AE4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165904"/>
            <a:ext cx="1180306" cy="2965898"/>
          </a:xfrm>
          <a:prstGeom prst="rect">
            <a:avLst/>
          </a:prstGeom>
        </p:spPr>
      </p:pic>
      <p:pic>
        <p:nvPicPr>
          <p:cNvPr id="6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30601D1-2E33-4BF7-8BD2-6009864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220" y="6008700"/>
            <a:ext cx="1389337" cy="2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B9DCE8A9-67AA-4377-A33C-FFED927B5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19" y="5279260"/>
            <a:ext cx="601904" cy="582612"/>
          </a:xfrm>
          <a:prstGeom prst="rect">
            <a:avLst/>
          </a:prstGeom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4806FCB-AB0B-4D5F-A603-7910F8B8E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3" y="4382297"/>
            <a:ext cx="685445" cy="7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9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Carlito"/>
                <a:ea typeface="Carlito"/>
                <a:cs typeface="Carlito"/>
              </a:rPr>
              <a:t>Cultura Institucional </a:t>
            </a:r>
            <a:br>
              <a:rPr lang="es-ES" dirty="0">
                <a:latin typeface="Carlito"/>
                <a:ea typeface="Carlito"/>
                <a:cs typeface="Carlito"/>
              </a:rPr>
            </a:br>
            <a:r>
              <a:rPr lang="es-ES" sz="2800" dirty="0">
                <a:latin typeface="Carlito"/>
                <a:ea typeface="Carlito"/>
                <a:cs typeface="Carlito"/>
              </a:rPr>
              <a:t>Autoevaluación, autorregulación y mejoramiento continuo</a:t>
            </a:r>
            <a:endParaRPr lang="es-CO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0" y="2168246"/>
            <a:ext cx="5182355" cy="9309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400" dirty="0"/>
              <a:t>Inicio proceso Reacreditación EUR ACE </a:t>
            </a:r>
          </a:p>
          <a:p>
            <a:pPr marL="0" indent="0" algn="ctr">
              <a:buNone/>
            </a:pPr>
            <a:r>
              <a:rPr lang="es-CO" sz="2400" b="1" dirty="0"/>
              <a:t>Programa de Ingeniería Mecánica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39162" y="2847158"/>
            <a:ext cx="4711574" cy="51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19806" y="2163384"/>
            <a:ext cx="5182355" cy="93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/>
              <a:t>Acreditación EUR ACE</a:t>
            </a:r>
          </a:p>
          <a:p>
            <a:pPr marL="0" indent="0" algn="ctr">
              <a:buNone/>
            </a:pPr>
            <a:r>
              <a:rPr lang="es-CO" sz="2400" b="1" dirty="0"/>
              <a:t> Maestría en Ingeniería Mecánica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F83516-ED4A-478B-A090-80FEFD6FC2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4" y="3566251"/>
            <a:ext cx="3408536" cy="25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405193-530A-45FE-9D1F-32B87B115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84" y="3291749"/>
            <a:ext cx="3333552" cy="1533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9D090E-B604-4C84-8972-D9563F02A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559" y="3644556"/>
            <a:ext cx="3336490" cy="128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6744D7A3-284B-4C70-A107-3999E06B5877}"/>
              </a:ext>
            </a:extLst>
          </p:cNvPr>
          <p:cNvSpPr txBox="1">
            <a:spLocks/>
          </p:cNvSpPr>
          <p:nvPr/>
        </p:nvSpPr>
        <p:spPr>
          <a:xfrm>
            <a:off x="5408850" y="3220291"/>
            <a:ext cx="3333553" cy="424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/>
              <a:t>Plan de Mejoramiento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24ACCD-B50C-4381-AEAD-D24C5A28B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581" y="4704603"/>
            <a:ext cx="4904419" cy="156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2156640A-659A-4E7E-B951-AF1F570B8A57}"/>
              </a:ext>
            </a:extLst>
          </p:cNvPr>
          <p:cNvSpPr txBox="1">
            <a:spLocks/>
          </p:cNvSpPr>
          <p:nvPr/>
        </p:nvSpPr>
        <p:spPr>
          <a:xfrm>
            <a:off x="8255541" y="4303821"/>
            <a:ext cx="3333553" cy="424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/>
              <a:t>Mapa de riesgos</a:t>
            </a:r>
          </a:p>
        </p:txBody>
      </p:sp>
    </p:spTree>
    <p:extLst>
      <p:ext uri="{BB962C8B-B14F-4D97-AF65-F5344CB8AC3E}">
        <p14:creationId xmlns:p14="http://schemas.microsoft.com/office/powerpoint/2010/main" val="131484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4548" y="1753814"/>
            <a:ext cx="10515600" cy="720304"/>
          </a:xfrm>
        </p:spPr>
        <p:txBody>
          <a:bodyPr/>
          <a:lstStyle/>
          <a:p>
            <a:pPr algn="ctr"/>
            <a:r>
              <a:rPr lang="es-CO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 de Assessment y Revisión de Currículos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445D29-FEB3-427B-A5BF-F4542C3A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99" y="2584872"/>
            <a:ext cx="6304008" cy="284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EB5D240-5DFE-4191-A86F-194692C387FB}"/>
              </a:ext>
            </a:extLst>
          </p:cNvPr>
          <p:cNvSpPr txBox="1">
            <a:spLocks/>
          </p:cNvSpPr>
          <p:nvPr/>
        </p:nvSpPr>
        <p:spPr>
          <a:xfrm>
            <a:off x="990600" y="922756"/>
            <a:ext cx="10515600" cy="720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>
                <a:latin typeface="Carlito"/>
                <a:ea typeface="Carlito"/>
                <a:cs typeface="Carlito"/>
              </a:rPr>
              <a:t>Cultura Institucional </a:t>
            </a:r>
            <a:br>
              <a:rPr lang="es-ES" dirty="0">
                <a:latin typeface="Carlito"/>
                <a:ea typeface="Carlito"/>
                <a:cs typeface="Carlito"/>
              </a:rPr>
            </a:br>
            <a:r>
              <a:rPr lang="es-ES" sz="2800" dirty="0">
                <a:latin typeface="Carlito"/>
                <a:ea typeface="Carlito"/>
                <a:cs typeface="Carlito"/>
              </a:rPr>
              <a:t>Autoevaluación, autorregulación y mejoramiento continuo</a:t>
            </a:r>
            <a:endParaRPr lang="es-CO" sz="2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FA38B8-D6B1-439E-8070-DEF02C6C3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55" y="4451559"/>
            <a:ext cx="4755479" cy="177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F76735-1A53-4CB3-B431-F6679B4F8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812" y="2584872"/>
            <a:ext cx="3662363" cy="318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682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Desarrollo Docente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250" y="1825624"/>
            <a:ext cx="5029200" cy="8604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1600" dirty="0"/>
              <a:t>Capacitación: </a:t>
            </a:r>
            <a:r>
              <a:rPr lang="es-CO" sz="1600" b="1" dirty="0"/>
              <a:t>MODELO DE MEDICIÓN DE RESULTADOS DE APRENDIZAJE: DEFINICIÓN, VALORACIÓN Y EVALUACIÓN PARA SU MEJORA CONTINUA</a:t>
            </a:r>
            <a:endParaRPr lang="es-CO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C722E5-7807-4BBB-BD94-FF00BDC60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6" y="2686049"/>
            <a:ext cx="3851628" cy="288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7424949" y="2034158"/>
            <a:ext cx="2885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/>
              <a:t>Taller: </a:t>
            </a:r>
            <a:r>
              <a:rPr lang="es-CO" b="1" dirty="0"/>
              <a:t>APRENDIZAJE ACTIVO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97097" y="5735080"/>
            <a:ext cx="118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UNINORTE</a:t>
            </a:r>
            <a:endParaRPr lang="es-CO" b="1" dirty="0"/>
          </a:p>
        </p:txBody>
      </p:sp>
      <p:sp>
        <p:nvSpPr>
          <p:cNvPr id="8" name="Rectángulo 7"/>
          <p:cNvSpPr/>
          <p:nvPr/>
        </p:nvSpPr>
        <p:spPr>
          <a:xfrm>
            <a:off x="7275338" y="5390104"/>
            <a:ext cx="3281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INGENIERO MAURICIO HOLGUÍN</a:t>
            </a:r>
            <a:endParaRPr lang="es-CO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61CB32-616B-4EF9-B588-D3C6F086E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352" y="2553513"/>
            <a:ext cx="1009650" cy="12096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10BE33-E234-4A17-B9F0-8C07D51E3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562" y="3735871"/>
            <a:ext cx="1162050" cy="1143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CEF491A-3F35-4B6B-B289-9BE595A17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037" y="3735871"/>
            <a:ext cx="1343025" cy="10858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EB06BAE-864C-4F30-BC11-CA37D31D2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12" y="2572563"/>
            <a:ext cx="14287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Desarrollo Docente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0669" y="2016548"/>
            <a:ext cx="3593121" cy="17425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>
                <a:latin typeface="Carlito"/>
                <a:ea typeface="Carlito"/>
                <a:cs typeface="Carlito"/>
              </a:rPr>
              <a:t>Nuevas</a:t>
            </a:r>
            <a:r>
              <a:rPr lang="es-ES" sz="2400" spc="-45" dirty="0">
                <a:latin typeface="Carlito"/>
                <a:ea typeface="Carlito"/>
                <a:cs typeface="Carlito"/>
              </a:rPr>
              <a:t> </a:t>
            </a:r>
            <a:r>
              <a:rPr lang="es-ES" sz="2400" dirty="0">
                <a:latin typeface="Carlito"/>
                <a:ea typeface="Carlito"/>
                <a:cs typeface="Carlito"/>
              </a:rPr>
              <a:t>metodologías</a:t>
            </a:r>
            <a:r>
              <a:rPr lang="es-ES" sz="2400" spc="-40" dirty="0">
                <a:latin typeface="Carlito"/>
                <a:ea typeface="Carlito"/>
                <a:cs typeface="Carlito"/>
              </a:rPr>
              <a:t> </a:t>
            </a:r>
            <a:r>
              <a:rPr lang="es-ES" sz="2400" dirty="0">
                <a:latin typeface="Carlito"/>
                <a:ea typeface="Carlito"/>
                <a:cs typeface="Carlito"/>
              </a:rPr>
              <a:t>de</a:t>
            </a:r>
            <a:r>
              <a:rPr lang="es-ES" sz="2400" spc="-50" dirty="0">
                <a:latin typeface="Carlito"/>
                <a:ea typeface="Carlito"/>
                <a:cs typeface="Carlito"/>
              </a:rPr>
              <a:t> </a:t>
            </a:r>
            <a:r>
              <a:rPr lang="es-ES" sz="2400" dirty="0">
                <a:latin typeface="Carlito"/>
                <a:ea typeface="Carlito"/>
                <a:cs typeface="Carlito"/>
              </a:rPr>
              <a:t>la</a:t>
            </a:r>
            <a:r>
              <a:rPr lang="es-ES" sz="2400" spc="-40" dirty="0">
                <a:latin typeface="Carlito"/>
                <a:ea typeface="Carlito"/>
                <a:cs typeface="Carlito"/>
              </a:rPr>
              <a:t> </a:t>
            </a:r>
            <a:r>
              <a:rPr lang="es-ES" sz="2400" dirty="0">
                <a:latin typeface="Carlito"/>
                <a:ea typeface="Carlito"/>
                <a:cs typeface="Carlito"/>
              </a:rPr>
              <a:t>enseñanza</a:t>
            </a:r>
            <a:endParaRPr lang="es-CO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98CE59-A304-4427-AB10-F5FC659C4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21" y="3918388"/>
            <a:ext cx="2853992" cy="220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AD62B9-DA96-4EDE-96AB-DC27D832B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02" y="2694265"/>
            <a:ext cx="2946261" cy="220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855081-FA57-4490-858D-22A99F8329BE}"/>
              </a:ext>
            </a:extLst>
          </p:cNvPr>
          <p:cNvSpPr txBox="1"/>
          <p:nvPr/>
        </p:nvSpPr>
        <p:spPr>
          <a:xfrm>
            <a:off x="1634259" y="5810698"/>
            <a:ext cx="272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Capacitación CRIE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792FC2A-58BF-4326-BFBE-3876205627B9}"/>
              </a:ext>
            </a:extLst>
          </p:cNvPr>
          <p:cNvSpPr txBox="1">
            <a:spLocks/>
          </p:cNvSpPr>
          <p:nvPr/>
        </p:nvSpPr>
        <p:spPr>
          <a:xfrm>
            <a:off x="7398210" y="1728033"/>
            <a:ext cx="3593121" cy="720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400" dirty="0">
                <a:latin typeface="Carlito"/>
                <a:ea typeface="Carlito"/>
                <a:cs typeface="Carlito"/>
              </a:rPr>
              <a:t>Adaptación progresiva a la presencialidad</a:t>
            </a:r>
            <a:endParaRPr lang="es-CO" sz="2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80A3A4D-8751-45C7-A683-3E7D149F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28" y="2957502"/>
            <a:ext cx="2937962" cy="265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07293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7040</TotalTime>
  <Words>2021</Words>
  <Application>Microsoft Office PowerPoint</Application>
  <PresentationFormat>Panorámica</PresentationFormat>
  <Paragraphs>315</Paragraphs>
  <Slides>32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Carlito</vt:lpstr>
      <vt:lpstr>Tema de Office</vt:lpstr>
      <vt:lpstr>Presentación de PowerPoint</vt:lpstr>
      <vt:lpstr>Presentación de PowerPoint</vt:lpstr>
      <vt:lpstr>Presentación de PowerPoint</vt:lpstr>
      <vt:lpstr>Decanatura FIM</vt:lpstr>
      <vt:lpstr>Presentación de PowerPoint</vt:lpstr>
      <vt:lpstr>Cultura Institucional  Autoevaluación, autorregulación y mejoramiento continuo</vt:lpstr>
      <vt:lpstr>Plan de Assessment y Revisión de Currículos</vt:lpstr>
      <vt:lpstr>Desarrollo Docente</vt:lpstr>
      <vt:lpstr>Desarrollo Docente</vt:lpstr>
      <vt:lpstr>Programa de Ingeniería Civil</vt:lpstr>
      <vt:lpstr>Relevo Generacional Planta Docente</vt:lpstr>
      <vt:lpstr>Vinculación e Integración del Egresado</vt:lpstr>
      <vt:lpstr>Fortalecimiento y apoyo de los programas de posgrado</vt:lpstr>
      <vt:lpstr>Presentación de PowerPoint</vt:lpstr>
      <vt:lpstr>Gestión de la Investigación</vt:lpstr>
      <vt:lpstr>Gestión de la Extensión</vt:lpstr>
      <vt:lpstr>Gestión de la Extensión</vt:lpstr>
      <vt:lpstr>Gestión de la Extensión</vt:lpstr>
      <vt:lpstr>Gestión de las Prácticas</vt:lpstr>
      <vt:lpstr>Presentación de PowerPoint</vt:lpstr>
      <vt:lpstr>Gestión de la Movilidad</vt:lpstr>
      <vt:lpstr>Presentación de PowerPoint</vt:lpstr>
      <vt:lpstr>Gestión de la Infraestructura Tecnológica</vt:lpstr>
      <vt:lpstr>Presentación de PowerPoint</vt:lpstr>
      <vt:lpstr>Gestión Bienestar Institucional</vt:lpstr>
      <vt:lpstr>Gestión Bienestar Institucional</vt:lpstr>
      <vt:lpstr>Gestión Bienestar Institucional</vt:lpstr>
      <vt:lpstr>Acompañamiento Integral</vt:lpstr>
      <vt:lpstr>Acompañamiento Integral</vt:lpstr>
      <vt:lpstr>Acompañamiento Integral</vt:lpstr>
      <vt:lpstr>Retos de la Facultad de Ingeniería Mecánica para el próximo periodo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UTP</dc:creator>
  <cp:lastModifiedBy>tatiloaizavera@gmail.com</cp:lastModifiedBy>
  <cp:revision>809</cp:revision>
  <cp:lastPrinted>2017-05-16T14:27:28Z</cp:lastPrinted>
  <dcterms:created xsi:type="dcterms:W3CDTF">2017-03-06T22:18:18Z</dcterms:created>
  <dcterms:modified xsi:type="dcterms:W3CDTF">2022-04-22T00:06:35Z</dcterms:modified>
</cp:coreProperties>
</file>